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319" r:id="rId13"/>
    <p:sldId id="322" r:id="rId14"/>
    <p:sldId id="323" r:id="rId15"/>
    <p:sldId id="325" r:id="rId16"/>
    <p:sldId id="261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061"/>
    <a:srgbClr val="00B0F0"/>
    <a:srgbClr val="F7C1D3"/>
    <a:srgbClr val="0C0E32"/>
    <a:srgbClr val="16195A"/>
    <a:srgbClr val="110F39"/>
    <a:srgbClr val="0F0D31"/>
    <a:srgbClr val="0B0A25"/>
    <a:srgbClr val="231F7A"/>
    <a:srgbClr val="281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3318" autoAdjust="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9F842-E6CA-4914-B781-F0291354CF21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B9A7-8046-42A9-980F-4AFCA9002C2B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89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3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gradFill flip="none" rotWithShape="1">
          <a:gsLst>
            <a:gs pos="0">
              <a:schemeClr val="accent2"/>
            </a:gs>
            <a:gs pos="68000">
              <a:schemeClr val="accent2">
                <a:lumMod val="50000"/>
              </a:schemeClr>
            </a:gs>
            <a:gs pos="36000">
              <a:schemeClr val="accent2">
                <a:lumMod val="50000"/>
              </a:schemeClr>
            </a:gs>
            <a:gs pos="100000">
              <a:schemeClr val="accent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_1">
            <a:extLst>
              <a:ext uri="{FF2B5EF4-FFF2-40B4-BE49-F238E27FC236}">
                <a16:creationId xmlns:a16="http://schemas.microsoft.com/office/drawing/2014/main" id="{1D2F53E8-7B06-48EF-93F6-FE5352E59754}"/>
              </a:ext>
            </a:extLst>
          </p:cNvPr>
          <p:cNvSpPr/>
          <p:nvPr userDrawn="1"/>
        </p:nvSpPr>
        <p:spPr>
          <a:xfrm>
            <a:off x="2779486" y="426215"/>
            <a:ext cx="6633029" cy="6228585"/>
          </a:xfrm>
          <a:prstGeom prst="rect">
            <a:avLst/>
          </a:prstGeom>
          <a:blipFill>
            <a:blip r:embed="rId2"/>
            <a:srcRect/>
            <a:stretch>
              <a:fillRect l="-33469" r="-334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496300" y="5345375"/>
            <a:ext cx="3025774" cy="55879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8496300" y="3086101"/>
            <a:ext cx="3025774" cy="21209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79957" y="3556000"/>
            <a:ext cx="2599055" cy="263028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479957" y="3826871"/>
            <a:ext cx="2599055" cy="263028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051FB5-D3C9-4489-BCD3-96F64E82037A}"/>
              </a:ext>
            </a:extLst>
          </p:cNvPr>
          <p:cNvSpPr/>
          <p:nvPr userDrawn="1"/>
        </p:nvSpPr>
        <p:spPr>
          <a:xfrm>
            <a:off x="0" y="0"/>
            <a:ext cx="4533900" cy="6858000"/>
          </a:xfrm>
          <a:prstGeom prst="rect">
            <a:avLst/>
          </a:prstGeom>
          <a:gradFill>
            <a:gsLst>
              <a:gs pos="24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819900" y="2663574"/>
            <a:ext cx="46952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821016" y="3558924"/>
            <a:ext cx="46952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5_1">
            <a:extLst>
              <a:ext uri="{FF2B5EF4-FFF2-40B4-BE49-F238E27FC236}">
                <a16:creationId xmlns:a16="http://schemas.microsoft.com/office/drawing/2014/main" id="{3F09D517-5DC7-42B0-B1CA-9C5E339DC72F}"/>
              </a:ext>
            </a:extLst>
          </p:cNvPr>
          <p:cNvSpPr/>
          <p:nvPr userDrawn="1"/>
        </p:nvSpPr>
        <p:spPr>
          <a:xfrm>
            <a:off x="0" y="1019867"/>
            <a:ext cx="3132884" cy="4818267"/>
          </a:xfrm>
          <a:prstGeom prst="rect">
            <a:avLst/>
          </a:prstGeom>
          <a:blipFill>
            <a:blip r:embed="rId2"/>
            <a:srcRect/>
            <a:stretch>
              <a:fillRect l="-136772" r="-366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"/>
            <a:ext cx="9443894" cy="10271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907" y="0"/>
            <a:ext cx="9286876" cy="951344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6" name="日期占位符 2">
            <a:extLst>
              <a:ext uri="{FF2B5EF4-FFF2-40B4-BE49-F238E27FC236}">
                <a16:creationId xmlns:a16="http://schemas.microsoft.com/office/drawing/2014/main" id="{54E43A83-8129-41E1-A6E1-47A9D0BB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7" name="页脚占位符 3">
            <a:extLst>
              <a:ext uri="{FF2B5EF4-FFF2-40B4-BE49-F238E27FC236}">
                <a16:creationId xmlns:a16="http://schemas.microsoft.com/office/drawing/2014/main" id="{51A08A3C-C355-46A8-90B1-57696B3F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6" y="6238873"/>
            <a:ext cx="4140201" cy="20638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CN"/>
              <a:t>Midea Air-conditioning Equipment Co., Ltd.</a:t>
            </a:r>
            <a:endParaRPr lang="zh-CN" altLang="en-US" dirty="0"/>
          </a:p>
        </p:txBody>
      </p:sp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104DD85E-8489-44F5-956E-180718FF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>
            <a:lvl1pPr algn="l">
              <a:defRPr/>
            </a:lvl1pPr>
          </a:lstStyle>
          <a:p>
            <a:fld id="{5DD3DB80-B894-403A-B48E-6FDC1A72010E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Pr>
        <a:gradFill>
          <a:gsLst>
            <a:gs pos="0">
              <a:schemeClr val="accent2"/>
            </a:gs>
            <a:gs pos="68000">
              <a:schemeClr val="accent2">
                <a:lumMod val="50000"/>
              </a:schemeClr>
            </a:gs>
            <a:gs pos="36000">
              <a:schemeClr val="accent2">
                <a:lumMod val="50000"/>
              </a:schemeClr>
            </a:gs>
            <a:gs pos="100000">
              <a:schemeClr val="accent2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_1">
            <a:extLst>
              <a:ext uri="{FF2B5EF4-FFF2-40B4-BE49-F238E27FC236}">
                <a16:creationId xmlns:a16="http://schemas.microsoft.com/office/drawing/2014/main" id="{0433A87A-227B-4134-B27F-7353125B8477}"/>
              </a:ext>
            </a:extLst>
          </p:cNvPr>
          <p:cNvSpPr/>
          <p:nvPr userDrawn="1"/>
        </p:nvSpPr>
        <p:spPr>
          <a:xfrm>
            <a:off x="1102134" y="1001301"/>
            <a:ext cx="5603465" cy="5261798"/>
          </a:xfrm>
          <a:prstGeom prst="rect">
            <a:avLst/>
          </a:prstGeom>
          <a:blipFill>
            <a:blip r:embed="rId2"/>
            <a:srcRect/>
            <a:stretch>
              <a:fillRect l="-33469" r="-3346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194300" y="1554555"/>
            <a:ext cx="6326186" cy="2279616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194300" y="4692847"/>
            <a:ext cx="632618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4302" y="4396576"/>
            <a:ext cx="6326186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2021/8/25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Foshan </a:t>
            </a:r>
            <a:r>
              <a:rPr lang="en-US" altLang="zh-CN" dirty="0" err="1"/>
              <a:t>Midea</a:t>
            </a:r>
            <a:r>
              <a:rPr lang="en-US" altLang="zh-CN" dirty="0"/>
              <a:t> Carrier Air-conditioning Equipment Co., Ltd.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5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19900" y="2965130"/>
            <a:ext cx="4695285" cy="895350"/>
          </a:xfrm>
        </p:spPr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821016" y="3860480"/>
            <a:ext cx="4695285" cy="1015623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altLang="zh-CN" dirty="0"/>
              <a:t>How to use Echo and Google Home to Control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63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Configure Carrier Air Skill.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2F8BBB9-F74B-4215-AA24-C3775B19B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000D6B39-A9F6-46BF-B6A2-9BBC6B78C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04" y="2468869"/>
            <a:ext cx="1871658" cy="3717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661" y="2443580"/>
            <a:ext cx="1883062" cy="36781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2822" y="2412552"/>
            <a:ext cx="1902476" cy="37734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397" y="2412552"/>
            <a:ext cx="1883295" cy="37092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9783" y="2412552"/>
            <a:ext cx="1885860" cy="37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2"/>
            <a:ext cx="9547502" cy="957210"/>
          </a:xfrm>
        </p:spPr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3732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Voice command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675182-7582-45AA-8008-8B46CB481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F682576-2FE9-494A-A800-7AB267F6C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92672"/>
              </p:ext>
            </p:extLst>
          </p:nvPr>
        </p:nvGraphicFramePr>
        <p:xfrm>
          <a:off x="1710987" y="2133880"/>
          <a:ext cx="810422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09">
                  <a:extLst>
                    <a:ext uri="{9D8B030D-6E8A-4147-A177-3AD203B41FA5}">
                      <a16:colId xmlns:a16="http://schemas.microsoft.com/office/drawing/2014/main" val="2379267695"/>
                    </a:ext>
                  </a:extLst>
                </a:gridCol>
                <a:gridCol w="1420238">
                  <a:extLst>
                    <a:ext uri="{9D8B030D-6E8A-4147-A177-3AD203B41FA5}">
                      <a16:colId xmlns:a16="http://schemas.microsoft.com/office/drawing/2014/main" val="1924025115"/>
                    </a:ext>
                  </a:extLst>
                </a:gridCol>
                <a:gridCol w="4387174">
                  <a:extLst>
                    <a:ext uri="{9D8B030D-6E8A-4147-A177-3AD203B41FA5}">
                      <a16:colId xmlns:a16="http://schemas.microsoft.com/office/drawing/2014/main" val="2883081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Parameter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Command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7921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On/off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on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turn on the air conditioner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3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off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turn off the air conditioner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30944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Temperature setting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54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62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9193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63°F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63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1952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86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19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17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419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29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035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30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60548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Mode setting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cool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369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heat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771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Echo, set air conditioner to ECO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034166"/>
                  </a:ext>
                </a:extLst>
              </a:tr>
            </a:tbl>
          </a:graphicData>
        </a:graphic>
      </p:graphicFrame>
      <p:sp>
        <p:nvSpPr>
          <p:cNvPr id="6" name="页脚占位符 2">
            <a:extLst>
              <a:ext uri="{FF2B5EF4-FFF2-40B4-BE49-F238E27FC236}">
                <a16:creationId xmlns:a16="http://schemas.microsoft.com/office/drawing/2014/main" id="{A125147A-FC59-4C40-969D-5914FD7F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6" y="6238873"/>
            <a:ext cx="4140201" cy="206381"/>
          </a:xfrm>
        </p:spPr>
        <p:txBody>
          <a:bodyPr/>
          <a:lstStyle/>
          <a:p>
            <a:r>
              <a:rPr lang="en-US" altLang="zh-CN" dirty="0"/>
              <a:t>Midea Air-conditioning Equipment Co., Ltd.</a:t>
            </a:r>
            <a:endParaRPr lang="zh-CN" altLang="en-US" dirty="0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F5C303D-48DE-43DB-A5C7-C22FC9CD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73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Download Carrier air conditioner, Google Home and Google Assistant app from  Google Play.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8FC717-5991-443E-B132-3415EA7D4BC3}"/>
              </a:ext>
            </a:extLst>
          </p:cNvPr>
          <p:cNvSpPr txBox="1"/>
          <p:nvPr/>
        </p:nvSpPr>
        <p:spPr>
          <a:xfrm>
            <a:off x="669924" y="5860575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Connect the air-conditioner to internet via Carrier Air conditioner app according to the prompts.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19A9143-4B0A-4E0C-AA63-7614A1280C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9450" r="19031" b="39839"/>
          <a:stretch/>
        </p:blipFill>
        <p:spPr>
          <a:xfrm>
            <a:off x="669924" y="1185949"/>
            <a:ext cx="2772383" cy="520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160B51-F76A-40CB-8FDF-3F8C94AD9E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78773" y="2142024"/>
            <a:ext cx="2130587" cy="36559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F2DF42-C3B6-41CB-A91E-C8F602DDCB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8918" y="2142024"/>
            <a:ext cx="2130587" cy="3661509"/>
          </a:xfrm>
          <a:prstGeom prst="rect">
            <a:avLst/>
          </a:prstGeom>
        </p:spPr>
      </p:pic>
      <p:sp>
        <p:nvSpPr>
          <p:cNvPr id="14" name="页脚占位符 2">
            <a:extLst>
              <a:ext uri="{FF2B5EF4-FFF2-40B4-BE49-F238E27FC236}">
                <a16:creationId xmlns:a16="http://schemas.microsoft.com/office/drawing/2014/main" id="{CC0D18E1-BC55-4B7F-AB89-D1EBD8DB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6" y="6238873"/>
            <a:ext cx="4140201" cy="206381"/>
          </a:xfrm>
        </p:spPr>
        <p:txBody>
          <a:bodyPr/>
          <a:lstStyle/>
          <a:p>
            <a:r>
              <a:rPr lang="en-US" altLang="zh-CN" dirty="0"/>
              <a:t>Midea Air-conditioning Equipment Co., Ltd.</a:t>
            </a:r>
            <a:endParaRPr lang="zh-CN" altLang="en-US" dirty="0"/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3F5FD515-6F86-43BA-91FB-A3A44959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833" y="2142024"/>
            <a:ext cx="2293878" cy="37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5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Configure your Google Home speaker via app according to the prompts.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Link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Nethome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Plus to Google Home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10BB1C-40C0-4E4E-B922-3EB57064F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9450" r="19031" b="39839"/>
          <a:stretch/>
        </p:blipFill>
        <p:spPr>
          <a:xfrm>
            <a:off x="669924" y="1185949"/>
            <a:ext cx="2772383" cy="520325"/>
          </a:xfrm>
          <a:prstGeom prst="rect">
            <a:avLst/>
          </a:prstGeom>
        </p:spPr>
      </p:pic>
      <p:sp>
        <p:nvSpPr>
          <p:cNvPr id="10" name="页脚占位符 2">
            <a:extLst>
              <a:ext uri="{FF2B5EF4-FFF2-40B4-BE49-F238E27FC236}">
                <a16:creationId xmlns:a16="http://schemas.microsoft.com/office/drawing/2014/main" id="{81526A3A-370B-4009-9021-80DB0DBE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6" y="6238873"/>
            <a:ext cx="4140201" cy="206381"/>
          </a:xfrm>
        </p:spPr>
        <p:txBody>
          <a:bodyPr/>
          <a:lstStyle/>
          <a:p>
            <a:r>
              <a:rPr lang="en-US" altLang="zh-CN" dirty="0"/>
              <a:t>Midea Air-conditioning Equipment Co., Ltd.</a:t>
            </a:r>
            <a:endParaRPr lang="zh-CN" altLang="en-US" dirty="0"/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BBE9912C-270C-48EF-BEBE-D5B27CE9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3A8BF33-91B0-445D-9064-FDA272D8B1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516" y="2859882"/>
            <a:ext cx="1987697" cy="34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4FB5CB-B6A0-4802-B0C0-FC5BA4CDB6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766661" y="2859882"/>
            <a:ext cx="1976604" cy="34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B7291BF-4F00-4AE0-9F67-CEE1BEBDA91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45713" y="2859882"/>
            <a:ext cx="1979629" cy="34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6E39C1F-B355-4E74-A749-64F098E48D8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127789" y="2859882"/>
            <a:ext cx="1852562" cy="34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11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Link Carrier air conditioner to Google Home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61B9D11-3657-4244-8E36-F2D5D4B158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9450" r="19031" b="39839"/>
          <a:stretch/>
        </p:blipFill>
        <p:spPr>
          <a:xfrm>
            <a:off x="669924" y="1185949"/>
            <a:ext cx="2772383" cy="520325"/>
          </a:xfrm>
          <a:prstGeom prst="rect">
            <a:avLst/>
          </a:prstGeom>
        </p:spPr>
      </p:pic>
      <p:sp>
        <p:nvSpPr>
          <p:cNvPr id="15" name="页脚占位符 2">
            <a:extLst>
              <a:ext uri="{FF2B5EF4-FFF2-40B4-BE49-F238E27FC236}">
                <a16:creationId xmlns:a16="http://schemas.microsoft.com/office/drawing/2014/main" id="{9881F047-3B2D-4BE7-9D77-E84482F6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6" y="6238873"/>
            <a:ext cx="4140201" cy="206381"/>
          </a:xfrm>
        </p:spPr>
        <p:txBody>
          <a:bodyPr/>
          <a:lstStyle/>
          <a:p>
            <a:r>
              <a:rPr lang="en-US" altLang="zh-CN" dirty="0"/>
              <a:t>Midea Air-conditioning Equipment Co., Ltd.</a:t>
            </a:r>
            <a:endParaRPr lang="zh-CN" altLang="en-US" dirty="0"/>
          </a:p>
        </p:txBody>
      </p:sp>
      <p:sp>
        <p:nvSpPr>
          <p:cNvPr id="16" name="灯片编号占位符 3">
            <a:extLst>
              <a:ext uri="{FF2B5EF4-FFF2-40B4-BE49-F238E27FC236}">
                <a16:creationId xmlns:a16="http://schemas.microsoft.com/office/drawing/2014/main" id="{AF6344B6-2AC7-4C78-B77F-1B3D6EF0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F2AAC98-7EC3-4830-8F5B-3A540E5FE64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9380" y="2247713"/>
            <a:ext cx="2232554" cy="382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C8FE386-8606-4635-A2D3-7E1133434D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08149" y="2247713"/>
            <a:ext cx="2212330" cy="382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D:\企划\物联网\APP\界面素材资料 2015\空调 OEM截图\IMG_18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25" y="2283304"/>
            <a:ext cx="2214000" cy="39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26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3732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Voice command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F682576-2FE9-494A-A800-7AB267F6C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41949"/>
              </p:ext>
            </p:extLst>
          </p:nvPr>
        </p:nvGraphicFramePr>
        <p:xfrm>
          <a:off x="1697762" y="2133880"/>
          <a:ext cx="879488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09">
                  <a:extLst>
                    <a:ext uri="{9D8B030D-6E8A-4147-A177-3AD203B41FA5}">
                      <a16:colId xmlns:a16="http://schemas.microsoft.com/office/drawing/2014/main" val="2379267695"/>
                    </a:ext>
                  </a:extLst>
                </a:gridCol>
                <a:gridCol w="1420238">
                  <a:extLst>
                    <a:ext uri="{9D8B030D-6E8A-4147-A177-3AD203B41FA5}">
                      <a16:colId xmlns:a16="http://schemas.microsoft.com/office/drawing/2014/main" val="1924025115"/>
                    </a:ext>
                  </a:extLst>
                </a:gridCol>
                <a:gridCol w="5077839">
                  <a:extLst>
                    <a:ext uri="{9D8B030D-6E8A-4147-A177-3AD203B41FA5}">
                      <a16:colId xmlns:a16="http://schemas.microsoft.com/office/drawing/2014/main" val="2883081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Function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Parameter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Command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7921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On/off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on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Google, turn on the air conditioner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5232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Turn off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turn off the air conditioner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330944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Temperature setting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54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54" rtl="0" eaLnBrk="1" fontAlgn="b" latinLnBrk="0" hangingPunct="1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62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9193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63°F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63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1952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86°F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86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4197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17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5419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29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035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30 degrees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560548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Mode setting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cool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1369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heat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771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OK, Google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set air conditioner to ECO mode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034166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A54CA034-2680-4B9E-8BA9-35E9CA1BD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9450" r="19031" b="39839"/>
          <a:stretch/>
        </p:blipFill>
        <p:spPr>
          <a:xfrm>
            <a:off x="669924" y="1185949"/>
            <a:ext cx="2772383" cy="520325"/>
          </a:xfrm>
          <a:prstGeom prst="rect">
            <a:avLst/>
          </a:prstGeom>
        </p:spPr>
      </p:pic>
      <p:sp>
        <p:nvSpPr>
          <p:cNvPr id="7" name="页脚占位符 2">
            <a:extLst>
              <a:ext uri="{FF2B5EF4-FFF2-40B4-BE49-F238E27FC236}">
                <a16:creationId xmlns:a16="http://schemas.microsoft.com/office/drawing/2014/main" id="{9024BF36-71B4-44F8-8D75-A529DE20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0286" y="6238873"/>
            <a:ext cx="4140201" cy="206381"/>
          </a:xfrm>
        </p:spPr>
        <p:txBody>
          <a:bodyPr/>
          <a:lstStyle/>
          <a:p>
            <a:r>
              <a:rPr lang="en-US" altLang="zh-CN" dirty="0"/>
              <a:t>Midea Air-conditioning Equipment Co., Ltd.</a:t>
            </a:r>
            <a:endParaRPr lang="zh-CN" altLang="en-US" dirty="0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89D83FAC-0FA8-4F31-A17C-59224C2F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393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A6A819F1-33AF-45D7-8BF6-2B0A9769CAD4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6986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A6A819F1-33AF-45D7-8BF6-2B0A9769C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FF51F16D-1BAD-46EE-A6F4-B8B94C9DF6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dirty="0"/>
              <a:t>Thanks</a:t>
            </a:r>
            <a:br>
              <a:rPr lang="en-US" altLang="zh-CN" dirty="0"/>
            </a:br>
            <a:r>
              <a:rPr lang="en-US" altLang="zh-CN" dirty="0"/>
              <a:t>Make Yourself Home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Foshan </a:t>
            </a:r>
            <a:r>
              <a:rPr lang="en-US" altLang="zh-CN" dirty="0" err="1"/>
              <a:t>Midea</a:t>
            </a:r>
            <a:r>
              <a:rPr lang="en-US" altLang="zh-CN" dirty="0"/>
              <a:t> Carrier Air-conditioning Equipment Co., Ltd.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Dennis Huang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720" y="-83125"/>
            <a:ext cx="9197483" cy="1020804"/>
          </a:xfrm>
        </p:spPr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7E237E-86E1-4BBB-8AEB-EB66C8FC8E3C}"/>
              </a:ext>
            </a:extLst>
          </p:cNvPr>
          <p:cNvSpPr txBox="1"/>
          <p:nvPr/>
        </p:nvSpPr>
        <p:spPr>
          <a:xfrm>
            <a:off x="538796" y="1058260"/>
            <a:ext cx="10850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 November, 2014, Amazon presented a whole new intelligent speaker Echo which integrated voice interaction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There are 2 types of Amazon speakers till now,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Echo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and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Echo Show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 Call Echo/Amazon/Alexa to wake them up.</a:t>
            </a: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BAC490B-BCB9-4AC9-8C11-0C20E2C43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6" y="2687060"/>
            <a:ext cx="1164179" cy="2634875"/>
          </a:xfrm>
          <a:prstGeom prst="rect">
            <a:avLst/>
          </a:prstGeom>
        </p:spPr>
      </p:pic>
      <p:pic>
        <p:nvPicPr>
          <p:cNvPr id="8" name="图片 2" descr="https://timgsa.baidu.com/timg?image&amp;quality=80&amp;size=b9999_10000&amp;sec=1531399277667&amp;di=d74ba6c06688df4324d64a17341bfadd&amp;imgtype=0&amp;src=http%3A%2F%2Fupload.techweb.com.cn%2F2017%2F0510%2F1494380109459.jpg%3FimageView%26thumbnail%3D550x0">
            <a:extLst>
              <a:ext uri="{FF2B5EF4-FFF2-40B4-BE49-F238E27FC236}">
                <a16:creationId xmlns:a16="http://schemas.microsoft.com/office/drawing/2014/main" id="{591DF115-427A-4A5B-A5F4-F1EC44BDC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r="9676"/>
          <a:stretch>
            <a:fillRect/>
          </a:stretch>
        </p:blipFill>
        <p:spPr>
          <a:xfrm>
            <a:off x="6745833" y="2127722"/>
            <a:ext cx="3087370" cy="28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DFFCB63-F0CA-49BE-B77D-7BF89FF4E11D}"/>
              </a:ext>
            </a:extLst>
          </p:cNvPr>
          <p:cNvSpPr/>
          <p:nvPr/>
        </p:nvSpPr>
        <p:spPr>
          <a:xfrm>
            <a:off x="635720" y="5575357"/>
            <a:ext cx="10637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Smart Home Skill: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User can control air-conditioners directly without wake up special skill. But only On/Off, mode, temperature and fan speed.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certificate will be issued by Amazon, and all features are limited.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Custom skill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Extended Features are supported without Amazon certification.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Users have to wake up the custom skill (Midea Air/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Nethome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Plus) to control air-conditioners.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 descr="Echo Dot (3rd Gen) - Smart speaker with Alexa - Charcoal">
            <a:extLst>
              <a:ext uri="{FF2B5EF4-FFF2-40B4-BE49-F238E27FC236}">
                <a16:creationId xmlns:a16="http://schemas.microsoft.com/office/drawing/2014/main" id="{22AAB751-E68D-4127-9E8F-4CCB2AAA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1" y="2413283"/>
            <a:ext cx="1881916" cy="9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cho Plus (2nd Gen) - Premium sound with built-in smart home hub - Charcoal">
            <a:extLst>
              <a:ext uri="{FF2B5EF4-FFF2-40B4-BE49-F238E27FC236}">
                <a16:creationId xmlns:a16="http://schemas.microsoft.com/office/drawing/2014/main" id="{F8567876-E107-4BB3-81F0-6483BCA8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73" y="3560600"/>
            <a:ext cx="1440843" cy="18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ertified Refurbished Echo (2nd Generation) - Smart speaker with Alexa - Charcoal Fabric">
            <a:extLst>
              <a:ext uri="{FF2B5EF4-FFF2-40B4-BE49-F238E27FC236}">
                <a16:creationId xmlns:a16="http://schemas.microsoft.com/office/drawing/2014/main" id="{5E5CB26C-210E-409D-90BC-0745D6F0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1" y="3493043"/>
            <a:ext cx="1464367" cy="188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troducing Echo Show 5 – Compact smart display with Alexa - Charcoal">
            <a:extLst>
              <a:ext uri="{FF2B5EF4-FFF2-40B4-BE49-F238E27FC236}">
                <a16:creationId xmlns:a16="http://schemas.microsoft.com/office/drawing/2014/main" id="{EF27D32A-14E8-494C-A84D-0835B7FD7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139" y="3357417"/>
            <a:ext cx="30480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ll-new Echo (3rd Gen) - Smart speaker with Alexa - Twilight Blue">
            <a:extLst>
              <a:ext uri="{FF2B5EF4-FFF2-40B4-BE49-F238E27FC236}">
                <a16:creationId xmlns:a16="http://schemas.microsoft.com/office/drawing/2014/main" id="{CA351E1C-E8D5-4D37-B048-BA966EAA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40" y="3631087"/>
            <a:ext cx="1333657" cy="174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141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720" y="-83126"/>
            <a:ext cx="10850563" cy="1028699"/>
          </a:xfrm>
        </p:spPr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975C9A-B645-4C37-9439-8B049BE84657}"/>
              </a:ext>
            </a:extLst>
          </p:cNvPr>
          <p:cNvSpPr txBox="1"/>
          <p:nvPr/>
        </p:nvSpPr>
        <p:spPr>
          <a:xfrm>
            <a:off x="669924" y="1282090"/>
            <a:ext cx="110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Google published its own intelligent speaker Google Home integrated voice interaction on Oct 5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2016. </a:t>
            </a:r>
          </a:p>
        </p:txBody>
      </p:sp>
      <p:pic>
        <p:nvPicPr>
          <p:cNvPr id="12" name="图片 4">
            <a:extLst>
              <a:ext uri="{FF2B5EF4-FFF2-40B4-BE49-F238E27FC236}">
                <a16:creationId xmlns:a16="http://schemas.microsoft.com/office/drawing/2014/main" id="{F17DC6FC-71B0-4707-9F5F-0BF129ED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020" y="2727165"/>
            <a:ext cx="4533844" cy="235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31264F-CFAA-4B42-9730-C8B1FC2FFBCE}"/>
              </a:ext>
            </a:extLst>
          </p:cNvPr>
          <p:cNvSpPr txBox="1"/>
          <p:nvPr/>
        </p:nvSpPr>
        <p:spPr>
          <a:xfrm>
            <a:off x="397550" y="5880559"/>
            <a:ext cx="11036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The control of air-conditioner is almost same as Echo, but the wake up directive is “Ok, google”.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408173-4F7A-46AE-9B57-746C5C9F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50" y="2840072"/>
            <a:ext cx="2890479" cy="224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0DF7D1C-4C79-48ED-AC60-65DF19553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55" y="2715125"/>
            <a:ext cx="3330632" cy="236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F3A85D09-B17A-4C0D-B41C-4E7BB9B8E6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043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E88EF11-7CBE-4F38-B237-687853E7C5B0}"/>
              </a:ext>
            </a:extLst>
          </p:cNvPr>
          <p:cNvSpPr/>
          <p:nvPr/>
        </p:nvSpPr>
        <p:spPr>
          <a:xfrm>
            <a:off x="8856191" y="2767487"/>
            <a:ext cx="2448272" cy="2387781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FE0C02EF-2932-49CF-B031-6D7BA002E1FC}"/>
              </a:ext>
            </a:extLst>
          </p:cNvPr>
          <p:cNvSpPr/>
          <p:nvPr/>
        </p:nvSpPr>
        <p:spPr>
          <a:xfrm>
            <a:off x="6047879" y="1559632"/>
            <a:ext cx="1780752" cy="178075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椭圆形标注 8">
            <a:extLst>
              <a:ext uri="{FF2B5EF4-FFF2-40B4-BE49-F238E27FC236}">
                <a16:creationId xmlns:a16="http://schemas.microsoft.com/office/drawing/2014/main" id="{1A49754E-5280-40C7-BA6D-A91CDEAA6A0A}"/>
              </a:ext>
            </a:extLst>
          </p:cNvPr>
          <p:cNvSpPr/>
          <p:nvPr/>
        </p:nvSpPr>
        <p:spPr>
          <a:xfrm>
            <a:off x="3195603" y="1395982"/>
            <a:ext cx="1224136" cy="1008111"/>
          </a:xfrm>
          <a:custGeom>
            <a:avLst/>
            <a:gdLst>
              <a:gd name="connsiteX0" fmla="*/ 626943 w 2149493"/>
              <a:gd name="connsiteY0" fmla="*/ 1620180 h 1440160"/>
              <a:gd name="connsiteX1" fmla="*/ 546583 w 2149493"/>
              <a:gd name="connsiteY1" fmla="*/ 1347210 h 1440160"/>
              <a:gd name="connsiteX2" fmla="*/ 300637 w 2149493"/>
              <a:gd name="connsiteY2" fmla="*/ 220566 h 1440160"/>
              <a:gd name="connsiteX3" fmla="*/ 1402741 w 2149493"/>
              <a:gd name="connsiteY3" fmla="*/ 34352 h 1440160"/>
              <a:gd name="connsiteX4" fmla="*/ 2038570 w 2149493"/>
              <a:gd name="connsiteY4" fmla="*/ 1038683 h 1440160"/>
              <a:gd name="connsiteX5" fmla="*/ 935679 w 2149493"/>
              <a:gd name="connsiteY5" fmla="*/ 1434106 h 1440160"/>
              <a:gd name="connsiteX6" fmla="*/ 626943 w 2149493"/>
              <a:gd name="connsiteY6" fmla="*/ 1620180 h 1440160"/>
              <a:gd name="connsiteX0-1" fmla="*/ 627068 w 2150080"/>
              <a:gd name="connsiteY0-2" fmla="*/ 1620201 h 1644936"/>
              <a:gd name="connsiteX1-3" fmla="*/ 473277 w 2150080"/>
              <a:gd name="connsiteY1-4" fmla="*/ 1642469 h 1644936"/>
              <a:gd name="connsiteX2-5" fmla="*/ 546708 w 2150080"/>
              <a:gd name="connsiteY2-6" fmla="*/ 1347231 h 1644936"/>
              <a:gd name="connsiteX3-7" fmla="*/ 300762 w 2150080"/>
              <a:gd name="connsiteY3-8" fmla="*/ 220587 h 1644936"/>
              <a:gd name="connsiteX4-9" fmla="*/ 1402866 w 2150080"/>
              <a:gd name="connsiteY4-10" fmla="*/ 34373 h 1644936"/>
              <a:gd name="connsiteX5-11" fmla="*/ 2038695 w 2150080"/>
              <a:gd name="connsiteY5-12" fmla="*/ 1038704 h 1644936"/>
              <a:gd name="connsiteX6-13" fmla="*/ 935804 w 2150080"/>
              <a:gd name="connsiteY6-14" fmla="*/ 1434127 h 1644936"/>
              <a:gd name="connsiteX7" fmla="*/ 627068 w 2150080"/>
              <a:gd name="connsiteY7" fmla="*/ 1620201 h 1644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</a:cxnLst>
            <a:rect l="l" t="t" r="r" b="b"/>
            <a:pathLst>
              <a:path w="2150080" h="1644936">
                <a:moveTo>
                  <a:pt x="627068" y="1620201"/>
                </a:moveTo>
                <a:cubicBezTo>
                  <a:pt x="627620" y="1606288"/>
                  <a:pt x="472725" y="1656382"/>
                  <a:pt x="473277" y="1642469"/>
                </a:cubicBezTo>
                <a:cubicBezTo>
                  <a:pt x="445938" y="1565392"/>
                  <a:pt x="574047" y="1424308"/>
                  <a:pt x="546708" y="1347231"/>
                </a:cubicBezTo>
                <a:cubicBezTo>
                  <a:pt x="-65288" y="1115860"/>
                  <a:pt x="-186698" y="559699"/>
                  <a:pt x="300762" y="220587"/>
                </a:cubicBezTo>
                <a:cubicBezTo>
                  <a:pt x="585081" y="22794"/>
                  <a:pt x="1012556" y="-49432"/>
                  <a:pt x="1402866" y="34373"/>
                </a:cubicBezTo>
                <a:cubicBezTo>
                  <a:pt x="2028303" y="168664"/>
                  <a:pt x="2329285" y="644085"/>
                  <a:pt x="2038695" y="1038704"/>
                </a:cubicBezTo>
                <a:cubicBezTo>
                  <a:pt x="1835207" y="1315038"/>
                  <a:pt x="1391843" y="1473999"/>
                  <a:pt x="935804" y="1434127"/>
                </a:cubicBezTo>
                <a:lnTo>
                  <a:pt x="627068" y="162020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/>
              <a:t>“Echo, turn on AC”</a:t>
            </a:r>
            <a:endParaRPr lang="zh-CN" altLang="en-US" sz="1200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261F803-2100-46E2-A427-AC361CC96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99" y="1923944"/>
            <a:ext cx="816940" cy="151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4DDB738E-13CB-434E-B805-032C57B3D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13" y="2023675"/>
            <a:ext cx="626435" cy="13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A1E41E7-2C4E-497E-9F3A-739E610BDA69}"/>
              </a:ext>
            </a:extLst>
          </p:cNvPr>
          <p:cNvCxnSpPr/>
          <p:nvPr/>
        </p:nvCxnSpPr>
        <p:spPr>
          <a:xfrm>
            <a:off x="3347579" y="2602874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2">
            <a:extLst>
              <a:ext uri="{FF2B5EF4-FFF2-40B4-BE49-F238E27FC236}">
                <a16:creationId xmlns:a16="http://schemas.microsoft.com/office/drawing/2014/main" id="{532963B7-A261-4A42-82E0-571F68D5D065}"/>
              </a:ext>
            </a:extLst>
          </p:cNvPr>
          <p:cNvSpPr txBox="1"/>
          <p:nvPr/>
        </p:nvSpPr>
        <p:spPr>
          <a:xfrm>
            <a:off x="3310487" y="2744574"/>
            <a:ext cx="1074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Amazon Echo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A8D4C8F-0CDA-41D6-B13E-76F406EABD16}"/>
              </a:ext>
            </a:extLst>
          </p:cNvPr>
          <p:cNvSpPr/>
          <p:nvPr/>
        </p:nvSpPr>
        <p:spPr>
          <a:xfrm>
            <a:off x="2247089" y="1177047"/>
            <a:ext cx="9273398" cy="5435951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97E67A1-624B-410C-A05B-30C004C6E4B1}"/>
              </a:ext>
            </a:extLst>
          </p:cNvPr>
          <p:cNvCxnSpPr/>
          <p:nvPr/>
        </p:nvCxnSpPr>
        <p:spPr>
          <a:xfrm flipV="1">
            <a:off x="5139292" y="2536369"/>
            <a:ext cx="908587" cy="903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云形 22">
            <a:extLst>
              <a:ext uri="{FF2B5EF4-FFF2-40B4-BE49-F238E27FC236}">
                <a16:creationId xmlns:a16="http://schemas.microsoft.com/office/drawing/2014/main" id="{D99BBA34-B1AA-4EA7-ABE9-3A29EB13103A}"/>
              </a:ext>
            </a:extLst>
          </p:cNvPr>
          <p:cNvSpPr/>
          <p:nvPr/>
        </p:nvSpPr>
        <p:spPr>
          <a:xfrm>
            <a:off x="6291569" y="2446346"/>
            <a:ext cx="1310691" cy="626108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Smart Home Skill API</a:t>
            </a:r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E86513D7-C740-48C3-B217-2475BD8EE381}"/>
              </a:ext>
            </a:extLst>
          </p:cNvPr>
          <p:cNvSpPr txBox="1"/>
          <p:nvPr/>
        </p:nvSpPr>
        <p:spPr>
          <a:xfrm>
            <a:off x="6236117" y="2003285"/>
            <a:ext cx="151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Alexa Service</a:t>
            </a:r>
            <a:endParaRPr lang="zh-CN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7CFED348-2552-46B5-A44C-A702E47253C1}"/>
              </a:ext>
            </a:extLst>
          </p:cNvPr>
          <p:cNvSpPr txBox="1"/>
          <p:nvPr/>
        </p:nvSpPr>
        <p:spPr>
          <a:xfrm>
            <a:off x="9343925" y="3028255"/>
            <a:ext cx="1510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AWS Lambda</a:t>
            </a:r>
          </a:p>
          <a:p>
            <a:r>
              <a:rPr lang="en-US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-- Developer </a:t>
            </a:r>
            <a:endParaRPr lang="zh-CN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AB1BFBB7-C079-4FB1-9AF0-EA43B520884F}"/>
              </a:ext>
            </a:extLst>
          </p:cNvPr>
          <p:cNvCxnSpPr/>
          <p:nvPr/>
        </p:nvCxnSpPr>
        <p:spPr>
          <a:xfrm>
            <a:off x="7840039" y="2502167"/>
            <a:ext cx="1376192" cy="5144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8">
            <a:extLst>
              <a:ext uri="{FF2B5EF4-FFF2-40B4-BE49-F238E27FC236}">
                <a16:creationId xmlns:a16="http://schemas.microsoft.com/office/drawing/2014/main" id="{BA1909B0-E39C-499C-84FE-46AFD81787CE}"/>
              </a:ext>
            </a:extLst>
          </p:cNvPr>
          <p:cNvSpPr txBox="1"/>
          <p:nvPr/>
        </p:nvSpPr>
        <p:spPr>
          <a:xfrm rot="1255206">
            <a:off x="7850001" y="235072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Directive Language:</a:t>
            </a:r>
          </a:p>
          <a:p>
            <a:r>
              <a:rPr lang="en-US" altLang="zh-CN" sz="1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TurnOnRequest</a:t>
            </a:r>
            <a:endParaRPr lang="zh-CN" alt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圆角矩形 20">
            <a:extLst>
              <a:ext uri="{FF2B5EF4-FFF2-40B4-BE49-F238E27FC236}">
                <a16:creationId xmlns:a16="http://schemas.microsoft.com/office/drawing/2014/main" id="{9646E7E4-4FAD-459F-8BB3-512F6653A482}"/>
              </a:ext>
            </a:extLst>
          </p:cNvPr>
          <p:cNvSpPr/>
          <p:nvPr/>
        </p:nvSpPr>
        <p:spPr>
          <a:xfrm>
            <a:off x="9368392" y="3613030"/>
            <a:ext cx="1471165" cy="49010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</a:rPr>
              <a:t>AWS Lambda Skill Adapter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1">
            <a:extLst>
              <a:ext uri="{FF2B5EF4-FFF2-40B4-BE49-F238E27FC236}">
                <a16:creationId xmlns:a16="http://schemas.microsoft.com/office/drawing/2014/main" id="{6CC78267-6804-487E-AEB2-1D1477B5E8CB}"/>
              </a:ext>
            </a:extLst>
          </p:cNvPr>
          <p:cNvSpPr/>
          <p:nvPr/>
        </p:nvSpPr>
        <p:spPr>
          <a:xfrm>
            <a:off x="9072215" y="4147157"/>
            <a:ext cx="2016224" cy="49010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</a:rPr>
              <a:t>Skill registration on developer portal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4F70648-4AB4-4ED8-B03C-E6F860456985}"/>
              </a:ext>
            </a:extLst>
          </p:cNvPr>
          <p:cNvSpPr/>
          <p:nvPr/>
        </p:nvSpPr>
        <p:spPr>
          <a:xfrm>
            <a:off x="6109978" y="4447106"/>
            <a:ext cx="1780752" cy="178075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2F4386E-AB3E-4647-A893-95288629767A}"/>
              </a:ext>
            </a:extLst>
          </p:cNvPr>
          <p:cNvCxnSpPr>
            <a:stCxn id="14" idx="3"/>
            <a:endCxn id="30" idx="6"/>
          </p:cNvCxnSpPr>
          <p:nvPr/>
        </p:nvCxnSpPr>
        <p:spPr>
          <a:xfrm flipH="1">
            <a:off x="7890757" y="4804951"/>
            <a:ext cx="1324610" cy="5321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3">
            <a:extLst>
              <a:ext uri="{FF2B5EF4-FFF2-40B4-BE49-F238E27FC236}">
                <a16:creationId xmlns:a16="http://schemas.microsoft.com/office/drawing/2014/main" id="{56149643-B7A0-4BEC-B1B5-C33D82FEBC33}"/>
              </a:ext>
            </a:extLst>
          </p:cNvPr>
          <p:cNvSpPr txBox="1"/>
          <p:nvPr/>
        </p:nvSpPr>
        <p:spPr>
          <a:xfrm>
            <a:off x="6268476" y="5173109"/>
            <a:ext cx="1477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Cloud</a:t>
            </a:r>
            <a:endParaRPr lang="zh-CN" alt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894E5D46-0124-487E-9FEA-759DE703BD26}"/>
              </a:ext>
            </a:extLst>
          </p:cNvPr>
          <p:cNvCxnSpPr>
            <a:stCxn id="30" idx="2"/>
          </p:cNvCxnSpPr>
          <p:nvPr/>
        </p:nvCxnSpPr>
        <p:spPr>
          <a:xfrm flipH="1">
            <a:off x="5114084" y="5337482"/>
            <a:ext cx="995894" cy="98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AB55570-C04F-48E0-8E9E-EF7DDC6C8037}"/>
              </a:ext>
            </a:extLst>
          </p:cNvPr>
          <p:cNvGrpSpPr/>
          <p:nvPr/>
        </p:nvGrpSpPr>
        <p:grpSpPr>
          <a:xfrm>
            <a:off x="2904120" y="3577178"/>
            <a:ext cx="2391567" cy="2868135"/>
            <a:chOff x="395536" y="1163959"/>
            <a:chExt cx="3243234" cy="4209257"/>
          </a:xfrm>
        </p:grpSpPr>
        <p:pic>
          <p:nvPicPr>
            <p:cNvPr id="35" name="图片 34" descr="加湿器S30E-C.jpg">
              <a:extLst>
                <a:ext uri="{FF2B5EF4-FFF2-40B4-BE49-F238E27FC236}">
                  <a16:creationId xmlns:a16="http://schemas.microsoft.com/office/drawing/2014/main" id="{D708561E-8629-410D-9524-C9832EE49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l="25427" r="23437"/>
            <a:stretch>
              <a:fillRect/>
            </a:stretch>
          </p:blipFill>
          <p:spPr>
            <a:xfrm>
              <a:off x="1270298" y="3333026"/>
              <a:ext cx="577734" cy="7831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2" descr="2-2.png">
              <a:extLst>
                <a:ext uri="{FF2B5EF4-FFF2-40B4-BE49-F238E27FC236}">
                  <a16:creationId xmlns:a16="http://schemas.microsoft.com/office/drawing/2014/main" id="{009D9DF8-1AE5-4BE9-8638-C2E2D525F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165" y="2316111"/>
              <a:ext cx="864000" cy="864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6" descr="DF-1.jpg">
              <a:extLst>
                <a:ext uri="{FF2B5EF4-FFF2-40B4-BE49-F238E27FC236}">
                  <a16:creationId xmlns:a16="http://schemas.microsoft.com/office/drawing/2014/main" id="{886527B2-362C-4F33-82EA-6DAF0FB03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66"/>
            <a:stretch>
              <a:fillRect/>
            </a:stretch>
          </p:blipFill>
          <p:spPr>
            <a:xfrm>
              <a:off x="1199165" y="4354386"/>
              <a:ext cx="720000" cy="6259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" descr="E:\【谢智鸿@Midea市场部终端组】\01 产品课件\高端(open）正视.tif">
              <a:extLst>
                <a:ext uri="{FF2B5EF4-FFF2-40B4-BE49-F238E27FC236}">
                  <a16:creationId xmlns:a16="http://schemas.microsoft.com/office/drawing/2014/main" id="{8F0D19BB-FC6E-47C1-9DB0-989480B6F8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37" r="43074" b="30596"/>
            <a:stretch>
              <a:fillRect/>
            </a:stretch>
          </p:blipFill>
          <p:spPr bwMode="auto">
            <a:xfrm>
              <a:off x="1213098" y="1379983"/>
              <a:ext cx="692134" cy="6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267F20E3-0011-4534-91A7-D1590C08B84B}"/>
                </a:ext>
              </a:extLst>
            </p:cNvPr>
            <p:cNvSpPr/>
            <p:nvPr/>
          </p:nvSpPr>
          <p:spPr>
            <a:xfrm>
              <a:off x="2053461" y="3485011"/>
              <a:ext cx="1306920" cy="4941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Humidifier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4D473B6-39B5-4666-93CF-39D769F23362}"/>
                </a:ext>
              </a:extLst>
            </p:cNvPr>
            <p:cNvSpPr/>
            <p:nvPr/>
          </p:nvSpPr>
          <p:spPr>
            <a:xfrm>
              <a:off x="2053461" y="4456735"/>
              <a:ext cx="1585309" cy="4941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Dehumidifier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B461809-D194-4963-9417-FA690CC9F882}"/>
                </a:ext>
              </a:extLst>
            </p:cNvPr>
            <p:cNvSpPr/>
            <p:nvPr/>
          </p:nvSpPr>
          <p:spPr>
            <a:xfrm>
              <a:off x="2053461" y="2540472"/>
              <a:ext cx="969973" cy="4941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Purifier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DDF3C6AB-07FE-4C3A-A131-4DF82A8F916A}"/>
                </a:ext>
              </a:extLst>
            </p:cNvPr>
            <p:cNvSpPr/>
            <p:nvPr/>
          </p:nvSpPr>
          <p:spPr>
            <a:xfrm>
              <a:off x="2053461" y="1595935"/>
              <a:ext cx="534419" cy="4941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AC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3" name="Picture 4" descr="C:\Users\Midea\Downloads\说明书2.jpg">
              <a:extLst>
                <a:ext uri="{FF2B5EF4-FFF2-40B4-BE49-F238E27FC236}">
                  <a16:creationId xmlns:a16="http://schemas.microsoft.com/office/drawing/2014/main" id="{50FEE1AE-D27B-451E-A965-3EC62BB1D3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1" t="7710" r="89131" b="7573"/>
            <a:stretch>
              <a:fillRect/>
            </a:stretch>
          </p:blipFill>
          <p:spPr bwMode="auto">
            <a:xfrm>
              <a:off x="395536" y="1163959"/>
              <a:ext cx="710933" cy="4209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CAEF2275-8948-4517-8449-026DDC59EFCD}"/>
              </a:ext>
            </a:extLst>
          </p:cNvPr>
          <p:cNvSpPr/>
          <p:nvPr/>
        </p:nvSpPr>
        <p:spPr>
          <a:xfrm>
            <a:off x="2879527" y="156663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83B1EEB1-6754-4D15-8563-DECA853C8FE3}"/>
              </a:ext>
            </a:extLst>
          </p:cNvPr>
          <p:cNvSpPr/>
          <p:nvPr/>
        </p:nvSpPr>
        <p:spPr>
          <a:xfrm>
            <a:off x="4728169" y="155601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AB0CC13E-B940-4056-8C31-EFE0C362A5C6}"/>
              </a:ext>
            </a:extLst>
          </p:cNvPr>
          <p:cNvSpPr>
            <a:spLocks noChangeAspect="1"/>
          </p:cNvSpPr>
          <p:nvPr/>
        </p:nvSpPr>
        <p:spPr>
          <a:xfrm>
            <a:off x="6892354" y="129656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11CCE740-4B35-41E1-A67D-B028138F7C98}"/>
              </a:ext>
            </a:extLst>
          </p:cNvPr>
          <p:cNvSpPr>
            <a:spLocks noChangeAspect="1"/>
          </p:cNvSpPr>
          <p:nvPr/>
        </p:nvSpPr>
        <p:spPr>
          <a:xfrm>
            <a:off x="9972327" y="239131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A21AC19E-665C-4B7F-8C7A-174A6FE6AC78}"/>
              </a:ext>
            </a:extLst>
          </p:cNvPr>
          <p:cNvSpPr>
            <a:spLocks noChangeAspect="1"/>
          </p:cNvSpPr>
          <p:nvPr/>
        </p:nvSpPr>
        <p:spPr>
          <a:xfrm>
            <a:off x="6892354" y="63272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76C94CA-FA86-40FB-B800-C862A459031E}"/>
              </a:ext>
            </a:extLst>
          </p:cNvPr>
          <p:cNvSpPr>
            <a:spLocks noChangeAspect="1"/>
          </p:cNvSpPr>
          <p:nvPr/>
        </p:nvSpPr>
        <p:spPr>
          <a:xfrm>
            <a:off x="3801373" y="625632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149A0D-B835-4B64-A1BC-EAD2AECB61E6}"/>
              </a:ext>
            </a:extLst>
          </p:cNvPr>
          <p:cNvGrpSpPr/>
          <p:nvPr/>
        </p:nvGrpSpPr>
        <p:grpSpPr>
          <a:xfrm>
            <a:off x="359393" y="2967908"/>
            <a:ext cx="1228585" cy="336695"/>
            <a:chOff x="1862430" y="6185352"/>
            <a:chExt cx="1228585" cy="33669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B410092-FCEA-4EC6-B5BB-D7B3B8060114}"/>
                </a:ext>
              </a:extLst>
            </p:cNvPr>
            <p:cNvSpPr/>
            <p:nvPr/>
          </p:nvSpPr>
          <p:spPr>
            <a:xfrm>
              <a:off x="2078430" y="6185352"/>
              <a:ext cx="1012585" cy="33669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Voice input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239108B-B9D2-428F-97BD-092A44663D45}"/>
                </a:ext>
              </a:extLst>
            </p:cNvPr>
            <p:cNvSpPr/>
            <p:nvPr/>
          </p:nvSpPr>
          <p:spPr>
            <a:xfrm>
              <a:off x="1862430" y="6245699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D9FF501-BCBB-4FF0-A449-76B5584E8373}"/>
              </a:ext>
            </a:extLst>
          </p:cNvPr>
          <p:cNvGrpSpPr/>
          <p:nvPr/>
        </p:nvGrpSpPr>
        <p:grpSpPr>
          <a:xfrm>
            <a:off x="359393" y="4317497"/>
            <a:ext cx="1362632" cy="369332"/>
            <a:chOff x="6642578" y="6169033"/>
            <a:chExt cx="1362632" cy="369332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6C49E3D-3BD0-467C-8B46-BD75F0128F4A}"/>
                </a:ext>
              </a:extLst>
            </p:cNvPr>
            <p:cNvSpPr/>
            <p:nvPr/>
          </p:nvSpPr>
          <p:spPr>
            <a:xfrm>
              <a:off x="6839122" y="6169033"/>
              <a:ext cx="11660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AWS Lambda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9D01197A-B4D6-4988-B925-DA67CF23400B}"/>
                </a:ext>
              </a:extLst>
            </p:cNvPr>
            <p:cNvSpPr/>
            <p:nvPr/>
          </p:nvSpPr>
          <p:spPr>
            <a:xfrm>
              <a:off x="6642578" y="6245699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07981AB-F9FC-4E00-B2ED-FA8DE5EE1836}"/>
              </a:ext>
            </a:extLst>
          </p:cNvPr>
          <p:cNvGrpSpPr/>
          <p:nvPr/>
        </p:nvGrpSpPr>
        <p:grpSpPr>
          <a:xfrm>
            <a:off x="359393" y="3396013"/>
            <a:ext cx="1272752" cy="369332"/>
            <a:chOff x="3143061" y="6185352"/>
            <a:chExt cx="1272752" cy="369332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B1FE550D-2FF1-4379-8D13-484BC6A585AE}"/>
                </a:ext>
              </a:extLst>
            </p:cNvPr>
            <p:cNvSpPr/>
            <p:nvPr/>
          </p:nvSpPr>
          <p:spPr>
            <a:xfrm>
              <a:off x="3354304" y="6185352"/>
              <a:ext cx="10615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ECHO Alexa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4294B687-1396-4DEC-AD3F-E2FE44358D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43061" y="6262018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891369C-2A98-4E11-94B9-4671306AE82D}"/>
              </a:ext>
            </a:extLst>
          </p:cNvPr>
          <p:cNvGrpSpPr/>
          <p:nvPr/>
        </p:nvGrpSpPr>
        <p:grpSpPr>
          <a:xfrm>
            <a:off x="359393" y="3856755"/>
            <a:ext cx="1359616" cy="369332"/>
            <a:chOff x="4733158" y="6185352"/>
            <a:chExt cx="1359616" cy="369332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57A0A4B-9C4D-492A-9228-52BB71FF3705}"/>
                </a:ext>
              </a:extLst>
            </p:cNvPr>
            <p:cNvSpPr/>
            <p:nvPr/>
          </p:nvSpPr>
          <p:spPr>
            <a:xfrm>
              <a:off x="4936432" y="6185352"/>
              <a:ext cx="1156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Alexa Service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81D7342-284C-4616-A671-61C0F197F4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3158" y="6262018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矩形 60">
            <a:extLst>
              <a:ext uri="{FF2B5EF4-FFF2-40B4-BE49-F238E27FC236}">
                <a16:creationId xmlns:a16="http://schemas.microsoft.com/office/drawing/2014/main" id="{9DDA1645-606B-4DE9-8B90-BAF456A2AB60}"/>
              </a:ext>
            </a:extLst>
          </p:cNvPr>
          <p:cNvSpPr/>
          <p:nvPr/>
        </p:nvSpPr>
        <p:spPr>
          <a:xfrm>
            <a:off x="553527" y="5206344"/>
            <a:ext cx="184731" cy="3366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灯片编号占位符 3">
            <a:extLst>
              <a:ext uri="{FF2B5EF4-FFF2-40B4-BE49-F238E27FC236}">
                <a16:creationId xmlns:a16="http://schemas.microsoft.com/office/drawing/2014/main" id="{8C1845C8-8E98-4AE8-B766-26C79BE3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611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Download Carrier Air conditioner and Amazon Alexa app from  App Store or Google Play.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726BAD-E2A2-4851-8BBA-A736A5F0A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2236688"/>
            <a:ext cx="1894337" cy="33553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B8FC717-5991-443E-B132-3415EA7D4BC3}"/>
              </a:ext>
            </a:extLst>
          </p:cNvPr>
          <p:cNvSpPr txBox="1"/>
          <p:nvPr/>
        </p:nvSpPr>
        <p:spPr>
          <a:xfrm>
            <a:off x="669924" y="5860575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Connect the air-conditioner to internet via Carrier Air app according to the prompts.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EA5A09-28CA-48C7-9D88-C5CC7A4D83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574594D2-69B4-448E-B404-8F80F72E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21" y="2215592"/>
            <a:ext cx="2083235" cy="33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3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Configure your Echo speaker via Alexa app according to the prompts.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57F1C3-647B-49ED-B705-DF3D9F557544}"/>
              </a:ext>
            </a:extLst>
          </p:cNvPr>
          <p:cNvPicPr/>
          <p:nvPr/>
        </p:nvPicPr>
        <p:blipFill rotWithShape="1">
          <a:blip r:embed="rId3"/>
          <a:srcRect t="-1" b="189"/>
          <a:stretch/>
        </p:blipFill>
        <p:spPr>
          <a:xfrm>
            <a:off x="271090" y="2557746"/>
            <a:ext cx="2114977" cy="37555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0967D3-9F38-4C9A-A2C1-67AA98980A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59421" y="2557747"/>
            <a:ext cx="2137548" cy="37626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E11263-4464-449F-83F0-792B435AC281}"/>
              </a:ext>
            </a:extLst>
          </p:cNvPr>
          <p:cNvPicPr/>
          <p:nvPr/>
        </p:nvPicPr>
        <p:blipFill rotWithShape="1">
          <a:blip r:embed="rId5"/>
          <a:srcRect b="565"/>
          <a:stretch/>
        </p:blipFill>
        <p:spPr>
          <a:xfrm>
            <a:off x="5070322" y="2550633"/>
            <a:ext cx="2114977" cy="37555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D0F9E9-D1F3-4290-AD6D-08187502BB8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458653" y="2557747"/>
            <a:ext cx="2137548" cy="37626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22C125-7F83-4B72-9522-0D4034AD642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869555" y="2564860"/>
            <a:ext cx="2113594" cy="37483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434F63-6DD8-4358-9001-09DD72B18D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A85CFB3E-14BF-4674-B233-10640057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62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Configure your Echo speaker via Alexa app according to the prompts.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B2603B-8936-48E3-9E64-76EA937F3040}"/>
              </a:ext>
            </a:extLst>
          </p:cNvPr>
          <p:cNvPicPr/>
          <p:nvPr/>
        </p:nvPicPr>
        <p:blipFill rotWithShape="1">
          <a:blip r:embed="rId2"/>
          <a:srcRect t="1" r="1739" b="1664"/>
          <a:stretch/>
        </p:blipFill>
        <p:spPr>
          <a:xfrm>
            <a:off x="410199" y="2550634"/>
            <a:ext cx="2070354" cy="37139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B194E6-49BF-49D9-A507-5D74174CD3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83549" y="2940061"/>
            <a:ext cx="2073044" cy="2838168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EC5E6D2B-4655-4F00-BFA5-A86920D9B135}"/>
              </a:ext>
            </a:extLst>
          </p:cNvPr>
          <p:cNvSpPr/>
          <p:nvPr/>
        </p:nvSpPr>
        <p:spPr>
          <a:xfrm>
            <a:off x="4182894" y="4095345"/>
            <a:ext cx="301557" cy="233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A623B06-A33E-432E-AF38-685DC568244F}"/>
              </a:ext>
            </a:extLst>
          </p:cNvPr>
          <p:cNvCxnSpPr>
            <a:stCxn id="12" idx="4"/>
          </p:cNvCxnSpPr>
          <p:nvPr/>
        </p:nvCxnSpPr>
        <p:spPr>
          <a:xfrm flipH="1">
            <a:off x="4027251" y="4328809"/>
            <a:ext cx="306422" cy="17607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3FE0B4D-0266-4279-B59F-40494DF48957}"/>
              </a:ext>
            </a:extLst>
          </p:cNvPr>
          <p:cNvSpPr txBox="1"/>
          <p:nvPr/>
        </p:nvSpPr>
        <p:spPr>
          <a:xfrm>
            <a:off x="3002932" y="6089515"/>
            <a:ext cx="2834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Press and hold POWER button to AP mode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379AC4C-33E3-4760-AFCC-D359DB42B115}"/>
              </a:ext>
            </a:extLst>
          </p:cNvPr>
          <p:cNvPicPr/>
          <p:nvPr/>
        </p:nvPicPr>
        <p:blipFill rotWithShape="1">
          <a:blip r:embed="rId4"/>
          <a:srcRect r="434" b="2937"/>
          <a:stretch/>
        </p:blipFill>
        <p:spPr>
          <a:xfrm>
            <a:off x="6255938" y="2550634"/>
            <a:ext cx="2164313" cy="371397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0E59BA2-6E7F-4DBA-BC53-E8F9C7B5A96B}"/>
              </a:ext>
            </a:extLst>
          </p:cNvPr>
          <p:cNvSpPr/>
          <p:nvPr/>
        </p:nvSpPr>
        <p:spPr>
          <a:xfrm>
            <a:off x="6609664" y="3774332"/>
            <a:ext cx="1456859" cy="17996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</a:rPr>
              <a:t>Listen to the voice prompts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4CC6542-E513-4B6D-9F61-98F56CC7E8ED}"/>
              </a:ext>
            </a:extLst>
          </p:cNvPr>
          <p:cNvPicPr/>
          <p:nvPr/>
        </p:nvPicPr>
        <p:blipFill rotWithShape="1">
          <a:blip r:embed="rId5"/>
          <a:srcRect l="1" r="953"/>
          <a:stretch/>
        </p:blipFill>
        <p:spPr>
          <a:xfrm>
            <a:off x="9219596" y="2550634"/>
            <a:ext cx="2074218" cy="371397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6E09B66-6AA3-4D58-A69D-DD79FA448D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0334FF4F-62C5-4ED2-8070-340B73EC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926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Configure your Echo speaker via Alexa app according to the prompts.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C95975F-32F2-4D7E-A21F-073C6DF31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7055" y="2463081"/>
            <a:ext cx="2087638" cy="3713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FF86D3-430F-4C7B-BC71-7F65D49ACF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50332" y="2463081"/>
            <a:ext cx="2094190" cy="371397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7306DB4-2D02-45F9-BE4D-12EE9CB5CE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30161" y="2463081"/>
            <a:ext cx="2109916" cy="371397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F0832E3-DB99-4D53-AA71-DE6624ADA4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525717" y="2463081"/>
            <a:ext cx="2087638" cy="371397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D5E6CA1-8798-49B7-91D3-E1718CD2C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sp>
        <p:nvSpPr>
          <p:cNvPr id="10" name="灯片编号占位符 3">
            <a:extLst>
              <a:ext uri="{FF2B5EF4-FFF2-40B4-BE49-F238E27FC236}">
                <a16:creationId xmlns:a16="http://schemas.microsoft.com/office/drawing/2014/main" id="{39203F67-60CE-4777-A207-6C12237A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5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WIFI Control and Intelligent Speakers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852302-FE61-4293-840E-416F3D5A26EA}"/>
              </a:ext>
            </a:extLst>
          </p:cNvPr>
          <p:cNvSpPr txBox="1"/>
          <p:nvPr/>
        </p:nvSpPr>
        <p:spPr>
          <a:xfrm>
            <a:off x="577055" y="1710107"/>
            <a:ext cx="1103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Configure Carrier Air Skill.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A9ECC4-68C1-4340-A236-1F83E71B0F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9924" y="2404714"/>
            <a:ext cx="2098122" cy="371397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BB9BC2-56FF-40DF-8DD1-052256901F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82163" y="2404713"/>
            <a:ext cx="2109916" cy="37139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4ACC60-F07B-43DD-A0FC-E8615CDE25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06196" y="2404712"/>
            <a:ext cx="2102053" cy="371397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8501A6-AD57-4AC9-993F-7A1AD1D80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4" y="1095917"/>
            <a:ext cx="2754212" cy="614189"/>
          </a:xfrm>
          <a:prstGeom prst="rect">
            <a:avLst/>
          </a:prstGeom>
        </p:spPr>
      </p:pic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08BD9631-1867-4A91-8282-7427ACCD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924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678" y="2332041"/>
            <a:ext cx="1926358" cy="38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1873d73d-50ad-41a4-9f84-d11efb52b6e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mkff3fSzGMOuItfjj3Fw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F4089"/>
      </a:accent1>
      <a:accent2>
        <a:srgbClr val="161958"/>
      </a:accent2>
      <a:accent3>
        <a:srgbClr val="EF4077"/>
      </a:accent3>
      <a:accent4>
        <a:srgbClr val="00CCCC"/>
      </a:accent4>
      <a:accent5>
        <a:srgbClr val="7ACBF2"/>
      </a:accent5>
      <a:accent6>
        <a:srgbClr val="A2ACB4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F4089"/>
    </a:accent1>
    <a:accent2>
      <a:srgbClr val="161958"/>
    </a:accent2>
    <a:accent3>
      <a:srgbClr val="EF4077"/>
    </a:accent3>
    <a:accent4>
      <a:srgbClr val="00CCCC"/>
    </a:accent4>
    <a:accent5>
      <a:srgbClr val="7ACBF2"/>
    </a:accent5>
    <a:accent6>
      <a:srgbClr val="A2ACB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F4089"/>
    </a:accent1>
    <a:accent2>
      <a:srgbClr val="161958"/>
    </a:accent2>
    <a:accent3>
      <a:srgbClr val="EF4077"/>
    </a:accent3>
    <a:accent4>
      <a:srgbClr val="00CCCC"/>
    </a:accent4>
    <a:accent5>
      <a:srgbClr val="7ACBF2"/>
    </a:accent5>
    <a:accent6>
      <a:srgbClr val="A2ACB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4845</TotalTime>
  <Words>798</Words>
  <Application>Microsoft Office PowerPoint</Application>
  <PresentationFormat>Breedbeeld</PresentationFormat>
  <Paragraphs>147</Paragraphs>
  <Slides>16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主题5</vt:lpstr>
      <vt:lpstr>think-cell Slide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WIFI Control and Intelligent Speakers</vt:lpstr>
      <vt:lpstr>Thanks Make Yourself Home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leovo</cp:lastModifiedBy>
  <cp:revision>157</cp:revision>
  <cp:lastPrinted>2019-03-18T16:00:00Z</cp:lastPrinted>
  <dcterms:created xsi:type="dcterms:W3CDTF">2019-03-18T16:00:00Z</dcterms:created>
  <dcterms:modified xsi:type="dcterms:W3CDTF">2021-08-25T10:22:57Z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