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</p:sldMasterIdLst>
  <p:notesMasterIdLst>
    <p:notesMasterId r:id="rId62"/>
  </p:notesMasterIdLst>
  <p:handoutMasterIdLst>
    <p:handoutMasterId r:id="rId63"/>
  </p:handoutMasterIdLst>
  <p:sldIdLst>
    <p:sldId id="461" r:id="rId3"/>
    <p:sldId id="462" r:id="rId4"/>
    <p:sldId id="473" r:id="rId5"/>
    <p:sldId id="515" r:id="rId6"/>
    <p:sldId id="511" r:id="rId7"/>
    <p:sldId id="517" r:id="rId8"/>
    <p:sldId id="512" r:id="rId9"/>
    <p:sldId id="513" r:id="rId10"/>
    <p:sldId id="514" r:id="rId11"/>
    <p:sldId id="516" r:id="rId12"/>
    <p:sldId id="526" r:id="rId13"/>
    <p:sldId id="522" r:id="rId14"/>
    <p:sldId id="523" r:id="rId15"/>
    <p:sldId id="524" r:id="rId16"/>
    <p:sldId id="525" r:id="rId17"/>
    <p:sldId id="527" r:id="rId18"/>
    <p:sldId id="509" r:id="rId19"/>
    <p:sldId id="490" r:id="rId20"/>
    <p:sldId id="507" r:id="rId21"/>
    <p:sldId id="494" r:id="rId22"/>
    <p:sldId id="492" r:id="rId23"/>
    <p:sldId id="495" r:id="rId24"/>
    <p:sldId id="496" r:id="rId25"/>
    <p:sldId id="497" r:id="rId26"/>
    <p:sldId id="498" r:id="rId27"/>
    <p:sldId id="501" r:id="rId28"/>
    <p:sldId id="499" r:id="rId29"/>
    <p:sldId id="500" r:id="rId30"/>
    <p:sldId id="502" r:id="rId31"/>
    <p:sldId id="503" r:id="rId32"/>
    <p:sldId id="504" r:id="rId33"/>
    <p:sldId id="505" r:id="rId34"/>
    <p:sldId id="506" r:id="rId35"/>
    <p:sldId id="508" r:id="rId36"/>
    <p:sldId id="488" r:id="rId37"/>
    <p:sldId id="489" r:id="rId38"/>
    <p:sldId id="456" r:id="rId39"/>
    <p:sldId id="453" r:id="rId40"/>
    <p:sldId id="460" r:id="rId41"/>
    <p:sldId id="455" r:id="rId42"/>
    <p:sldId id="452" r:id="rId43"/>
    <p:sldId id="519" r:id="rId44"/>
    <p:sldId id="464" r:id="rId45"/>
    <p:sldId id="471" r:id="rId46"/>
    <p:sldId id="465" r:id="rId47"/>
    <p:sldId id="470" r:id="rId48"/>
    <p:sldId id="518" r:id="rId49"/>
    <p:sldId id="521" r:id="rId50"/>
    <p:sldId id="474" r:id="rId51"/>
    <p:sldId id="477" r:id="rId52"/>
    <p:sldId id="478" r:id="rId53"/>
    <p:sldId id="479" r:id="rId54"/>
    <p:sldId id="480" r:id="rId55"/>
    <p:sldId id="481" r:id="rId56"/>
    <p:sldId id="482" r:id="rId57"/>
    <p:sldId id="483" r:id="rId58"/>
    <p:sldId id="484" r:id="rId59"/>
    <p:sldId id="485" r:id="rId60"/>
    <p:sldId id="487" r:id="rId61"/>
  </p:sldIdLst>
  <p:sldSz cx="9721850" cy="6858000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A8E8"/>
    <a:srgbClr val="E7F3F4"/>
    <a:srgbClr val="1599EB"/>
    <a:srgbClr val="00FFFF"/>
    <a:srgbClr val="00CCFF"/>
    <a:srgbClr val="339966"/>
    <a:srgbClr val="0033CC"/>
    <a:srgbClr val="CCE8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1458" y="90"/>
      </p:cViewPr>
      <p:guideLst>
        <p:guide orient="horz" pos="216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DFD3AAEA-2B14-4C7A-9D30-AC496083F004}" type="datetimeFigureOut">
              <a:rPr lang="zh-CN" altLang="en-US"/>
              <a:pPr>
                <a:defRPr/>
              </a:pPr>
              <a:t>2022/7/26</a:t>
            </a:fld>
            <a:endParaRPr lang="en-US" altLang="zh-CN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737054E8-F4B1-4BB9-8E55-CE49FE6D39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5204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B0D08094-88C6-46AA-AACA-5735D9175661}" type="datetimeFigureOut">
              <a:rPr lang="zh-CN" altLang="en-US"/>
              <a:pPr>
                <a:defRPr/>
              </a:pPr>
              <a:t>2022/7/26</a:t>
            </a:fld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44538"/>
            <a:ext cx="52768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8751B40D-34EB-4758-B70C-3A48694F92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5115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1B40D-34EB-4758-B70C-3A48694F9268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858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A193E-B699-4ED4-AF92-9DC7E66B241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62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1B40D-34EB-4758-B70C-3A48694F9268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038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1B40D-34EB-4758-B70C-3A48694F9268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989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1B40D-34EB-4758-B70C-3A48694F9268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006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4" name="Picture 1" descr="RQK1F2_Z[MT8$K)1V0@GX~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743" y="1142984"/>
            <a:ext cx="2143125" cy="4587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Picture 1" descr="RQK1F2_Z[MT8$K)1V0@GX~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25" y="53975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TextBox 4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4" name="Picture 1" descr="RQK1F2_Z[MT8$K)1V0@GX~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743" y="1142984"/>
            <a:ext cx="2143125" cy="458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79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41388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02808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709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39733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0078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iqh1\Application Data\Tencent\Users\422357855\QQ\WinTemp\RichOle\Q71C2B_S}X09GLR546S4BBQ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" y="5867400"/>
            <a:ext cx="9721081" cy="10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5893565" y="154682"/>
            <a:ext cx="3200401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300" dirty="0">
                <a:solidFill>
                  <a:srgbClr val="FFFFFF"/>
                </a:solidFill>
              </a:rPr>
              <a:t>To create a better life for the global clients with comfortable, efficient and healthy air-conditioning.</a:t>
            </a:r>
            <a:endParaRPr lang="zh-CN" altLang="en-US" sz="1300" dirty="0">
              <a:solidFill>
                <a:srgbClr val="FFFFFF"/>
              </a:solidFill>
            </a:endParaRPr>
          </a:p>
        </p:txBody>
      </p:sp>
      <p:pic>
        <p:nvPicPr>
          <p:cNvPr id="3" name="Picture 2" descr="[3V3SJ54V%GE6U`B36X%%`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925" y="4314825"/>
            <a:ext cx="3209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6375400" y="6032956"/>
            <a:ext cx="33464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dirty="0">
                <a:solidFill>
                  <a:srgbClr val="DAEDEF">
                    <a:lumMod val="75000"/>
                  </a:srgbClr>
                </a:solidFill>
              </a:rPr>
              <a:t>Create a better life for our global customers with comfort, efficient and healthy air conditioners.</a:t>
            </a:r>
            <a:endParaRPr lang="zh-CN" altLang="en-US" sz="1100" b="0" dirty="0">
              <a:solidFill>
                <a:srgbClr val="DAEDEF">
                  <a:lumMod val="75000"/>
                </a:srgbClr>
              </a:solidFill>
            </a:endParaRPr>
          </a:p>
        </p:txBody>
      </p:sp>
      <p:pic>
        <p:nvPicPr>
          <p:cNvPr id="8" name="Picture 1" descr="RQK1F2_Z[MT8$K)1V0@GX~M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173620"/>
            <a:ext cx="2143125" cy="458788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4251325" y="6583363"/>
            <a:ext cx="1219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3B5E97A-55D7-4546-B9EB-A02C2CB46355}" type="slidenum">
              <a:rPr lang="en-US" altLang="zh-CN" sz="1200">
                <a:solidFill>
                  <a:srgbClr val="000000"/>
                </a:solidFill>
                <a:ea typeface="宋体" pitchFamily="2" charset="-122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889532" y="6376594"/>
            <a:ext cx="1757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solidFill>
                  <a:srgbClr val="FFFFFF">
                    <a:lumMod val="65000"/>
                  </a:srgbClr>
                </a:solidFill>
                <a:ea typeface="宋体" pitchFamily="2" charset="-122"/>
              </a:rPr>
              <a:t>Company Private</a:t>
            </a: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 flipV="1">
            <a:off x="388967" y="678816"/>
            <a:ext cx="8686800" cy="36513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0" tIns="0" rIns="0" bIns="0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361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53975"/>
            <a:ext cx="2819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Box 7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1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25" y="53975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30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1" descr="RQK1F2_Z[MT8$K)1V0@GX~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0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25" y="53975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TextBox 4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1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iqh1\Application Data\Tencent\Users\422357855\QQ\WinTemp\RichOle\Q71C2B_S}X09GLR546S4BBQ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" y="5867400"/>
            <a:ext cx="9721081" cy="10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5893565" y="154682"/>
            <a:ext cx="3200401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300" b="1" kern="1200" dirty="0">
                <a:solidFill>
                  <a:schemeClr val="bg1"/>
                </a:solidFill>
                <a:effectLst/>
                <a:latin typeface="Arial" charset="0"/>
                <a:ea typeface="宋体" charset="-122"/>
                <a:cs typeface="+mn-cs"/>
              </a:rPr>
              <a:t>To create a better life for the global clients with comfortable, efficient and healthy air-conditioning.</a:t>
            </a:r>
            <a:endParaRPr lang="zh-CN" altLang="en-US" sz="1300" dirty="0">
              <a:solidFill>
                <a:schemeClr val="bg1"/>
              </a:solidFill>
            </a:endParaRPr>
          </a:p>
        </p:txBody>
      </p:sp>
      <p:pic>
        <p:nvPicPr>
          <p:cNvPr id="3" name="Picture 2" descr="[3V3SJ54V%GE6U`B36X%%`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925" y="4314825"/>
            <a:ext cx="3209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6375400" y="6032956"/>
            <a:ext cx="33464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ea typeface="宋体" charset="-122"/>
                <a:cs typeface="+mn-cs"/>
              </a:rPr>
              <a:t>Create a better life for our global customers with comfort, efficient and healthy air conditioners.</a:t>
            </a:r>
            <a:endParaRPr lang="zh-CN" altLang="en-US" sz="1100" b="0" kern="1200" dirty="0">
              <a:solidFill>
                <a:schemeClr val="accent5">
                  <a:lumMod val="75000"/>
                </a:schemeClr>
              </a:solidFill>
              <a:effectLst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8" name="Picture 1" descr="RQK1F2_Z[MT8$K)1V0@GX~M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173620"/>
            <a:ext cx="2143125" cy="458788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4251325" y="6583363"/>
            <a:ext cx="1219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3B5E97A-55D7-4546-B9EB-A02C2CB46355}" type="slidenum">
              <a:rPr lang="en-US" altLang="zh-CN" sz="1200">
                <a:ea typeface="宋体" pitchFamily="2" charset="-122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ea typeface="宋体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889532" y="6376594"/>
            <a:ext cx="1757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sz="1600" b="0" dirty="0">
                <a:solidFill>
                  <a:schemeClr val="bg1">
                    <a:lumMod val="65000"/>
                  </a:schemeClr>
                </a:solidFill>
                <a:ea typeface="宋体" pitchFamily="2" charset="-122"/>
              </a:rPr>
              <a:t>Company Private</a:t>
            </a: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 flipV="1">
            <a:off x="388967" y="678816"/>
            <a:ext cx="8686800" cy="36513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0" tIns="0" rIns="0" bIns="0" anchor="ctr"/>
          <a:lstStyle/>
          <a:p>
            <a:endParaRPr kumimoji="0" lang="zh-CN" altLang="en-US" b="1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53975"/>
            <a:ext cx="2819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Box 7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9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25" y="53975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87503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600200"/>
            <a:ext cx="8750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pic>
        <p:nvPicPr>
          <p:cNvPr id="1028" name="Picture 9" descr="主视觉2副本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8" y="152400"/>
            <a:ext cx="29162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7372350" y="6457950"/>
            <a:ext cx="2254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200">
                <a:solidFill>
                  <a:srgbClr val="0099FF"/>
                </a:solidFill>
                <a:ea typeface="宋体" pitchFamily="2" charset="-122"/>
              </a:rPr>
              <a:t>Create A Better Life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251325" y="6583363"/>
            <a:ext cx="1219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3B5E97A-55D7-4546-B9EB-A02C2CB46355}" type="slidenum">
              <a:rPr lang="en-US" altLang="zh-CN" sz="1200">
                <a:ea typeface="宋体" pitchFamily="2" charset="-122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ea typeface="宋体" pitchFamily="2" charset="-122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53975"/>
            <a:ext cx="2819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87503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600200"/>
            <a:ext cx="8750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pic>
        <p:nvPicPr>
          <p:cNvPr id="1028" name="Picture 9" descr="主视觉2副本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8" y="152400"/>
            <a:ext cx="29162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7372350" y="6457950"/>
            <a:ext cx="2254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200">
                <a:solidFill>
                  <a:srgbClr val="0099FF"/>
                </a:solidFill>
                <a:ea typeface="宋体" pitchFamily="2" charset="-122"/>
              </a:rPr>
              <a:t>Create A Better Life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251325" y="6583363"/>
            <a:ext cx="1219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3B5E97A-55D7-4546-B9EB-A02C2CB46355}" type="slidenum">
              <a:rPr lang="en-US" altLang="zh-CN" sz="1200">
                <a:solidFill>
                  <a:srgbClr val="000000"/>
                </a:solidFill>
                <a:ea typeface="宋体" pitchFamily="2" charset="-122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53975"/>
            <a:ext cx="2819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33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8966" y="3284736"/>
            <a:ext cx="9721849" cy="357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Optional Control for </a:t>
            </a:r>
            <a:endParaRPr lang="en-US" altLang="zh-C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QHP QHG QHE QHB </a:t>
            </a:r>
            <a:r>
              <a:rPr lang="en-US" altLang="zh-C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QHC</a:t>
            </a:r>
          </a:p>
          <a:p>
            <a:pPr algn="ctr"/>
            <a:r>
              <a:rPr lang="en-US" altLang="zh-C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Hi-wall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Inverter</a:t>
            </a:r>
          </a:p>
          <a:p>
            <a:pPr algn="ctr"/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FMCC Engineering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15000"/>
              </a:spcBef>
            </a:pPr>
            <a:r>
              <a:rPr kumimoji="0" lang="en-US" altLang="en-US" sz="2800" b="0" dirty="0">
                <a:latin typeface="宋体" pitchFamily="2" charset="-122"/>
                <a:ea typeface="宋体" pitchFamily="2" charset="-122"/>
              </a:rPr>
              <a:t>2022</a:t>
            </a:r>
            <a:endParaRPr kumimoji="0" lang="es-MX" altLang="en-US" sz="2800" b="0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18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09" y="970763"/>
            <a:ext cx="3672840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QHE (option 4)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Box 94">
            <a:extLst>
              <a:ext uri="{FF2B5EF4-FFF2-40B4-BE49-F238E27FC236}">
                <a16:creationId xmlns:a16="http://schemas.microsoft.com/office/drawing/2014/main" id="{70A9896C-C19C-419A-8CC9-065505CB26F3}"/>
              </a:ext>
            </a:extLst>
          </p:cNvPr>
          <p:cNvSpPr txBox="1"/>
          <p:nvPr/>
        </p:nvSpPr>
        <p:spPr>
          <a:xfrm>
            <a:off x="58057" y="836712"/>
            <a:ext cx="7827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connect wired controller KJR-120G2/X2, to CN41-42</a:t>
            </a: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2BB1D1D9-E9B7-4DE6-A61C-90983306B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5" y="1729166"/>
            <a:ext cx="4032448" cy="198986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90D39FA-DD07-48AE-8548-03C03411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61" y="3958793"/>
            <a:ext cx="6308899" cy="229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20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QHE (option 4)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Box 94">
            <a:extLst>
              <a:ext uri="{FF2B5EF4-FFF2-40B4-BE49-F238E27FC236}">
                <a16:creationId xmlns:a16="http://schemas.microsoft.com/office/drawing/2014/main" id="{70A9896C-C19C-419A-8CC9-065505CB26F3}"/>
              </a:ext>
            </a:extLst>
          </p:cNvPr>
          <p:cNvSpPr txBox="1"/>
          <p:nvPr/>
        </p:nvSpPr>
        <p:spPr>
          <a:xfrm>
            <a:off x="26144" y="836712"/>
            <a:ext cx="7827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controller CCM09/CCM30 connect to XYE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contact (remote on-off) connect to CN46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 output connect to CN45</a:t>
            </a: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041DEE8C-0311-4B85-B7E4-A64815E81F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21" y="3068960"/>
            <a:ext cx="9347351" cy="30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8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QHE (option 5)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TextBox 94">
            <a:extLst>
              <a:ext uri="{FF2B5EF4-FFF2-40B4-BE49-F238E27FC236}">
                <a16:creationId xmlns:a16="http://schemas.microsoft.com/office/drawing/2014/main" id="{ACFB4719-864B-4D6E-8CBC-5C343A292CAC}"/>
              </a:ext>
            </a:extLst>
          </p:cNvPr>
          <p:cNvSpPr txBox="1"/>
          <p:nvPr/>
        </p:nvSpPr>
        <p:spPr>
          <a:xfrm>
            <a:off x="0" y="1204928"/>
            <a:ext cx="8786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multifunction board 2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9/12/18K = 17222000A63780 = 7403093 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24K = 17222000A63779 = 7403094</a:t>
            </a:r>
          </a:p>
        </p:txBody>
      </p:sp>
      <p:sp>
        <p:nvSpPr>
          <p:cNvPr id="17" name="TextBox 94">
            <a:extLst>
              <a:ext uri="{FF2B5EF4-FFF2-40B4-BE49-F238E27FC236}">
                <a16:creationId xmlns:a16="http://schemas.microsoft.com/office/drawing/2014/main" id="{EB99DC8F-08BF-4380-BF48-304BD4FF6DB1}"/>
              </a:ext>
            </a:extLst>
          </p:cNvPr>
          <p:cNvSpPr txBox="1"/>
          <p:nvPr/>
        </p:nvSpPr>
        <p:spPr>
          <a:xfrm>
            <a:off x="0" y="5237086"/>
            <a:ext cx="878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multifunction board 2 will have 2 outgoing cables/connectors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E1CEB6-46E1-49DE-8810-9395DF0A0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2767974"/>
            <a:ext cx="5719220" cy="21172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6657D0-601D-4754-AE78-369CA76CD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25" y="2767974"/>
            <a:ext cx="1782127" cy="213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QHE (option 5)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TextBox 94">
            <a:extLst>
              <a:ext uri="{FF2B5EF4-FFF2-40B4-BE49-F238E27FC236}">
                <a16:creationId xmlns:a16="http://schemas.microsoft.com/office/drawing/2014/main" id="{EB99DC8F-08BF-4380-BF48-304BD4FF6DB1}"/>
              </a:ext>
            </a:extLst>
          </p:cNvPr>
          <p:cNvSpPr txBox="1"/>
          <p:nvPr/>
        </p:nvSpPr>
        <p:spPr>
          <a:xfrm>
            <a:off x="0" y="5237086"/>
            <a:ext cx="878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 for Infrared sensor must be transferred from old to new display PCB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39AAEB-009B-4E1A-A52F-8BF5062F0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3" y="1124744"/>
            <a:ext cx="3384376" cy="3897818"/>
          </a:xfrm>
          <a:prstGeom prst="rect">
            <a:avLst/>
          </a:prstGeom>
        </p:spPr>
      </p:pic>
      <p:sp>
        <p:nvSpPr>
          <p:cNvPr id="6" name="Stroomdiagram: Proces 5">
            <a:extLst>
              <a:ext uri="{FF2B5EF4-FFF2-40B4-BE49-F238E27FC236}">
                <a16:creationId xmlns:a16="http://schemas.microsoft.com/office/drawing/2014/main" id="{99B9DE25-C82B-4827-B16B-A6E2F210B25F}"/>
              </a:ext>
            </a:extLst>
          </p:cNvPr>
          <p:cNvSpPr/>
          <p:nvPr/>
        </p:nvSpPr>
        <p:spPr bwMode="auto">
          <a:xfrm>
            <a:off x="2196629" y="2564904"/>
            <a:ext cx="504056" cy="720080"/>
          </a:xfrm>
          <a:prstGeom prst="flowChartProcess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8E009F4-56D3-4675-85F5-7292F7560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045" y="1124744"/>
            <a:ext cx="2062892" cy="20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6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QHE (option 5)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TextBox 94">
            <a:extLst>
              <a:ext uri="{FF2B5EF4-FFF2-40B4-BE49-F238E27FC236}">
                <a16:creationId xmlns:a16="http://schemas.microsoft.com/office/drawing/2014/main" id="{F2DA23A9-03D3-4B0B-AE1A-E91FC53FB28B}"/>
              </a:ext>
            </a:extLst>
          </p:cNvPr>
          <p:cNvSpPr txBox="1"/>
          <p:nvPr/>
        </p:nvSpPr>
        <p:spPr>
          <a:xfrm>
            <a:off x="4550255" y="1556792"/>
            <a:ext cx="484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1 (4 core)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from display PCB CN1</a:t>
            </a:r>
          </a:p>
        </p:txBody>
      </p:sp>
      <p:sp>
        <p:nvSpPr>
          <p:cNvPr id="14" name="TextBox 94">
            <a:extLst>
              <a:ext uri="{FF2B5EF4-FFF2-40B4-BE49-F238E27FC236}">
                <a16:creationId xmlns:a16="http://schemas.microsoft.com/office/drawing/2014/main" id="{70A9896C-C19C-419A-8CC9-065505CB26F3}"/>
              </a:ext>
            </a:extLst>
          </p:cNvPr>
          <p:cNvSpPr txBox="1"/>
          <p:nvPr/>
        </p:nvSpPr>
        <p:spPr>
          <a:xfrm>
            <a:off x="4502919" y="2564904"/>
            <a:ext cx="4847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Disconnect cable current PCB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cable 1 to main PCB, display CN18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750866-854E-4B26-B334-996C7F4EA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957" y="3933056"/>
            <a:ext cx="3238802" cy="2366008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73A162B-8B40-48F8-8FD4-6A2493558635}"/>
              </a:ext>
            </a:extLst>
          </p:cNvPr>
          <p:cNvSpPr/>
          <p:nvPr/>
        </p:nvSpPr>
        <p:spPr bwMode="auto">
          <a:xfrm>
            <a:off x="6768358" y="4653136"/>
            <a:ext cx="612847" cy="57606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4A7A8A-6E1F-48FA-870A-A76B91ADA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91" y="1446776"/>
            <a:ext cx="3368260" cy="443272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A59EEC54-7CAE-4C5C-BB1C-82AEBCA07166}"/>
              </a:ext>
            </a:extLst>
          </p:cNvPr>
          <p:cNvSpPr/>
          <p:nvPr/>
        </p:nvSpPr>
        <p:spPr bwMode="auto">
          <a:xfrm>
            <a:off x="2268637" y="2492896"/>
            <a:ext cx="1440160" cy="86409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468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QHE (option 5)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TextBox 94">
            <a:extLst>
              <a:ext uri="{FF2B5EF4-FFF2-40B4-BE49-F238E27FC236}">
                <a16:creationId xmlns:a16="http://schemas.microsoft.com/office/drawing/2014/main" id="{F2DA23A9-03D3-4B0B-AE1A-E91FC53FB28B}"/>
              </a:ext>
            </a:extLst>
          </p:cNvPr>
          <p:cNvSpPr txBox="1"/>
          <p:nvPr/>
        </p:nvSpPr>
        <p:spPr>
          <a:xfrm>
            <a:off x="4550255" y="1556792"/>
            <a:ext cx="484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3 (2 core)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from multi function PCB CN43</a:t>
            </a:r>
          </a:p>
        </p:txBody>
      </p:sp>
      <p:sp>
        <p:nvSpPr>
          <p:cNvPr id="14" name="TextBox 94">
            <a:extLst>
              <a:ext uri="{FF2B5EF4-FFF2-40B4-BE49-F238E27FC236}">
                <a16:creationId xmlns:a16="http://schemas.microsoft.com/office/drawing/2014/main" id="{70A9896C-C19C-419A-8CC9-065505CB26F3}"/>
              </a:ext>
            </a:extLst>
          </p:cNvPr>
          <p:cNvSpPr txBox="1"/>
          <p:nvPr/>
        </p:nvSpPr>
        <p:spPr>
          <a:xfrm>
            <a:off x="4502919" y="2564904"/>
            <a:ext cx="484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to CN32 of main PCB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C6612F-0610-4090-8AC6-A2361070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941" y="3702063"/>
            <a:ext cx="3089757" cy="2329817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4161108-5380-4CB0-A12A-D81E58A544AE}"/>
              </a:ext>
            </a:extLst>
          </p:cNvPr>
          <p:cNvSpPr/>
          <p:nvPr/>
        </p:nvSpPr>
        <p:spPr bwMode="auto">
          <a:xfrm>
            <a:off x="6926506" y="4393745"/>
            <a:ext cx="407363" cy="50405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061673A-1D4A-4868-90FC-4993ADA0C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44" y="1570220"/>
            <a:ext cx="3180151" cy="438345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95DE803A-7C00-4F87-A33E-254585C4886E}"/>
              </a:ext>
            </a:extLst>
          </p:cNvPr>
          <p:cNvSpPr/>
          <p:nvPr/>
        </p:nvSpPr>
        <p:spPr bwMode="auto">
          <a:xfrm>
            <a:off x="1692573" y="4149080"/>
            <a:ext cx="864096" cy="86409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690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QHE (option 5)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DA330FF2-E477-4564-A950-41F53D440E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04" y="3406653"/>
            <a:ext cx="9373441" cy="3091622"/>
          </a:xfrm>
          <a:prstGeom prst="rect">
            <a:avLst/>
          </a:prstGeom>
        </p:spPr>
      </p:pic>
      <p:sp>
        <p:nvSpPr>
          <p:cNvPr id="11" name="TextBox 94">
            <a:extLst>
              <a:ext uri="{FF2B5EF4-FFF2-40B4-BE49-F238E27FC236}">
                <a16:creationId xmlns:a16="http://schemas.microsoft.com/office/drawing/2014/main" id="{A5043BBC-588E-4B70-AC85-B23832D8A691}"/>
              </a:ext>
            </a:extLst>
          </p:cNvPr>
          <p:cNvSpPr txBox="1"/>
          <p:nvPr/>
        </p:nvSpPr>
        <p:spPr>
          <a:xfrm>
            <a:off x="26144" y="836712"/>
            <a:ext cx="7827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Wired controller KJR-120X connect to CN44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contact (remote on-off) connect to CN46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 output connect to CN45</a:t>
            </a:r>
          </a:p>
        </p:txBody>
      </p:sp>
    </p:spTree>
    <p:extLst>
      <p:ext uri="{BB962C8B-B14F-4D97-AF65-F5344CB8AC3E}">
        <p14:creationId xmlns:p14="http://schemas.microsoft.com/office/powerpoint/2010/main" val="183588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4"/>
          <p:cNvSpPr txBox="1"/>
          <p:nvPr/>
        </p:nvSpPr>
        <p:spPr>
          <a:xfrm>
            <a:off x="0" y="2492896"/>
            <a:ext cx="9721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</a:p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Control for QHG Hi-wall</a:t>
            </a:r>
          </a:p>
        </p:txBody>
      </p:sp>
    </p:spTree>
    <p:extLst>
      <p:ext uri="{BB962C8B-B14F-4D97-AF65-F5344CB8AC3E}">
        <p14:creationId xmlns:p14="http://schemas.microsoft.com/office/powerpoint/2010/main" val="3596225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04814"/>
              </p:ext>
            </p:extLst>
          </p:nvPr>
        </p:nvGraphicFramePr>
        <p:xfrm>
          <a:off x="121894" y="764704"/>
          <a:ext cx="8915495" cy="4954626"/>
        </p:xfrm>
        <a:graphic>
          <a:graphicData uri="http://schemas.openxmlformats.org/drawingml/2006/table">
            <a:tbl>
              <a:tblPr/>
              <a:tblGrid>
                <a:gridCol w="778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6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2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1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2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3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4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5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(Remote control) 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function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core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Wired controller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Dual-way communication (485) </a:t>
                      </a:r>
                    </a:p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wired controller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core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）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Central</a:t>
                      </a:r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control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arity wired controller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core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）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64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1</a:t>
                      </a:r>
                    </a:p>
                    <a:p>
                      <a:pPr algn="l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9/12K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17222000030895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18K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17222000031322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 22/24K</a:t>
                      </a: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17222000031565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2 assembly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17222000A58269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 22/24 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17222000A58395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3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 9/12/18K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17222000A58426</a:t>
                      </a:r>
                    </a:p>
                    <a:p>
                      <a:pPr algn="ct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22/24K</a:t>
                      </a: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17222000A58427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2 assembly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17222000A58269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22/24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17222000A58395</a:t>
                      </a: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USB adapter (Multi-function box)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(already included in the display PCB assembly)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Adapter 1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17222000A58719 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22/24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17222000A58718 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Adapter 2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17222000A58716 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22/24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17222000A58717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0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28600" indent="-228600" algn="l" rtl="0" fontAlgn="ctr">
                        <a:buAutoNum type="arabicPeriod"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12V wire has already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included PCB main board assembly.</a:t>
                      </a:r>
                    </a:p>
                    <a:p>
                      <a:pPr marL="228600" indent="-228600" algn="l" rtl="0" fontAlgn="ctr">
                        <a:buAutoNum type="arabicPeriod"/>
                      </a:pP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Dry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Contact(On/Off)/Alarm function are already included Transfer Adapter.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1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Remote controller:  </a:t>
                      </a:r>
                    </a:p>
                    <a:p>
                      <a:pPr algn="l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RG67G 17317000007154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USB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17310900A03781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KJR-12B: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17317100A22492</a:t>
                      </a:r>
                    </a:p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485 Wired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controller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KJR-120G2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17317100A27842</a:t>
                      </a: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KJR-120X2:</a:t>
                      </a: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17317100A28268</a:t>
                      </a:r>
                    </a:p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Central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controller</a:t>
                      </a:r>
                    </a:p>
                    <a:p>
                      <a:pPr algn="l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CCM30: 17311500A03641</a:t>
                      </a:r>
                      <a:b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CCM09: 17311500A03642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Non-Polarity Wired controller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KJR-120G: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1</a:t>
                      </a:r>
                      <a:r>
                        <a:rPr kumimoji="0" lang="en-US" altLang="zh-CN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7317100</a:t>
                      </a: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A25375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KJR-120X: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17317100A28269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51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20752"/>
              </p:ext>
            </p:extLst>
          </p:nvPr>
        </p:nvGraphicFramePr>
        <p:xfrm>
          <a:off x="121894" y="764705"/>
          <a:ext cx="8858250" cy="6095075"/>
        </p:xfrm>
        <a:graphic>
          <a:graphicData uri="http://schemas.openxmlformats.org/drawingml/2006/table">
            <a:tbl>
              <a:tblPr/>
              <a:tblGrid>
                <a:gridCol w="778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1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8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09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1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2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4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5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(Remote control) 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function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Dual-way communication (485) </a:t>
                      </a:r>
                    </a:p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wired controller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core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）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Central</a:t>
                      </a:r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control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arity wired controller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core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）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389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1</a:t>
                      </a:r>
                    </a:p>
                    <a:p>
                      <a:pPr algn="l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9/12K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17222000030895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t"/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7409751</a:t>
                      </a: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or 18K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17222000031322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t"/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7409752</a:t>
                      </a: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/>
                      </a:endParaRP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/>
                      </a:endParaRPr>
                    </a:p>
                    <a:p>
                      <a:pPr algn="l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For 22/24K</a:t>
                      </a: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17222000031565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7409753</a:t>
                      </a: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2 assembly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17222000A58269</a:t>
                      </a:r>
                    </a:p>
                    <a:p>
                      <a:pPr algn="ctr" rtl="0" fontAlgn="t"/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7409754</a:t>
                      </a:r>
                      <a:endParaRPr lang="en-US" sz="1000" b="1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or 22/24 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17222000A58395</a:t>
                      </a:r>
                    </a:p>
                    <a:p>
                      <a:pPr algn="ctr" rtl="0" fontAlgn="t"/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7409755</a:t>
                      </a:r>
                      <a:endParaRPr lang="en-US" sz="1000" b="1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Display PCB 2 assembly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17222000A58269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7409754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 22/24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17222000A58395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7409755</a:t>
                      </a: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8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Transfer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Adapter 1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17222000A58719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7403082 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 22/24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17222000A58718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7403083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Transfer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Adapter 2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17222000A58716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7403084</a:t>
                      </a:r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 22/24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17222000A58717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7403085</a:t>
                      </a:r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6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28600" indent="-228600" algn="l" rtl="0" fontAlgn="ctr">
                        <a:buAutoNum type="arabicPeriod"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12V wire has already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included PCB main board assembly.</a:t>
                      </a:r>
                    </a:p>
                    <a:p>
                      <a:pPr marL="228600" indent="-228600" algn="l" rtl="0" fontAlgn="ctr">
                        <a:buAutoNum type="arabicPeriod"/>
                      </a:pP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Dry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Contact(On/Off)/Alarm function are already included Transfer Adapter.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64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Remote controller:  </a:t>
                      </a:r>
                    </a:p>
                    <a:p>
                      <a:pPr algn="l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RG67G 17317000007154</a:t>
                      </a:r>
                    </a:p>
                    <a:p>
                      <a:pPr algn="l" rtl="0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7409750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W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USB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/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</a:br>
                      <a:r>
                        <a:rPr lang="en-US" altLang="zh-CN" sz="1000" b="0" kern="12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17310900A03781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en-US" altLang="zh-CN" sz="10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7403078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485 Wired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controller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KJR-120G2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: </a:t>
                      </a: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17317100A27842 /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7403019</a:t>
                      </a:r>
                    </a:p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KJR-120X2:</a:t>
                      </a:r>
                    </a:p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17317100A28268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/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7403081</a:t>
                      </a:r>
                    </a:p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Central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controller</a:t>
                      </a:r>
                    </a:p>
                    <a:p>
                      <a:pPr algn="l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CCM30: 17311500A03641/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7403018</a:t>
                      </a:r>
                    </a:p>
                    <a:p>
                      <a:pPr algn="l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/>
                      </a:r>
                      <a:b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CCM09: 17311500A03642/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</a:rPr>
                        <a:t>Non-Polarity Wired controller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</a:rPr>
                        <a:t>KJR-120X: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</a:rPr>
                        <a:t>17317100A28269/</a:t>
                      </a:r>
                      <a:r>
                        <a:rPr kumimoji="0" lang="en-US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</a:rPr>
                        <a:t>7403079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2E58B724-0D76-4D15-ABDF-E08F0FB39225}"/>
              </a:ext>
            </a:extLst>
          </p:cNvPr>
          <p:cNvCxnSpPr/>
          <p:nvPr/>
        </p:nvCxnSpPr>
        <p:spPr bwMode="auto">
          <a:xfrm>
            <a:off x="3708797" y="2060848"/>
            <a:ext cx="2592288" cy="0"/>
          </a:xfrm>
          <a:prstGeom prst="straightConnector1">
            <a:avLst/>
          </a:prstGeom>
          <a:noFill/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51FF5E1D-34E3-49CE-9484-C871728F09BE}"/>
              </a:ext>
            </a:extLst>
          </p:cNvPr>
          <p:cNvCxnSpPr>
            <a:cxnSpLocks/>
          </p:cNvCxnSpPr>
          <p:nvPr/>
        </p:nvCxnSpPr>
        <p:spPr bwMode="auto">
          <a:xfrm>
            <a:off x="3060725" y="2420888"/>
            <a:ext cx="2592288" cy="1"/>
          </a:xfrm>
          <a:prstGeom prst="straightConnector1">
            <a:avLst/>
          </a:prstGeom>
          <a:noFill/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9060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-35619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 Control for Hi-wall</a:t>
            </a: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1598870" y="4243622"/>
            <a:ext cx="6881595" cy="21841"/>
          </a:xfrm>
          <a:prstGeom prst="line">
            <a:avLst/>
          </a:prstGeom>
          <a:noFill/>
          <a:ln w="25400" cap="flat" cmpd="sng" algn="ctr">
            <a:solidFill>
              <a:srgbClr val="FFFFFF">
                <a:lumMod val="50000"/>
              </a:srgbClr>
            </a:solidFill>
            <a:prstDash val="sysDot"/>
          </a:ln>
          <a:effectLst/>
        </p:spPr>
      </p:cxnSp>
      <p:cxnSp>
        <p:nvCxnSpPr>
          <p:cNvPr id="91" name="直接连接符 90"/>
          <p:cNvCxnSpPr/>
          <p:nvPr/>
        </p:nvCxnSpPr>
        <p:spPr>
          <a:xfrm flipV="1">
            <a:off x="1056205" y="3060128"/>
            <a:ext cx="0" cy="666227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sp>
        <p:nvSpPr>
          <p:cNvPr id="98" name="文本框 166"/>
          <p:cNvSpPr txBox="1"/>
          <p:nvPr/>
        </p:nvSpPr>
        <p:spPr>
          <a:xfrm>
            <a:off x="1076653" y="2980535"/>
            <a:ext cx="2173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Remote Control</a:t>
            </a:r>
            <a:endParaRPr lang="zh-CN" altLang="en-US" b="1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99" name="直接连接符 98"/>
          <p:cNvCxnSpPr/>
          <p:nvPr/>
        </p:nvCxnSpPr>
        <p:spPr>
          <a:xfrm flipV="1">
            <a:off x="3823522" y="2123294"/>
            <a:ext cx="0" cy="1616794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cxnSp>
        <p:nvCxnSpPr>
          <p:cNvPr id="100" name="直接连接符 99"/>
          <p:cNvCxnSpPr/>
          <p:nvPr/>
        </p:nvCxnSpPr>
        <p:spPr>
          <a:xfrm flipV="1">
            <a:off x="6583577" y="2885116"/>
            <a:ext cx="0" cy="1043795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cxnSp>
        <p:nvCxnSpPr>
          <p:cNvPr id="101" name="直接连接符 100"/>
          <p:cNvCxnSpPr/>
          <p:nvPr/>
        </p:nvCxnSpPr>
        <p:spPr>
          <a:xfrm>
            <a:off x="2438146" y="4772748"/>
            <a:ext cx="0" cy="123973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cxnSp>
        <p:nvCxnSpPr>
          <p:cNvPr id="102" name="直接连接符 101"/>
          <p:cNvCxnSpPr/>
          <p:nvPr/>
        </p:nvCxnSpPr>
        <p:spPr>
          <a:xfrm>
            <a:off x="5220968" y="4803246"/>
            <a:ext cx="0" cy="93531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sp>
        <p:nvSpPr>
          <p:cNvPr id="103" name="文本框 207"/>
          <p:cNvSpPr txBox="1"/>
          <p:nvPr/>
        </p:nvSpPr>
        <p:spPr>
          <a:xfrm>
            <a:off x="3845545" y="1994350"/>
            <a:ext cx="4634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Central Control/BMS Control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Professional for commercial users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4" name="文本框 208"/>
          <p:cNvSpPr txBox="1"/>
          <p:nvPr/>
        </p:nvSpPr>
        <p:spPr>
          <a:xfrm>
            <a:off x="6585374" y="2771838"/>
            <a:ext cx="24585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WLAN Control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Operates your AC wherever you are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5" name="文本框 209"/>
          <p:cNvSpPr txBox="1"/>
          <p:nvPr/>
        </p:nvSpPr>
        <p:spPr>
          <a:xfrm>
            <a:off x="2448395" y="5380264"/>
            <a:ext cx="2484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Wired Control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Avoid mislaying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6" name="文本框 210"/>
          <p:cNvSpPr txBox="1"/>
          <p:nvPr/>
        </p:nvSpPr>
        <p:spPr>
          <a:xfrm>
            <a:off x="5209727" y="5018685"/>
            <a:ext cx="34676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Remote On/Off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Easy for commercial users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521248" y="3729460"/>
            <a:ext cx="1163084" cy="1116091"/>
            <a:chOff x="886655" y="3795959"/>
            <a:chExt cx="1163084" cy="1116091"/>
          </a:xfrm>
        </p:grpSpPr>
        <p:sp>
          <p:nvSpPr>
            <p:cNvPr id="108" name="圆角矩形 107"/>
            <p:cNvSpPr/>
            <p:nvPr/>
          </p:nvSpPr>
          <p:spPr>
            <a:xfrm>
              <a:off x="886655" y="3795959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09" name="任意多边形 108"/>
            <p:cNvSpPr/>
            <p:nvPr/>
          </p:nvSpPr>
          <p:spPr>
            <a:xfrm rot="2094899">
              <a:off x="1305688" y="4090182"/>
              <a:ext cx="744051" cy="821868"/>
            </a:xfrm>
            <a:custGeom>
              <a:avLst/>
              <a:gdLst>
                <a:gd name="connsiteX0" fmla="*/ 0 w 744051"/>
                <a:gd name="connsiteY0" fmla="*/ 0 h 821868"/>
                <a:gd name="connsiteX1" fmla="*/ 429098 w 744051"/>
                <a:gd name="connsiteY1" fmla="*/ 0 h 821868"/>
                <a:gd name="connsiteX2" fmla="*/ 711823 w 744051"/>
                <a:gd name="connsiteY2" fmla="*/ 405050 h 821868"/>
                <a:gd name="connsiteX3" fmla="*/ 667503 w 744051"/>
                <a:gd name="connsiteY3" fmla="*/ 654238 h 821868"/>
                <a:gd name="connsiteX4" fmla="*/ 428167 w 744051"/>
                <a:gd name="connsiteY4" fmla="*/ 821294 h 821868"/>
                <a:gd name="connsiteX5" fmla="*/ 170407 w 744051"/>
                <a:gd name="connsiteY5" fmla="*/ 821868 h 82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051" h="821868">
                  <a:moveTo>
                    <a:pt x="0" y="0"/>
                  </a:moveTo>
                  <a:lnTo>
                    <a:pt x="429098" y="0"/>
                  </a:lnTo>
                  <a:lnTo>
                    <a:pt x="711823" y="405050"/>
                  </a:lnTo>
                  <a:cubicBezTo>
                    <a:pt x="768395" y="486100"/>
                    <a:pt x="748552" y="597666"/>
                    <a:pt x="667503" y="654238"/>
                  </a:cubicBezTo>
                  <a:lnTo>
                    <a:pt x="428167" y="821294"/>
                  </a:lnTo>
                  <a:lnTo>
                    <a:pt x="170407" y="821868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1237848" y="3932711"/>
              <a:ext cx="383116" cy="788646"/>
              <a:chOff x="1224119" y="3881206"/>
              <a:chExt cx="403203" cy="829995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225713" y="3881206"/>
                <a:ext cx="401609" cy="829995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1280588" y="3981680"/>
                <a:ext cx="281126" cy="171219"/>
              </a:xfrm>
              <a:prstGeom prst="rect">
                <a:avLst/>
              </a:prstGeom>
              <a:gradFill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000000">
                      <a:lumMod val="65000"/>
                      <a:lumOff val="35000"/>
                    </a:srgbClr>
                  </a:gs>
                </a:gsLst>
                <a:lin ang="2700000" scaled="1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>
                <a:off x="1271533" y="4471301"/>
                <a:ext cx="118885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4" name="圆角矩形 113"/>
              <p:cNvSpPr/>
              <p:nvPr/>
            </p:nvSpPr>
            <p:spPr>
              <a:xfrm>
                <a:off x="1441163" y="4471301"/>
                <a:ext cx="118885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5" name="圆角矩形 114"/>
              <p:cNvSpPr/>
              <p:nvPr/>
            </p:nvSpPr>
            <p:spPr>
              <a:xfrm>
                <a:off x="1272915" y="4286175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6" name="圆角矩形 115"/>
              <p:cNvSpPr/>
              <p:nvPr/>
            </p:nvSpPr>
            <p:spPr>
              <a:xfrm>
                <a:off x="1275272" y="4373200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1378362" y="4289929"/>
                <a:ext cx="80322" cy="135072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>
                <a:off x="1476720" y="4282334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9" name="圆角矩形 118"/>
              <p:cNvSpPr/>
              <p:nvPr/>
            </p:nvSpPr>
            <p:spPr>
              <a:xfrm>
                <a:off x="1479077" y="4369359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20" name="圆角矩形 119"/>
              <p:cNvSpPr/>
              <p:nvPr/>
            </p:nvSpPr>
            <p:spPr>
              <a:xfrm>
                <a:off x="1272915" y="4201745"/>
                <a:ext cx="105447" cy="49206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21" name="圆角矩形 120"/>
              <p:cNvSpPr/>
              <p:nvPr/>
            </p:nvSpPr>
            <p:spPr>
              <a:xfrm>
                <a:off x="1456589" y="4203390"/>
                <a:ext cx="105447" cy="49206"/>
              </a:xfrm>
              <a:prstGeom prst="roundRect">
                <a:avLst/>
              </a:prstGeom>
              <a:solidFill>
                <a:srgbClr val="D7712B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>
                <a:off x="1224119" y="3881210"/>
                <a:ext cx="401484" cy="827915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1902610" y="3730165"/>
            <a:ext cx="1133460" cy="1177747"/>
            <a:chOff x="1543163" y="5135619"/>
            <a:chExt cx="1133460" cy="1177747"/>
          </a:xfrm>
        </p:grpSpPr>
        <p:sp>
          <p:nvSpPr>
            <p:cNvPr id="124" name="圆角矩形 123"/>
            <p:cNvSpPr/>
            <p:nvPr/>
          </p:nvSpPr>
          <p:spPr>
            <a:xfrm>
              <a:off x="1543163" y="5135619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25" name="任意多边形 124"/>
            <p:cNvSpPr/>
            <p:nvPr/>
          </p:nvSpPr>
          <p:spPr>
            <a:xfrm rot="2117488">
              <a:off x="1961879" y="5471831"/>
              <a:ext cx="714744" cy="841535"/>
            </a:xfrm>
            <a:custGeom>
              <a:avLst/>
              <a:gdLst>
                <a:gd name="connsiteX0" fmla="*/ 150164 w 714744"/>
                <a:gd name="connsiteY0" fmla="*/ 0 h 841535"/>
                <a:gd name="connsiteX1" fmla="*/ 424434 w 714744"/>
                <a:gd name="connsiteY1" fmla="*/ 229 h 841535"/>
                <a:gd name="connsiteX2" fmla="*/ 681840 w 714744"/>
                <a:gd name="connsiteY2" fmla="*/ 363891 h 841535"/>
                <a:gd name="connsiteX3" fmla="*/ 639159 w 714744"/>
                <a:gd name="connsiteY3" fmla="*/ 613365 h 841535"/>
                <a:gd name="connsiteX4" fmla="*/ 317066 w 714744"/>
                <a:gd name="connsiteY4" fmla="*/ 841348 h 841535"/>
                <a:gd name="connsiteX5" fmla="*/ 0 w 714744"/>
                <a:gd name="connsiteY5" fmla="*/ 841535 h 84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744" h="841535">
                  <a:moveTo>
                    <a:pt x="150164" y="0"/>
                  </a:moveTo>
                  <a:lnTo>
                    <a:pt x="424434" y="229"/>
                  </a:lnTo>
                  <a:lnTo>
                    <a:pt x="681840" y="363891"/>
                  </a:lnTo>
                  <a:cubicBezTo>
                    <a:pt x="738944" y="444567"/>
                    <a:pt x="719835" y="556261"/>
                    <a:pt x="639159" y="613365"/>
                  </a:cubicBezTo>
                  <a:lnTo>
                    <a:pt x="317066" y="841348"/>
                  </a:lnTo>
                  <a:lnTo>
                    <a:pt x="0" y="841535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cxnSp>
          <p:nvCxnSpPr>
            <p:cNvPr id="126" name="直接连接符 125"/>
            <p:cNvCxnSpPr/>
            <p:nvPr/>
          </p:nvCxnSpPr>
          <p:spPr>
            <a:xfrm>
              <a:off x="2080056" y="5138711"/>
              <a:ext cx="0" cy="263686"/>
            </a:xfrm>
            <a:prstGeom prst="line">
              <a:avLst/>
            </a:prstGeom>
            <a:noFill/>
            <a:ln w="254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grpSp>
          <p:nvGrpSpPr>
            <p:cNvPr id="127" name="组合 126"/>
            <p:cNvGrpSpPr/>
            <p:nvPr/>
          </p:nvGrpSpPr>
          <p:grpSpPr>
            <a:xfrm>
              <a:off x="1690775" y="5402397"/>
              <a:ext cx="781561" cy="634042"/>
              <a:chOff x="1220354" y="5214788"/>
              <a:chExt cx="711187" cy="576951"/>
            </a:xfrm>
          </p:grpSpPr>
          <p:sp>
            <p:nvSpPr>
              <p:cNvPr id="128" name="圆角矩形 127"/>
              <p:cNvSpPr/>
              <p:nvPr/>
            </p:nvSpPr>
            <p:spPr>
              <a:xfrm>
                <a:off x="1236154" y="5226290"/>
                <a:ext cx="677720" cy="565449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cxnSp>
            <p:nvCxnSpPr>
              <p:cNvPr id="129" name="直接连接符 128"/>
              <p:cNvCxnSpPr/>
              <p:nvPr/>
            </p:nvCxnSpPr>
            <p:spPr>
              <a:xfrm>
                <a:off x="1351490" y="5214789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323828" y="5214789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378465" y="5214788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404403" y="5214788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sp>
            <p:nvSpPr>
              <p:cNvPr id="133" name="圆角矩形 132"/>
              <p:cNvSpPr/>
              <p:nvPr/>
            </p:nvSpPr>
            <p:spPr>
              <a:xfrm>
                <a:off x="1312763" y="5484067"/>
                <a:ext cx="529975" cy="272088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cxnSp>
            <p:nvCxnSpPr>
              <p:cNvPr id="134" name="直接连接符 133"/>
              <p:cNvCxnSpPr/>
              <p:nvPr/>
            </p:nvCxnSpPr>
            <p:spPr>
              <a:xfrm>
                <a:off x="1220354" y="5525119"/>
                <a:ext cx="711187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35" name="组合 134"/>
              <p:cNvGrpSpPr/>
              <p:nvPr/>
            </p:nvGrpSpPr>
            <p:grpSpPr>
              <a:xfrm>
                <a:off x="1312764" y="5304160"/>
                <a:ext cx="528883" cy="223118"/>
                <a:chOff x="2537900" y="4133541"/>
                <a:chExt cx="528883" cy="2231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2537900" y="4133541"/>
                  <a:ext cx="528883" cy="223118"/>
                </a:xfrm>
                <a:prstGeom prst="rect">
                  <a:avLst/>
                </a:prstGeom>
                <a:solidFill>
                  <a:srgbClr val="000000">
                    <a:lumMod val="65000"/>
                    <a:lumOff val="35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37" name="圆角矩形 136"/>
                <p:cNvSpPr/>
                <p:nvPr/>
              </p:nvSpPr>
              <p:spPr>
                <a:xfrm>
                  <a:off x="2949210" y="4151197"/>
                  <a:ext cx="90336" cy="29763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2562450" y="4203571"/>
                  <a:ext cx="479781" cy="128391"/>
                </a:xfrm>
                <a:prstGeom prst="rect">
                  <a:avLst/>
                </a:prstGeom>
                <a:gradFill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2700000" scaled="1"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39" name="组合 138"/>
          <p:cNvGrpSpPr/>
          <p:nvPr/>
        </p:nvGrpSpPr>
        <p:grpSpPr>
          <a:xfrm>
            <a:off x="3254348" y="3729242"/>
            <a:ext cx="1142986" cy="1153117"/>
            <a:chOff x="4290295" y="5198435"/>
            <a:chExt cx="1142986" cy="1153117"/>
          </a:xfrm>
        </p:grpSpPr>
        <p:sp>
          <p:nvSpPr>
            <p:cNvPr id="140" name="圆角矩形 139"/>
            <p:cNvSpPr/>
            <p:nvPr/>
          </p:nvSpPr>
          <p:spPr>
            <a:xfrm>
              <a:off x="4290295" y="5199420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41" name="任意多边形 140"/>
            <p:cNvSpPr/>
            <p:nvPr/>
          </p:nvSpPr>
          <p:spPr>
            <a:xfrm rot="2092151">
              <a:off x="4634482" y="5499907"/>
              <a:ext cx="798799" cy="851645"/>
            </a:xfrm>
            <a:custGeom>
              <a:avLst/>
              <a:gdLst>
                <a:gd name="connsiteX0" fmla="*/ 262025 w 798799"/>
                <a:gd name="connsiteY0" fmla="*/ 0 h 851645"/>
                <a:gd name="connsiteX1" fmla="*/ 505643 w 798799"/>
                <a:gd name="connsiteY1" fmla="*/ 724 h 851645"/>
                <a:gd name="connsiteX2" fmla="*/ 766652 w 798799"/>
                <a:gd name="connsiteY2" fmla="*/ 375301 h 851645"/>
                <a:gd name="connsiteX3" fmla="*/ 722133 w 798799"/>
                <a:gd name="connsiteY3" fmla="*/ 624454 h 851645"/>
                <a:gd name="connsiteX4" fmla="*/ 396088 w 798799"/>
                <a:gd name="connsiteY4" fmla="*/ 851645 h 851645"/>
                <a:gd name="connsiteX5" fmla="*/ 0 w 798799"/>
                <a:gd name="connsiteY5" fmla="*/ 851645 h 85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799" h="851645">
                  <a:moveTo>
                    <a:pt x="262025" y="0"/>
                  </a:moveTo>
                  <a:lnTo>
                    <a:pt x="505643" y="724"/>
                  </a:lnTo>
                  <a:lnTo>
                    <a:pt x="766652" y="375301"/>
                  </a:lnTo>
                  <a:cubicBezTo>
                    <a:pt x="823160" y="456396"/>
                    <a:pt x="803228" y="567946"/>
                    <a:pt x="722133" y="624454"/>
                  </a:cubicBezTo>
                  <a:lnTo>
                    <a:pt x="396088" y="851645"/>
                  </a:lnTo>
                  <a:lnTo>
                    <a:pt x="0" y="851645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cxnSp>
          <p:nvCxnSpPr>
            <p:cNvPr id="142" name="直接连接符 141"/>
            <p:cNvCxnSpPr/>
            <p:nvPr/>
          </p:nvCxnSpPr>
          <p:spPr>
            <a:xfrm>
              <a:off x="4671784" y="5199420"/>
              <a:ext cx="0" cy="287980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cxnSp>
          <p:nvCxnSpPr>
            <p:cNvPr id="143" name="直接连接符 142"/>
            <p:cNvCxnSpPr/>
            <p:nvPr/>
          </p:nvCxnSpPr>
          <p:spPr>
            <a:xfrm flipH="1">
              <a:off x="4848679" y="5200719"/>
              <a:ext cx="3251" cy="328795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cxnSp>
          <p:nvCxnSpPr>
            <p:cNvPr id="144" name="直接连接符 143"/>
            <p:cNvCxnSpPr/>
            <p:nvPr/>
          </p:nvCxnSpPr>
          <p:spPr>
            <a:xfrm>
              <a:off x="5012405" y="5198435"/>
              <a:ext cx="0" cy="302583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grpSp>
          <p:nvGrpSpPr>
            <p:cNvPr id="145" name="组合 144"/>
            <p:cNvGrpSpPr/>
            <p:nvPr/>
          </p:nvGrpSpPr>
          <p:grpSpPr>
            <a:xfrm>
              <a:off x="4366333" y="5501018"/>
              <a:ext cx="921710" cy="531550"/>
              <a:chOff x="3784475" y="4126317"/>
              <a:chExt cx="787525" cy="454165"/>
            </a:xfrm>
          </p:grpSpPr>
          <p:sp>
            <p:nvSpPr>
              <p:cNvPr id="146" name="圆角矩形 145"/>
              <p:cNvSpPr/>
              <p:nvPr/>
            </p:nvSpPr>
            <p:spPr>
              <a:xfrm>
                <a:off x="3797175" y="4126317"/>
                <a:ext cx="754345" cy="45416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47" name="圆角矩形 146"/>
              <p:cNvSpPr/>
              <p:nvPr/>
            </p:nvSpPr>
            <p:spPr>
              <a:xfrm>
                <a:off x="3857807" y="4370185"/>
                <a:ext cx="630428" cy="182740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cxnSp>
            <p:nvCxnSpPr>
              <p:cNvPr id="148" name="直接连接符 147"/>
              <p:cNvCxnSpPr/>
              <p:nvPr/>
            </p:nvCxnSpPr>
            <p:spPr>
              <a:xfrm>
                <a:off x="3784475" y="4411237"/>
                <a:ext cx="787525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49" name="组合 148"/>
              <p:cNvGrpSpPr/>
              <p:nvPr/>
            </p:nvGrpSpPr>
            <p:grpSpPr>
              <a:xfrm>
                <a:off x="3856487" y="4175012"/>
                <a:ext cx="631748" cy="236225"/>
                <a:chOff x="3869929" y="4175013"/>
                <a:chExt cx="604287" cy="236225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3869929" y="4175013"/>
                  <a:ext cx="604287" cy="236225"/>
                </a:xfrm>
                <a:prstGeom prst="rect">
                  <a:avLst/>
                </a:prstGeom>
                <a:solidFill>
                  <a:srgbClr val="000000">
                    <a:lumMod val="65000"/>
                    <a:lumOff val="35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51" name="圆角矩形 150"/>
                <p:cNvSpPr/>
                <p:nvPr/>
              </p:nvSpPr>
              <p:spPr>
                <a:xfrm>
                  <a:off x="4353245" y="4201666"/>
                  <a:ext cx="86432" cy="26421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52" name="矩形 151"/>
                <p:cNvSpPr/>
                <p:nvPr/>
              </p:nvSpPr>
              <p:spPr>
                <a:xfrm>
                  <a:off x="3909017" y="4252453"/>
                  <a:ext cx="530660" cy="11899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2700000" scaled="1"/>
                  <a:tileRect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53" name="组合 152"/>
          <p:cNvGrpSpPr/>
          <p:nvPr/>
        </p:nvGrpSpPr>
        <p:grpSpPr>
          <a:xfrm>
            <a:off x="6013730" y="3733975"/>
            <a:ext cx="1168601" cy="1117521"/>
            <a:chOff x="1109120" y="5086478"/>
            <a:chExt cx="1168601" cy="1117521"/>
          </a:xfrm>
        </p:grpSpPr>
        <p:sp>
          <p:nvSpPr>
            <p:cNvPr id="154" name="圆角矩形 153"/>
            <p:cNvSpPr/>
            <p:nvPr/>
          </p:nvSpPr>
          <p:spPr>
            <a:xfrm>
              <a:off x="1109120" y="5086478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55" name="任意多边形 154"/>
            <p:cNvSpPr/>
            <p:nvPr/>
          </p:nvSpPr>
          <p:spPr>
            <a:xfrm rot="2092151">
              <a:off x="1558689" y="5380487"/>
              <a:ext cx="719032" cy="823512"/>
            </a:xfrm>
            <a:custGeom>
              <a:avLst/>
              <a:gdLst>
                <a:gd name="connsiteX0" fmla="*/ 0 w 719032"/>
                <a:gd name="connsiteY0" fmla="*/ 0 h 823512"/>
                <a:gd name="connsiteX1" fmla="*/ 401679 w 719032"/>
                <a:gd name="connsiteY1" fmla="*/ 0 h 823512"/>
                <a:gd name="connsiteX2" fmla="*/ 686885 w 719032"/>
                <a:gd name="connsiteY2" fmla="*/ 409302 h 823512"/>
                <a:gd name="connsiteX3" fmla="*/ 642366 w 719032"/>
                <a:gd name="connsiteY3" fmla="*/ 658455 h 823512"/>
                <a:gd name="connsiteX4" fmla="*/ 405492 w 719032"/>
                <a:gd name="connsiteY4" fmla="*/ 823512 h 823512"/>
                <a:gd name="connsiteX5" fmla="*/ 109770 w 719032"/>
                <a:gd name="connsiteY5" fmla="*/ 823428 h 82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032" h="823512">
                  <a:moveTo>
                    <a:pt x="0" y="0"/>
                  </a:moveTo>
                  <a:lnTo>
                    <a:pt x="401679" y="0"/>
                  </a:lnTo>
                  <a:lnTo>
                    <a:pt x="686885" y="409302"/>
                  </a:lnTo>
                  <a:cubicBezTo>
                    <a:pt x="743393" y="490397"/>
                    <a:pt x="723461" y="601947"/>
                    <a:pt x="642366" y="658455"/>
                  </a:cubicBezTo>
                  <a:lnTo>
                    <a:pt x="405492" y="823512"/>
                  </a:lnTo>
                  <a:lnTo>
                    <a:pt x="109770" y="823428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grpSp>
          <p:nvGrpSpPr>
            <p:cNvPr id="156" name="组合 155"/>
            <p:cNvGrpSpPr/>
            <p:nvPr/>
          </p:nvGrpSpPr>
          <p:grpSpPr>
            <a:xfrm>
              <a:off x="1461409" y="5216386"/>
              <a:ext cx="433548" cy="793286"/>
              <a:chOff x="6740743" y="3930603"/>
              <a:chExt cx="436430" cy="798559"/>
            </a:xfrm>
          </p:grpSpPr>
          <p:grpSp>
            <p:nvGrpSpPr>
              <p:cNvPr id="157" name="组合 156"/>
              <p:cNvGrpSpPr/>
              <p:nvPr/>
            </p:nvGrpSpPr>
            <p:grpSpPr>
              <a:xfrm>
                <a:off x="6741282" y="3930981"/>
                <a:ext cx="435891" cy="798181"/>
                <a:chOff x="6819416" y="2788512"/>
                <a:chExt cx="963826" cy="1764909"/>
              </a:xfrm>
            </p:grpSpPr>
            <p:sp>
              <p:nvSpPr>
                <p:cNvPr id="159" name="圆角矩形 158"/>
                <p:cNvSpPr/>
                <p:nvPr/>
              </p:nvSpPr>
              <p:spPr>
                <a:xfrm>
                  <a:off x="6819416" y="2788512"/>
                  <a:ext cx="963826" cy="1764909"/>
                </a:xfrm>
                <a:prstGeom prst="roundRect">
                  <a:avLst/>
                </a:prstGeom>
                <a:solidFill>
                  <a:srgbClr val="FFFFFF"/>
                </a:solidFill>
                <a:ln w="1587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>
                <a:xfrm>
                  <a:off x="6896464" y="3003130"/>
                  <a:ext cx="813367" cy="117139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FF">
                        <a:lumMod val="85000"/>
                      </a:srgbClr>
                    </a:gs>
                    <a:gs pos="100000">
                      <a:srgbClr val="000000">
                        <a:lumMod val="65000"/>
                        <a:lumOff val="35000"/>
                      </a:srgbClr>
                    </a:gs>
                  </a:gsLst>
                  <a:lin ang="2700000" scaled="1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1" name="椭圆 160"/>
                <p:cNvSpPr/>
                <p:nvPr/>
              </p:nvSpPr>
              <p:spPr>
                <a:xfrm>
                  <a:off x="7185650" y="4235839"/>
                  <a:ext cx="216024" cy="21602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2" name="圆角矩形 161"/>
                <p:cNvSpPr/>
                <p:nvPr/>
              </p:nvSpPr>
              <p:spPr>
                <a:xfrm>
                  <a:off x="7185650" y="2888642"/>
                  <a:ext cx="216024" cy="45717"/>
                </a:xfrm>
                <a:prstGeom prst="roundRect">
                  <a:avLst/>
                </a:prstGeom>
                <a:solidFill>
                  <a:srgbClr val="FFFFFF">
                    <a:lumMod val="85000"/>
                    <a:alpha val="10000"/>
                  </a:srgbClr>
                </a:solidFill>
                <a:ln w="317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3" name="椭圆 162"/>
                <p:cNvSpPr/>
                <p:nvPr/>
              </p:nvSpPr>
              <p:spPr>
                <a:xfrm>
                  <a:off x="7270803" y="4320992"/>
                  <a:ext cx="45718" cy="45718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58" name="圆角矩形 157"/>
              <p:cNvSpPr/>
              <p:nvPr/>
            </p:nvSpPr>
            <p:spPr>
              <a:xfrm>
                <a:off x="6740743" y="3930603"/>
                <a:ext cx="435187" cy="796889"/>
              </a:xfrm>
              <a:prstGeom prst="roundRect">
                <a:avLst/>
              </a:prstGeom>
              <a:noFill/>
              <a:ln w="254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>
            <a:off x="4615612" y="3730517"/>
            <a:ext cx="1179841" cy="1074353"/>
            <a:chOff x="5091334" y="3803097"/>
            <a:chExt cx="1179841" cy="1074353"/>
          </a:xfrm>
        </p:grpSpPr>
        <p:sp>
          <p:nvSpPr>
            <p:cNvPr id="165" name="圆角矩形 164"/>
            <p:cNvSpPr/>
            <p:nvPr/>
          </p:nvSpPr>
          <p:spPr>
            <a:xfrm>
              <a:off x="5091425" y="3803097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66" name="圆角矩形 165"/>
            <p:cNvSpPr/>
            <p:nvPr/>
          </p:nvSpPr>
          <p:spPr>
            <a:xfrm>
              <a:off x="5091334" y="3803664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67" name="任意多边形 166"/>
            <p:cNvSpPr/>
            <p:nvPr/>
          </p:nvSpPr>
          <p:spPr>
            <a:xfrm rot="2092151">
              <a:off x="5280919" y="4107264"/>
              <a:ext cx="990256" cy="642691"/>
            </a:xfrm>
            <a:custGeom>
              <a:avLst/>
              <a:gdLst>
                <a:gd name="connsiteX0" fmla="*/ 485157 w 990256"/>
                <a:gd name="connsiteY0" fmla="*/ 0 h 642691"/>
                <a:gd name="connsiteX1" fmla="*/ 739813 w 990256"/>
                <a:gd name="connsiteY1" fmla="*/ 1208 h 642691"/>
                <a:gd name="connsiteX2" fmla="*/ 958110 w 990256"/>
                <a:gd name="connsiteY2" fmla="*/ 314488 h 642691"/>
                <a:gd name="connsiteX3" fmla="*/ 913590 w 990256"/>
                <a:gd name="connsiteY3" fmla="*/ 563641 h 642691"/>
                <a:gd name="connsiteX4" fmla="*/ 800145 w 990256"/>
                <a:gd name="connsiteY4" fmla="*/ 642691 h 642691"/>
                <a:gd name="connsiteX5" fmla="*/ 0 w 990256"/>
                <a:gd name="connsiteY5" fmla="*/ 642691 h 64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256" h="642691">
                  <a:moveTo>
                    <a:pt x="485157" y="0"/>
                  </a:moveTo>
                  <a:lnTo>
                    <a:pt x="739813" y="1208"/>
                  </a:lnTo>
                  <a:lnTo>
                    <a:pt x="958110" y="314488"/>
                  </a:lnTo>
                  <a:cubicBezTo>
                    <a:pt x="1014617" y="395583"/>
                    <a:pt x="994685" y="507133"/>
                    <a:pt x="913590" y="563641"/>
                  </a:cubicBezTo>
                  <a:lnTo>
                    <a:pt x="800145" y="642691"/>
                  </a:lnTo>
                  <a:lnTo>
                    <a:pt x="0" y="642691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grpSp>
          <p:nvGrpSpPr>
            <p:cNvPr id="168" name="组合 167"/>
            <p:cNvGrpSpPr/>
            <p:nvPr/>
          </p:nvGrpSpPr>
          <p:grpSpPr>
            <a:xfrm>
              <a:off x="5170478" y="4141265"/>
              <a:ext cx="911893" cy="369570"/>
              <a:chOff x="5170478" y="4141265"/>
              <a:chExt cx="911893" cy="369570"/>
            </a:xfrm>
          </p:grpSpPr>
          <p:sp>
            <p:nvSpPr>
              <p:cNvPr id="169" name="圆角矩形 168"/>
              <p:cNvSpPr/>
              <p:nvPr/>
            </p:nvSpPr>
            <p:spPr>
              <a:xfrm>
                <a:off x="5170478" y="4195659"/>
                <a:ext cx="856942" cy="260782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>
                <a:innerShdw blurRad="101600" dist="38100" dir="18900000">
                  <a:prstClr val="black">
                    <a:alpha val="36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5712801" y="4141265"/>
                <a:ext cx="369570" cy="36957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grpSp>
            <p:nvGrpSpPr>
              <p:cNvPr id="171" name="组合 170"/>
              <p:cNvGrpSpPr/>
              <p:nvPr/>
            </p:nvGrpSpPr>
            <p:grpSpPr>
              <a:xfrm>
                <a:off x="5778343" y="4194719"/>
                <a:ext cx="233243" cy="242672"/>
                <a:chOff x="4654547" y="5130853"/>
                <a:chExt cx="282653" cy="294079"/>
              </a:xfrm>
            </p:grpSpPr>
            <p:sp>
              <p:nvSpPr>
                <p:cNvPr id="172" name="任意多边形 171"/>
                <p:cNvSpPr/>
                <p:nvPr/>
              </p:nvSpPr>
              <p:spPr>
                <a:xfrm>
                  <a:off x="4654547" y="5170616"/>
                  <a:ext cx="282653" cy="254316"/>
                </a:xfrm>
                <a:custGeom>
                  <a:avLst/>
                  <a:gdLst>
                    <a:gd name="connsiteX0" fmla="*/ 125951 w 622192"/>
                    <a:gd name="connsiteY0" fmla="*/ 0 h 559814"/>
                    <a:gd name="connsiteX1" fmla="*/ 179187 w 622192"/>
                    <a:gd name="connsiteY1" fmla="*/ 52975 h 559814"/>
                    <a:gd name="connsiteX2" fmla="*/ 138322 w 622192"/>
                    <a:gd name="connsiteY2" fmla="*/ 80526 h 559814"/>
                    <a:gd name="connsiteX3" fmla="*/ 66757 w 622192"/>
                    <a:gd name="connsiteY3" fmla="*/ 253300 h 559814"/>
                    <a:gd name="connsiteX4" fmla="*/ 311096 w 622192"/>
                    <a:gd name="connsiteY4" fmla="*/ 497639 h 559814"/>
                    <a:gd name="connsiteX5" fmla="*/ 555435 w 622192"/>
                    <a:gd name="connsiteY5" fmla="*/ 253300 h 559814"/>
                    <a:gd name="connsiteX6" fmla="*/ 483870 w 622192"/>
                    <a:gd name="connsiteY6" fmla="*/ 80526 h 559814"/>
                    <a:gd name="connsiteX7" fmla="*/ 447155 w 622192"/>
                    <a:gd name="connsiteY7" fmla="*/ 55773 h 559814"/>
                    <a:gd name="connsiteX8" fmla="*/ 499763 w 622192"/>
                    <a:gd name="connsiteY8" fmla="*/ 2905 h 559814"/>
                    <a:gd name="connsiteX9" fmla="*/ 531075 w 622192"/>
                    <a:gd name="connsiteY9" fmla="*/ 28740 h 559814"/>
                    <a:gd name="connsiteX10" fmla="*/ 622192 w 622192"/>
                    <a:gd name="connsiteY10" fmla="*/ 248718 h 559814"/>
                    <a:gd name="connsiteX11" fmla="*/ 311096 w 622192"/>
                    <a:gd name="connsiteY11" fmla="*/ 559814 h 559814"/>
                    <a:gd name="connsiteX12" fmla="*/ 0 w 622192"/>
                    <a:gd name="connsiteY12" fmla="*/ 248718 h 559814"/>
                    <a:gd name="connsiteX13" fmla="*/ 91118 w 622192"/>
                    <a:gd name="connsiteY13" fmla="*/ 28740 h 55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2192" h="559814">
                      <a:moveTo>
                        <a:pt x="125951" y="0"/>
                      </a:moveTo>
                      <a:lnTo>
                        <a:pt x="179187" y="52975"/>
                      </a:lnTo>
                      <a:lnTo>
                        <a:pt x="138322" y="80526"/>
                      </a:lnTo>
                      <a:cubicBezTo>
                        <a:pt x="94106" y="124743"/>
                        <a:pt x="66757" y="185828"/>
                        <a:pt x="66757" y="253300"/>
                      </a:cubicBezTo>
                      <a:cubicBezTo>
                        <a:pt x="66757" y="388245"/>
                        <a:pt x="176151" y="497639"/>
                        <a:pt x="311096" y="497639"/>
                      </a:cubicBezTo>
                      <a:cubicBezTo>
                        <a:pt x="446041" y="497639"/>
                        <a:pt x="555435" y="388245"/>
                        <a:pt x="555435" y="253300"/>
                      </a:cubicBezTo>
                      <a:cubicBezTo>
                        <a:pt x="555435" y="185828"/>
                        <a:pt x="528087" y="124743"/>
                        <a:pt x="483870" y="80526"/>
                      </a:cubicBezTo>
                      <a:lnTo>
                        <a:pt x="447155" y="55773"/>
                      </a:lnTo>
                      <a:lnTo>
                        <a:pt x="499763" y="2905"/>
                      </a:lnTo>
                      <a:lnTo>
                        <a:pt x="531075" y="28740"/>
                      </a:lnTo>
                      <a:cubicBezTo>
                        <a:pt x="587372" y="85037"/>
                        <a:pt x="622192" y="162811"/>
                        <a:pt x="622192" y="248718"/>
                      </a:cubicBezTo>
                      <a:cubicBezTo>
                        <a:pt x="622192" y="420532"/>
                        <a:pt x="482910" y="559814"/>
                        <a:pt x="311096" y="559814"/>
                      </a:cubicBezTo>
                      <a:cubicBezTo>
                        <a:pt x="139282" y="559814"/>
                        <a:pt x="0" y="420532"/>
                        <a:pt x="0" y="248718"/>
                      </a:cubicBezTo>
                      <a:cubicBezTo>
                        <a:pt x="0" y="162811"/>
                        <a:pt x="34821" y="85037"/>
                        <a:pt x="91118" y="287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4794086" y="5130853"/>
                  <a:ext cx="0" cy="155747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174" name="矩形 173"/>
          <p:cNvSpPr/>
          <p:nvPr/>
        </p:nvSpPr>
        <p:spPr>
          <a:xfrm>
            <a:off x="256362" y="836712"/>
            <a:ext cx="839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ea typeface="MS PGothic" pitchFamily="34" charset="-128"/>
              </a:rPr>
              <a:t>1. WLAN / Wired control / Central control / Dry contact can be selected only one on the same unit. </a:t>
            </a:r>
          </a:p>
          <a:p>
            <a:pPr>
              <a:spcBef>
                <a:spcPct val="50000"/>
              </a:spcBef>
            </a:pPr>
            <a:r>
              <a:rPr lang="en-US" altLang="ja-JP" sz="1600" dirty="0">
                <a:ea typeface="MS PGothic" pitchFamily="34" charset="-128"/>
              </a:rPr>
              <a:t>2. Remote controller can be used together with other controls.</a:t>
            </a:r>
          </a:p>
        </p:txBody>
      </p:sp>
    </p:spTree>
    <p:extLst>
      <p:ext uri="{BB962C8B-B14F-4D97-AF65-F5344CB8AC3E}">
        <p14:creationId xmlns:p14="http://schemas.microsoft.com/office/powerpoint/2010/main" val="50423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6779" y="1996626"/>
            <a:ext cx="5246863" cy="3935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1 – Standard (Remote control)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885682"/>
            <a:ext cx="3828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wired control function</a:t>
            </a:r>
          </a:p>
        </p:txBody>
      </p:sp>
      <p:sp>
        <p:nvSpPr>
          <p:cNvPr id="22" name="矩形 21"/>
          <p:cNvSpPr/>
          <p:nvPr/>
        </p:nvSpPr>
        <p:spPr>
          <a:xfrm>
            <a:off x="1744009" y="5965541"/>
            <a:ext cx="1840568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1</a:t>
            </a:r>
          </a:p>
        </p:txBody>
      </p:sp>
      <p:cxnSp>
        <p:nvCxnSpPr>
          <p:cNvPr id="23" name="直接箭头连接符 22"/>
          <p:cNvCxnSpPr/>
          <p:nvPr/>
        </p:nvCxnSpPr>
        <p:spPr bwMode="auto">
          <a:xfrm flipV="1">
            <a:off x="2664293" y="2765251"/>
            <a:ext cx="415069" cy="316835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7165181" y="4487608"/>
            <a:ext cx="220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Remote controller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flipV="1">
            <a:off x="107131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045" y="3224575"/>
            <a:ext cx="1045748" cy="29261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569" y="1340767"/>
            <a:ext cx="4174951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8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418" y="1552125"/>
            <a:ext cx="3554965" cy="26662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2 - WLAN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885682"/>
            <a:ext cx="3530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smart phone APP</a:t>
            </a:r>
          </a:p>
        </p:txBody>
      </p:sp>
      <p:pic>
        <p:nvPicPr>
          <p:cNvPr id="11" name="Picture 2" descr="D:\O TECH\WIFI\Wifi Ki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81" y="1541161"/>
            <a:ext cx="3086163" cy="26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180405" y="1340768"/>
            <a:ext cx="3457392" cy="3251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6"/>
          </p:cNvCxnSpPr>
          <p:nvPr/>
        </p:nvCxnSpPr>
        <p:spPr>
          <a:xfrm>
            <a:off x="3637797" y="2966714"/>
            <a:ext cx="89972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3937"/>
              </p:ext>
            </p:extLst>
          </p:nvPr>
        </p:nvGraphicFramePr>
        <p:xfrm>
          <a:off x="612453" y="4797152"/>
          <a:ext cx="8524636" cy="201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 1</a:t>
                      </a:r>
                      <a:endParaRPr lang="en-US" altLang="zh-CN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 2</a:t>
                      </a:r>
                      <a:endParaRPr lang="en-US" altLang="zh-CN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(WLAN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USB 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1: Standard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2.1: WLAN function  without USB kit.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solidFill>
                            <a:srgbClr val="000000"/>
                          </a:solidFill>
                        </a:rPr>
                        <a:t>If the user want to control the unit by WLAN, they have to buy the WLAN kit from Carrier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2.2: WLAN Ready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WLAN available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554518" y="4073595"/>
            <a:ext cx="19463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USB</a:t>
            </a:r>
          </a:p>
          <a:p>
            <a:pPr algn="ctr"/>
            <a:r>
              <a:rPr lang="en-US" altLang="zh-CN" sz="1400" b="0" dirty="0"/>
              <a:t>PN: 17310900A03781</a:t>
            </a:r>
            <a:endParaRPr lang="en-US" altLang="zh-CN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48016" y="4011649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2</a:t>
            </a:r>
          </a:p>
        </p:txBody>
      </p:sp>
      <p:cxnSp>
        <p:nvCxnSpPr>
          <p:cNvPr id="20" name="直接箭头连接符 19"/>
          <p:cNvCxnSpPr/>
          <p:nvPr/>
        </p:nvCxnSpPr>
        <p:spPr bwMode="auto">
          <a:xfrm flipH="1" flipV="1">
            <a:off x="2577448" y="3202915"/>
            <a:ext cx="639106" cy="96452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接箭头连接符 20"/>
          <p:cNvCxnSpPr/>
          <p:nvPr/>
        </p:nvCxnSpPr>
        <p:spPr bwMode="auto">
          <a:xfrm flipV="1">
            <a:off x="3294196" y="2931435"/>
            <a:ext cx="2514877" cy="123600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 flipH="1" flipV="1">
            <a:off x="7165182" y="2882432"/>
            <a:ext cx="1296143" cy="119116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00596" y="908345"/>
            <a:ext cx="1712795" cy="12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35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9821" y="1470030"/>
            <a:ext cx="3308655" cy="2481491"/>
          </a:xfrm>
          <a:prstGeom prst="rect">
            <a:avLst/>
          </a:prstGeom>
        </p:spPr>
      </p:pic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08397" y="731822"/>
            <a:ext cx="4429156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eaLnBrk="1" hangingPunct="1"/>
            <a:r>
              <a:rPr kumimoji="0" lang="en-US" sz="2400" b="0" dirty="0">
                <a:solidFill>
                  <a:srgbClr val="000000"/>
                </a:solidFill>
                <a:latin typeface="Arial"/>
                <a:ea typeface="黑体" pitchFamily="2" charset="-122"/>
              </a:rPr>
              <a:t>Option 2.2: WLAN Ready</a:t>
            </a:r>
            <a:endParaRPr kumimoji="0" lang="es-AR" sz="2600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5" y="3385691"/>
            <a:ext cx="3088010" cy="134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6949" y="4896074"/>
            <a:ext cx="456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WLAN kit (optional accessory)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7" y="1274958"/>
            <a:ext cx="3169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Note: 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Display PCB 2 is assembled in the unit by factory.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The WLAN kit must be sold separately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9830" y="2508568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2</a:t>
            </a: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 flipV="1">
            <a:off x="3079236" y="2031555"/>
            <a:ext cx="1205613" cy="6513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3"/>
          <p:cNvSpPr>
            <a:spLocks noChangeArrowheads="1"/>
          </p:cNvSpPr>
          <p:nvPr/>
        </p:nvSpPr>
        <p:spPr bwMode="auto">
          <a:xfrm flipV="1">
            <a:off x="108397" y="678547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1825" y="56983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2 - WLAN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</p:spTree>
    <p:extLst>
      <p:ext uri="{BB962C8B-B14F-4D97-AF65-F5344CB8AC3E}">
        <p14:creationId xmlns:p14="http://schemas.microsoft.com/office/powerpoint/2010/main" val="1253005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541" y="1301835"/>
            <a:ext cx="2846867" cy="2135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96" y="0"/>
            <a:ext cx="6287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3 – 5 core Wired Controller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496127"/>
              </p:ext>
            </p:extLst>
          </p:nvPr>
        </p:nvGraphicFramePr>
        <p:xfrm>
          <a:off x="396429" y="4741127"/>
          <a:ext cx="902878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0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 core wired control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core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controller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wired controller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controller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1573126" y="3559462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3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885682"/>
            <a:ext cx="3472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KJR-12B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weekly timer.</a:t>
            </a:r>
          </a:p>
        </p:txBody>
      </p:sp>
      <p:sp>
        <p:nvSpPr>
          <p:cNvPr id="24" name="矩形 23"/>
          <p:cNvSpPr/>
          <p:nvPr/>
        </p:nvSpPr>
        <p:spPr>
          <a:xfrm>
            <a:off x="7237189" y="2184055"/>
            <a:ext cx="2116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KJR-120B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17317100A22492)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997" y="1700808"/>
            <a:ext cx="1818361" cy="179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>
            <a:stCxn id="14" idx="1"/>
          </p:cNvCxnSpPr>
          <p:nvPr/>
        </p:nvCxnSpPr>
        <p:spPr bwMode="auto">
          <a:xfrm flipH="1" flipV="1">
            <a:off x="3662505" y="1976069"/>
            <a:ext cx="1846492" cy="62372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H="1" flipV="1">
            <a:off x="2052614" y="1959318"/>
            <a:ext cx="246157" cy="160014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3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60" y="980728"/>
            <a:ext cx="3535276" cy="29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5" y="5716"/>
            <a:ext cx="8663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4 – 485 Wired Controller &amp; Central Control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08872"/>
              </p:ext>
            </p:extLst>
          </p:nvPr>
        </p:nvGraphicFramePr>
        <p:xfrm>
          <a:off x="664160" y="4581128"/>
          <a:ext cx="820891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(485 wired control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adapter 1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485 Wire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controller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wired controller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controller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543536" y="3082904"/>
            <a:ext cx="2323585" cy="1015663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(To wired controller/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Central Control)</a:t>
            </a:r>
          </a:p>
        </p:txBody>
      </p:sp>
      <p:sp>
        <p:nvSpPr>
          <p:cNvPr id="16" name="矩形 15"/>
          <p:cNvSpPr/>
          <p:nvPr/>
        </p:nvSpPr>
        <p:spPr>
          <a:xfrm>
            <a:off x="2772671" y="4050946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2</a:t>
            </a: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1770943" y="1902670"/>
            <a:ext cx="0" cy="125224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226696" y="1737584"/>
            <a:ext cx="338051" cy="231336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936188" y="2899385"/>
            <a:ext cx="207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KJR-120G2/TFBG-E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17317100A27842)</a:t>
            </a:r>
          </a:p>
        </p:txBody>
      </p:sp>
      <p:pic>
        <p:nvPicPr>
          <p:cNvPr id="29" name="Picture 5" descr="C:\Users\luoping\AppData\Roaming\Tencent\Users\237450322\QQ\WinTemp\RichOle\8GYIRL)66NTZ}@`@%FC71H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219" y="1451008"/>
            <a:ext cx="1331734" cy="13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3679" y="1336457"/>
            <a:ext cx="1535523" cy="1592393"/>
          </a:xfrm>
          <a:prstGeom prst="rect">
            <a:avLst/>
          </a:prstGeom>
        </p:spPr>
      </p:pic>
      <p:sp>
        <p:nvSpPr>
          <p:cNvPr id="18" name="TextBox 27"/>
          <p:cNvSpPr txBox="1"/>
          <p:nvPr/>
        </p:nvSpPr>
        <p:spPr>
          <a:xfrm>
            <a:off x="7095542" y="2911786"/>
            <a:ext cx="207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KJR-120X2/TFBG-E</a:t>
            </a:r>
          </a:p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17317100A26817)</a:t>
            </a:r>
          </a:p>
        </p:txBody>
      </p:sp>
    </p:spTree>
    <p:extLst>
      <p:ext uri="{BB962C8B-B14F-4D97-AF65-F5344CB8AC3E}">
        <p14:creationId xmlns:p14="http://schemas.microsoft.com/office/powerpoint/2010/main" val="1288136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60" y="980728"/>
            <a:ext cx="3535276" cy="29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5" y="5716"/>
            <a:ext cx="873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4 – 485 Wired Controller &amp; Central Control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63128"/>
              </p:ext>
            </p:extLst>
          </p:nvPr>
        </p:nvGraphicFramePr>
        <p:xfrm>
          <a:off x="664160" y="4509120"/>
          <a:ext cx="828092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(Central Control)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adapter 1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4.3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Central Control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4.4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543536" y="3082904"/>
            <a:ext cx="2323585" cy="1015663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(To wired controller/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Central Control)</a:t>
            </a:r>
          </a:p>
        </p:txBody>
      </p:sp>
      <p:sp>
        <p:nvSpPr>
          <p:cNvPr id="16" name="矩形 15"/>
          <p:cNvSpPr/>
          <p:nvPr/>
        </p:nvSpPr>
        <p:spPr>
          <a:xfrm>
            <a:off x="2772671" y="4050946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2</a:t>
            </a: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1770943" y="1902670"/>
            <a:ext cx="0" cy="125224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226696" y="1737584"/>
            <a:ext cx="338051" cy="231336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05522" y="1226698"/>
            <a:ext cx="1689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CCM30:</a:t>
            </a:r>
          </a:p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17311500A03641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7323433" y="3125323"/>
            <a:ext cx="1653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CCM09: 17311500A03642</a:t>
            </a:r>
          </a:p>
        </p:txBody>
      </p:sp>
      <p:pic>
        <p:nvPicPr>
          <p:cNvPr id="20" name="Picture 2" descr="D:\Technical Support\HAVC\Project\全变频\折页制作\图片\CRF-30-C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176" y="763637"/>
            <a:ext cx="2583671" cy="17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366" y="2546491"/>
            <a:ext cx="2186968" cy="185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444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60" y="980728"/>
            <a:ext cx="3535276" cy="293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5 –  Non-Polarity Wired Controller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52591"/>
              </p:ext>
            </p:extLst>
          </p:nvPr>
        </p:nvGraphicFramePr>
        <p:xfrm>
          <a:off x="664160" y="4581128"/>
          <a:ext cx="8589253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(Non-Polarity wired control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adapter 2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Non-Polarity Wire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controller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wired controller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controller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553956" y="3082904"/>
            <a:ext cx="2302746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(To wired controller)</a:t>
            </a:r>
          </a:p>
        </p:txBody>
      </p:sp>
      <p:sp>
        <p:nvSpPr>
          <p:cNvPr id="16" name="矩形 15"/>
          <p:cNvSpPr/>
          <p:nvPr/>
        </p:nvSpPr>
        <p:spPr>
          <a:xfrm>
            <a:off x="2772671" y="4050946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2</a:t>
            </a: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1770943" y="1902670"/>
            <a:ext cx="0" cy="125224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226696" y="1737584"/>
            <a:ext cx="338051" cy="231336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936188" y="2899385"/>
            <a:ext cx="207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KJR-120G/TFBG-E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17317100A25375)</a:t>
            </a:r>
          </a:p>
        </p:txBody>
      </p:sp>
      <p:pic>
        <p:nvPicPr>
          <p:cNvPr id="29" name="Picture 5" descr="C:\Users\luoping\AppData\Roaming\Tencent\Users\237450322\QQ\WinTemp\RichOle\8GYIRL)66NTZ}@`@%FC71H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219" y="1451008"/>
            <a:ext cx="1331734" cy="13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3679" y="1336457"/>
            <a:ext cx="1535523" cy="1592393"/>
          </a:xfrm>
          <a:prstGeom prst="rect">
            <a:avLst/>
          </a:prstGeom>
        </p:spPr>
      </p:pic>
      <p:sp>
        <p:nvSpPr>
          <p:cNvPr id="18" name="TextBox 27"/>
          <p:cNvSpPr txBox="1"/>
          <p:nvPr/>
        </p:nvSpPr>
        <p:spPr>
          <a:xfrm>
            <a:off x="7095542" y="2911786"/>
            <a:ext cx="207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KJR-120X/TFBG-E</a:t>
            </a:r>
          </a:p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17317100A26816)</a:t>
            </a:r>
          </a:p>
        </p:txBody>
      </p:sp>
    </p:spTree>
    <p:extLst>
      <p:ext uri="{BB962C8B-B14F-4D97-AF65-F5344CB8AC3E}">
        <p14:creationId xmlns:p14="http://schemas.microsoft.com/office/powerpoint/2010/main" val="586156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6" y="1393031"/>
            <a:ext cx="2808312" cy="2106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乘号 19"/>
          <p:cNvSpPr/>
          <p:nvPr/>
        </p:nvSpPr>
        <p:spPr>
          <a:xfrm>
            <a:off x="160320" y="1275766"/>
            <a:ext cx="968928" cy="10081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538" y="1393031"/>
            <a:ext cx="2808312" cy="210623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>
            <a:off x="4859670" y="1480366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36645" y="3553271"/>
            <a:ext cx="56237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 The 7 core cable from Transfer adapter connect to CN1 on Display board.</a:t>
            </a:r>
          </a:p>
        </p:txBody>
      </p:sp>
      <p:sp>
        <p:nvSpPr>
          <p:cNvPr id="25" name="矩形 24"/>
          <p:cNvSpPr/>
          <p:nvPr/>
        </p:nvSpPr>
        <p:spPr>
          <a:xfrm>
            <a:off x="137163" y="3553271"/>
            <a:ext cx="38528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 Delete the 4 core cable from Display board.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520" y="1397427"/>
            <a:ext cx="2802450" cy="2101838"/>
          </a:xfrm>
          <a:prstGeom prst="rect">
            <a:avLst/>
          </a:prstGeom>
        </p:spPr>
      </p:pic>
      <p:cxnSp>
        <p:nvCxnSpPr>
          <p:cNvPr id="24" name="直接箭头连接符 23"/>
          <p:cNvCxnSpPr>
            <a:stCxn id="12" idx="3"/>
          </p:cNvCxnSpPr>
          <p:nvPr/>
        </p:nvCxnSpPr>
        <p:spPr bwMode="auto">
          <a:xfrm>
            <a:off x="5291718" y="1660386"/>
            <a:ext cx="3486790" cy="99185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右箭头 26"/>
          <p:cNvSpPr/>
          <p:nvPr/>
        </p:nvSpPr>
        <p:spPr bwMode="auto">
          <a:xfrm>
            <a:off x="3017868" y="2156312"/>
            <a:ext cx="653670" cy="49592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885682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2124621" y="2401143"/>
            <a:ext cx="288032" cy="23108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4758" y="5914019"/>
            <a:ext cx="93478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zh-CN" alt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endParaRPr lang="en-US" altLang="zh-CN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7-wired cable, the 4-wired part should connect to the main control PCB board; the 3-wired part should connect to the multi function board</a:t>
            </a:r>
            <a:endParaRPr lang="zh-CN" alt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84792" y="3265930"/>
            <a:ext cx="1905462" cy="339071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232881" y="4817817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7 core cable</a:t>
            </a:r>
            <a:endParaRPr lang="zh-CN" altLang="en-US" sz="1100" dirty="0"/>
          </a:p>
        </p:txBody>
      </p:sp>
      <p:sp>
        <p:nvSpPr>
          <p:cNvPr id="26" name="文本框 25"/>
          <p:cNvSpPr txBox="1"/>
          <p:nvPr/>
        </p:nvSpPr>
        <p:spPr>
          <a:xfrm>
            <a:off x="5291718" y="5281617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3-wired part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47346" y="4424088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4-wired part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4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784" y="1517154"/>
            <a:ext cx="2738250" cy="2053688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2412" y="1519330"/>
            <a:ext cx="3157735" cy="2053686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13532" y="2803156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2-wired cable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80605" y="1844824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4-wired cable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56869" y="4228354"/>
            <a:ext cx="44913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2-wired cable connect to main PCB board 12V wire.</a:t>
            </a:r>
          </a:p>
          <a:p>
            <a:pPr marL="342900" indent="-342900">
              <a:buAutoNum type="arabicPeriod"/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4-wired cable connect to communication wire on main PCB board.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885682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6429" y="2169508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3-wired cable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5862930" y="2390858"/>
            <a:ext cx="936104" cy="100811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78333" y="1390153"/>
            <a:ext cx="2053688" cy="231204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422151" y="2332569"/>
            <a:ext cx="25519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1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02071" y="2174667"/>
            <a:ext cx="25519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2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5" name="右箭头 34"/>
          <p:cNvSpPr/>
          <p:nvPr/>
        </p:nvSpPr>
        <p:spPr bwMode="auto">
          <a:xfrm>
            <a:off x="3425278" y="2307230"/>
            <a:ext cx="653670" cy="49592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28341" y="2046397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Install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0" y="32702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170007" y="3826386"/>
            <a:ext cx="1219001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Transfer</a:t>
            </a:r>
            <a:r>
              <a:rPr kumimoji="0" lang="en-US" altLang="zh-CN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Adapter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2916709" y="3826386"/>
            <a:ext cx="1064989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Display Board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581172" y="6021288"/>
            <a:ext cx="1204261" cy="60726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Main PCB</a:t>
            </a:r>
            <a:r>
              <a:rPr kumimoji="0" lang="en-US" altLang="zh-CN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board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" name="直接连接符 11"/>
          <p:cNvCxnSpPr>
            <a:stCxn id="2" idx="2"/>
          </p:cNvCxnSpPr>
          <p:nvPr/>
        </p:nvCxnSpPr>
        <p:spPr bwMode="auto">
          <a:xfrm flipH="1">
            <a:off x="756469" y="4402450"/>
            <a:ext cx="23039" cy="19788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>
            <a:off x="756469" y="6381328"/>
            <a:ext cx="82470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直接连接符 38"/>
          <p:cNvCxnSpPr/>
          <p:nvPr/>
        </p:nvCxnSpPr>
        <p:spPr bwMode="auto">
          <a:xfrm>
            <a:off x="3636789" y="4402450"/>
            <a:ext cx="0" cy="19788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接箭头连接符 19"/>
          <p:cNvCxnSpPr/>
          <p:nvPr/>
        </p:nvCxnSpPr>
        <p:spPr bwMode="auto">
          <a:xfrm flipH="1">
            <a:off x="2785433" y="6381328"/>
            <a:ext cx="85135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直接箭头连接符 21"/>
          <p:cNvCxnSpPr>
            <a:stCxn id="2" idx="3"/>
            <a:endCxn id="23" idx="1"/>
          </p:cNvCxnSpPr>
          <p:nvPr/>
        </p:nvCxnSpPr>
        <p:spPr bwMode="auto">
          <a:xfrm>
            <a:off x="1389008" y="4114418"/>
            <a:ext cx="152770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文本框 26"/>
          <p:cNvSpPr txBox="1"/>
          <p:nvPr/>
        </p:nvSpPr>
        <p:spPr>
          <a:xfrm>
            <a:off x="252411" y="5274896"/>
            <a:ext cx="11537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/>
              <a:t>2-wired cable</a:t>
            </a:r>
            <a:endParaRPr lang="zh-CN" altLang="en-US" sz="1200" b="0" dirty="0"/>
          </a:p>
        </p:txBody>
      </p:sp>
      <p:sp>
        <p:nvSpPr>
          <p:cNvPr id="40" name="文本框 39"/>
          <p:cNvSpPr txBox="1"/>
          <p:nvPr/>
        </p:nvSpPr>
        <p:spPr>
          <a:xfrm>
            <a:off x="1594921" y="3978118"/>
            <a:ext cx="11057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/>
              <a:t>3-wired cable</a:t>
            </a:r>
            <a:endParaRPr lang="zh-CN" altLang="en-US" sz="1200" b="0" dirty="0"/>
          </a:p>
        </p:txBody>
      </p:sp>
      <p:sp>
        <p:nvSpPr>
          <p:cNvPr id="44" name="文本框 43"/>
          <p:cNvSpPr txBox="1"/>
          <p:nvPr/>
        </p:nvSpPr>
        <p:spPr>
          <a:xfrm>
            <a:off x="2987344" y="5288413"/>
            <a:ext cx="12185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/>
              <a:t>4-wired cable</a:t>
            </a:r>
            <a:endParaRPr lang="zh-CN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674755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885682"/>
            <a:ext cx="2187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Adapter 1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559" y="1863597"/>
            <a:ext cx="6846540" cy="221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6368191" y="3099624"/>
            <a:ext cx="86409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>
            <a:stCxn id="20" idx="2"/>
          </p:cNvCxnSpPr>
          <p:nvPr/>
        </p:nvCxnSpPr>
        <p:spPr>
          <a:xfrm>
            <a:off x="6800239" y="3819704"/>
            <a:ext cx="0" cy="964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7"/>
          <p:cNvSpPr txBox="1"/>
          <p:nvPr/>
        </p:nvSpPr>
        <p:spPr>
          <a:xfrm>
            <a:off x="6358478" y="4802933"/>
            <a:ext cx="102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Alarm port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495983" y="3131289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5308220" y="3840348"/>
            <a:ext cx="0" cy="964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/>
          <p:cNvSpPr txBox="1"/>
          <p:nvPr/>
        </p:nvSpPr>
        <p:spPr>
          <a:xfrm>
            <a:off x="4455702" y="4779922"/>
            <a:ext cx="183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485 wired controller/</a:t>
            </a:r>
          </a:p>
          <a:p>
            <a:r>
              <a:rPr lang="en-US" altLang="zh-CN" dirty="0"/>
              <a:t>Central controller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2119719" y="3131289"/>
            <a:ext cx="86409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13"/>
          <p:cNvSpPr txBox="1"/>
          <p:nvPr/>
        </p:nvSpPr>
        <p:spPr>
          <a:xfrm>
            <a:off x="1822275" y="4194357"/>
            <a:ext cx="1098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On-off port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5010824" y="2261378"/>
            <a:ext cx="360040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775903" y="3131289"/>
            <a:ext cx="616924" cy="708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16"/>
          <p:cNvSpPr txBox="1"/>
          <p:nvPr/>
        </p:nvSpPr>
        <p:spPr>
          <a:xfrm>
            <a:off x="3199469" y="4302079"/>
            <a:ext cx="184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Rotary switch ENC3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5437802" y="2261378"/>
            <a:ext cx="360040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19"/>
          <p:cNvSpPr txBox="1"/>
          <p:nvPr/>
        </p:nvSpPr>
        <p:spPr>
          <a:xfrm>
            <a:off x="2866479" y="1301860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</a:rPr>
              <a:t>Dip-switch F1     Dip-switch F2</a:t>
            </a:r>
            <a:endParaRPr lang="zh-CN" altLang="en-US" sz="1400" dirty="0">
              <a:latin typeface="Calibri" panose="020F0502020204030204" pitchFamily="34" charset="0"/>
            </a:endParaRPr>
          </a:p>
        </p:txBody>
      </p:sp>
      <p:cxnSp>
        <p:nvCxnSpPr>
          <p:cNvPr id="42" name="直接箭头连接符 41"/>
          <p:cNvCxnSpPr>
            <a:endCxn id="38" idx="2"/>
          </p:cNvCxnSpPr>
          <p:nvPr/>
        </p:nvCxnSpPr>
        <p:spPr>
          <a:xfrm flipV="1">
            <a:off x="3984494" y="3839379"/>
            <a:ext cx="99871" cy="49498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endCxn id="40" idx="0"/>
          </p:cNvCxnSpPr>
          <p:nvPr/>
        </p:nvCxnSpPr>
        <p:spPr>
          <a:xfrm flipH="1">
            <a:off x="5617822" y="1558456"/>
            <a:ext cx="220383" cy="70292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848990" y="2261378"/>
            <a:ext cx="349966" cy="360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箭头连接符 44"/>
          <p:cNvCxnSpPr/>
          <p:nvPr/>
        </p:nvCxnSpPr>
        <p:spPr>
          <a:xfrm>
            <a:off x="4537522" y="1577928"/>
            <a:ext cx="611147" cy="61833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>
            <a:off x="6198956" y="1981674"/>
            <a:ext cx="1487578" cy="39024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838205" y="2604963"/>
            <a:ext cx="520273" cy="360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38"/>
          <p:cNvSpPr txBox="1"/>
          <p:nvPr/>
        </p:nvSpPr>
        <p:spPr>
          <a:xfrm>
            <a:off x="7654044" y="181153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Calibri" panose="020F0502020204030204" pitchFamily="34" charset="0"/>
              </a:rPr>
              <a:t>To PCB</a:t>
            </a:r>
            <a:endParaRPr lang="zh-CN" altLang="en-US" sz="1400" i="1" dirty="0">
              <a:latin typeface="Calibri" panose="020F0502020204030204" pitchFamily="34" charset="0"/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 flipH="1">
            <a:off x="6311060" y="2441398"/>
            <a:ext cx="1375474" cy="33613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1"/>
          <p:cNvSpPr txBox="1"/>
          <p:nvPr/>
        </p:nvSpPr>
        <p:spPr>
          <a:xfrm>
            <a:off x="7686534" y="228750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To display board</a:t>
            </a:r>
            <a:endParaRPr lang="zh-CN" altLang="en-US" dirty="0"/>
          </a:p>
        </p:txBody>
      </p:sp>
      <p:sp>
        <p:nvSpPr>
          <p:cNvPr id="51" name="TextBox 42"/>
          <p:cNvSpPr txBox="1"/>
          <p:nvPr/>
        </p:nvSpPr>
        <p:spPr>
          <a:xfrm>
            <a:off x="390765" y="5509681"/>
            <a:ext cx="9960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Note:</a:t>
            </a:r>
          </a:p>
          <a:p>
            <a:r>
              <a:rPr lang="en-US" altLang="zh-CN" dirty="0"/>
              <a:t>1. Rotary switch ENC3 and Dip-switch F1 is for Net address setting;</a:t>
            </a:r>
          </a:p>
          <a:p>
            <a:r>
              <a:rPr lang="en-US" altLang="zh-CN" dirty="0"/>
              <a:t>2. Dip switch F2 is for On-off setting</a:t>
            </a:r>
          </a:p>
          <a:p>
            <a:r>
              <a:rPr lang="en-US" altLang="zh-CN" dirty="0"/>
              <a:t>3. If connected to 485 wired controller, you should cut the connector and connect 4 wire to terminal one by one.</a:t>
            </a:r>
            <a:endParaRPr lang="zh-CN" altLang="en-US" dirty="0"/>
          </a:p>
        </p:txBody>
      </p:sp>
      <p:cxnSp>
        <p:nvCxnSpPr>
          <p:cNvPr id="52" name="直接箭头连接符 51"/>
          <p:cNvCxnSpPr>
            <a:stCxn id="28" idx="0"/>
          </p:cNvCxnSpPr>
          <p:nvPr/>
        </p:nvCxnSpPr>
        <p:spPr>
          <a:xfrm flipV="1">
            <a:off x="2371389" y="3860801"/>
            <a:ext cx="213849" cy="33355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90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4"/>
          <p:cNvSpPr txBox="1"/>
          <p:nvPr/>
        </p:nvSpPr>
        <p:spPr>
          <a:xfrm>
            <a:off x="0" y="2492896"/>
            <a:ext cx="9721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</a:p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Control for QHE Hi-wall</a:t>
            </a:r>
          </a:p>
        </p:txBody>
      </p:sp>
    </p:spTree>
    <p:extLst>
      <p:ext uri="{BB962C8B-B14F-4D97-AF65-F5344CB8AC3E}">
        <p14:creationId xmlns:p14="http://schemas.microsoft.com/office/powerpoint/2010/main" val="44957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885682"/>
            <a:ext cx="5872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Adapter 1-Connect with 485 wired controller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34485" y="66222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51" name="TextBox 42"/>
          <p:cNvSpPr txBox="1"/>
          <p:nvPr/>
        </p:nvSpPr>
        <p:spPr>
          <a:xfrm>
            <a:off x="35605" y="1285792"/>
            <a:ext cx="9960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Accessory for 120X2: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3" y="1628800"/>
            <a:ext cx="2016223" cy="20162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99" y="1628801"/>
            <a:ext cx="1512168" cy="201622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4668108" y="1940039"/>
            <a:ext cx="2016224" cy="1393746"/>
          </a:xfrm>
          <a:prstGeom prst="rect">
            <a:avLst/>
          </a:prstGeom>
        </p:spPr>
      </p:pic>
      <p:sp>
        <p:nvSpPr>
          <p:cNvPr id="4" name="十字形 3"/>
          <p:cNvSpPr/>
          <p:nvPr/>
        </p:nvSpPr>
        <p:spPr bwMode="auto">
          <a:xfrm>
            <a:off x="2186889" y="2420888"/>
            <a:ext cx="451527" cy="432048"/>
          </a:xfrm>
          <a:prstGeom prst="plus">
            <a:avLst/>
          </a:prstGeom>
          <a:solidFill>
            <a:schemeClr val="accent2"/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十字形 34"/>
          <p:cNvSpPr/>
          <p:nvPr/>
        </p:nvSpPr>
        <p:spPr bwMode="auto">
          <a:xfrm>
            <a:off x="4367950" y="2420888"/>
            <a:ext cx="451527" cy="432048"/>
          </a:xfrm>
          <a:prstGeom prst="plus">
            <a:avLst/>
          </a:prstGeom>
          <a:solidFill>
            <a:schemeClr val="accent2"/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99245" y="3645024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Calibri" pitchFamily="34" charset="0"/>
              </a:rPr>
              <a:t>KJR-120X2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2638416" y="3632737"/>
            <a:ext cx="1788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Calibri" pitchFamily="34" charset="0"/>
              </a:rPr>
              <a:t>4-core cable(6m)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5987459" y="1628800"/>
            <a:ext cx="385634" cy="28803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29" y="4110934"/>
            <a:ext cx="1431282" cy="1608136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 bwMode="auto">
          <a:xfrm>
            <a:off x="1241065" y="4831014"/>
            <a:ext cx="562411" cy="42006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6" name="TextBox 42"/>
          <p:cNvSpPr txBox="1"/>
          <p:nvPr/>
        </p:nvSpPr>
        <p:spPr>
          <a:xfrm>
            <a:off x="108397" y="5801508"/>
            <a:ext cx="7999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Installation to Transfer Adapter:</a:t>
            </a:r>
          </a:p>
          <a:p>
            <a:pPr marL="342900" indent="-342900">
              <a:buAutoNum type="arabicPeriod"/>
            </a:pPr>
            <a:r>
              <a:rPr lang="en-US" altLang="zh-CN" dirty="0"/>
              <a:t>Cut the RED connector.</a:t>
            </a:r>
          </a:p>
          <a:p>
            <a:pPr marL="342900" indent="-342900">
              <a:buAutoNum type="arabicPeriod"/>
            </a:pPr>
            <a:r>
              <a:rPr lang="en-US" altLang="zh-CN" dirty="0"/>
              <a:t>4 wire connect to terminal one by one: RED</a:t>
            </a:r>
            <a:r>
              <a:rPr lang="zh-CN" altLang="en-US" dirty="0"/>
              <a:t>→</a:t>
            </a:r>
            <a:r>
              <a:rPr lang="en-US" altLang="zh-CN" dirty="0"/>
              <a:t>12V/5V</a:t>
            </a:r>
            <a:r>
              <a:rPr lang="zh-CN" altLang="en-US" dirty="0"/>
              <a:t>， </a:t>
            </a:r>
            <a:r>
              <a:rPr lang="en-US" altLang="zh-CN" dirty="0"/>
              <a:t>Black</a:t>
            </a:r>
            <a:r>
              <a:rPr lang="zh-CN" altLang="en-US" dirty="0"/>
              <a:t>→</a:t>
            </a:r>
            <a:r>
              <a:rPr lang="en-US" altLang="zh-CN" dirty="0"/>
              <a:t>E</a:t>
            </a:r>
            <a:r>
              <a:rPr lang="zh-CN" altLang="en-US" dirty="0"/>
              <a:t>， </a:t>
            </a:r>
            <a:r>
              <a:rPr lang="en-US" altLang="zh-CN" dirty="0"/>
              <a:t>Yellow</a:t>
            </a:r>
            <a:r>
              <a:rPr lang="zh-CN" altLang="en-US" dirty="0"/>
              <a:t>→</a:t>
            </a:r>
            <a:r>
              <a:rPr lang="en-US" altLang="zh-CN" dirty="0"/>
              <a:t>Y</a:t>
            </a:r>
            <a:r>
              <a:rPr lang="zh-CN" altLang="en-US" dirty="0"/>
              <a:t>， </a:t>
            </a:r>
            <a:r>
              <a:rPr lang="en-US" altLang="zh-CN" dirty="0"/>
              <a:t>Green</a:t>
            </a:r>
            <a:r>
              <a:rPr lang="zh-CN" altLang="en-US" dirty="0"/>
              <a:t>→</a:t>
            </a:r>
            <a:r>
              <a:rPr lang="en-US" altLang="zh-CN" dirty="0"/>
              <a:t>X</a:t>
            </a:r>
            <a:endParaRPr lang="zh-CN" altLang="en-US" dirty="0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7329" y="4072506"/>
            <a:ext cx="4503959" cy="141872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4488844" y="4696290"/>
            <a:ext cx="1475493" cy="71078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直接箭头连接符 8"/>
          <p:cNvCxnSpPr>
            <a:stCxn id="55" idx="3"/>
          </p:cNvCxnSpPr>
          <p:nvPr/>
        </p:nvCxnSpPr>
        <p:spPr bwMode="auto">
          <a:xfrm>
            <a:off x="1803476" y="5041048"/>
            <a:ext cx="2685368" cy="7799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853" y="1628800"/>
            <a:ext cx="2683775" cy="2012831"/>
          </a:xfrm>
          <a:prstGeom prst="rect">
            <a:avLst/>
          </a:prstGeom>
        </p:spPr>
      </p:pic>
      <p:sp>
        <p:nvSpPr>
          <p:cNvPr id="11" name="等于号 10"/>
          <p:cNvSpPr/>
          <p:nvPr/>
        </p:nvSpPr>
        <p:spPr bwMode="auto">
          <a:xfrm>
            <a:off x="6373093" y="2420888"/>
            <a:ext cx="493760" cy="504056"/>
          </a:xfrm>
          <a:prstGeom prst="mathEqual">
            <a:avLst/>
          </a:prstGeom>
          <a:solidFill>
            <a:schemeClr val="accent2"/>
          </a:solidFill>
          <a:ln w="952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b="0">
              <a:solidFill>
                <a:schemeClr val="tx1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1242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885682"/>
            <a:ext cx="4303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Wiring diagram for Transfer Adapter 1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3" y="1772816"/>
            <a:ext cx="9347351" cy="308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17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885682"/>
            <a:ext cx="2187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Adapter 2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53" name="TextBox 10"/>
          <p:cNvSpPr txBox="1"/>
          <p:nvPr/>
        </p:nvSpPr>
        <p:spPr>
          <a:xfrm>
            <a:off x="3276749" y="508518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non-polarity wired controller</a:t>
            </a:r>
          </a:p>
        </p:txBody>
      </p:sp>
      <p:sp>
        <p:nvSpPr>
          <p:cNvPr id="65" name="TextBox 39"/>
          <p:cNvSpPr txBox="1"/>
          <p:nvPr/>
        </p:nvSpPr>
        <p:spPr>
          <a:xfrm>
            <a:off x="502179" y="5734268"/>
            <a:ext cx="7727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i="1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Note:</a:t>
            </a:r>
          </a:p>
          <a:p>
            <a:r>
              <a:rPr lang="en-US" altLang="zh-CN" dirty="0"/>
              <a:t>1. Rotary switch ENC3 and Dip-switch F1 is for Net address setting;</a:t>
            </a:r>
          </a:p>
          <a:p>
            <a:r>
              <a:rPr lang="en-US" altLang="zh-CN" dirty="0"/>
              <a:t>2. Dip switch F2 is for On-off setting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168" y="1916832"/>
            <a:ext cx="6633736" cy="2473072"/>
          </a:xfrm>
          <a:prstGeom prst="rect">
            <a:avLst/>
          </a:prstGeom>
        </p:spPr>
      </p:pic>
      <p:sp>
        <p:nvSpPr>
          <p:cNvPr id="73" name="矩形 72"/>
          <p:cNvSpPr/>
          <p:nvPr/>
        </p:nvSpPr>
        <p:spPr>
          <a:xfrm>
            <a:off x="5653013" y="2276872"/>
            <a:ext cx="28803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5941045" y="2276872"/>
            <a:ext cx="28803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6309469" y="2276734"/>
            <a:ext cx="423664" cy="279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6254497" y="2592506"/>
            <a:ext cx="478635" cy="332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6733132" y="3140705"/>
            <a:ext cx="792089" cy="648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4572893" y="3212976"/>
            <a:ext cx="447179" cy="504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715989" y="3153368"/>
            <a:ext cx="856904" cy="563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2988717" y="3140705"/>
            <a:ext cx="728020" cy="563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TextBox 18"/>
          <p:cNvSpPr txBox="1"/>
          <p:nvPr/>
        </p:nvSpPr>
        <p:spPr>
          <a:xfrm>
            <a:off x="3520484" y="1196801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Dip-switch F1     Dip-switch F2</a:t>
            </a:r>
            <a:endParaRPr lang="zh-CN" altLang="en-US" dirty="0"/>
          </a:p>
        </p:txBody>
      </p:sp>
      <p:cxnSp>
        <p:nvCxnSpPr>
          <p:cNvPr id="82" name="直接箭头连接符 81"/>
          <p:cNvCxnSpPr/>
          <p:nvPr/>
        </p:nvCxnSpPr>
        <p:spPr>
          <a:xfrm flipH="1">
            <a:off x="6085061" y="1487177"/>
            <a:ext cx="224408" cy="74815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>
            <a:off x="5220965" y="1435150"/>
            <a:ext cx="576064" cy="84158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>
            <a:off x="6734342" y="1996805"/>
            <a:ext cx="1487578" cy="39024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H="1">
            <a:off x="6803927" y="2422587"/>
            <a:ext cx="1375474" cy="33613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41"/>
          <p:cNvSpPr txBox="1"/>
          <p:nvPr/>
        </p:nvSpPr>
        <p:spPr>
          <a:xfrm>
            <a:off x="8117439" y="226266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To display board</a:t>
            </a:r>
            <a:endParaRPr lang="zh-CN" altLang="en-US" dirty="0"/>
          </a:p>
        </p:txBody>
      </p:sp>
      <p:sp>
        <p:nvSpPr>
          <p:cNvPr id="87" name="TextBox 38"/>
          <p:cNvSpPr txBox="1"/>
          <p:nvPr/>
        </p:nvSpPr>
        <p:spPr>
          <a:xfrm>
            <a:off x="8149559" y="182196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pPr algn="l"/>
            <a:r>
              <a:rPr lang="en-US" altLang="zh-CN" dirty="0"/>
              <a:t>To PCB</a:t>
            </a:r>
            <a:endParaRPr lang="zh-CN" altLang="en-US" dirty="0"/>
          </a:p>
        </p:txBody>
      </p:sp>
      <p:cxnSp>
        <p:nvCxnSpPr>
          <p:cNvPr id="88" name="直接连接符 87"/>
          <p:cNvCxnSpPr/>
          <p:nvPr/>
        </p:nvCxnSpPr>
        <p:spPr>
          <a:xfrm>
            <a:off x="7165181" y="3811304"/>
            <a:ext cx="0" cy="93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7"/>
          <p:cNvSpPr txBox="1"/>
          <p:nvPr/>
        </p:nvSpPr>
        <p:spPr>
          <a:xfrm>
            <a:off x="6516254" y="469924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Alarm port</a:t>
            </a:r>
            <a:endParaRPr lang="zh-CN" altLang="en-US" dirty="0"/>
          </a:p>
        </p:txBody>
      </p:sp>
      <p:cxnSp>
        <p:nvCxnSpPr>
          <p:cNvPr id="90" name="直接连接符 89"/>
          <p:cNvCxnSpPr/>
          <p:nvPr/>
        </p:nvCxnSpPr>
        <p:spPr>
          <a:xfrm>
            <a:off x="4210531" y="3713146"/>
            <a:ext cx="0" cy="140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3346435" y="3713146"/>
            <a:ext cx="0" cy="93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13"/>
          <p:cNvSpPr txBox="1"/>
          <p:nvPr/>
        </p:nvSpPr>
        <p:spPr>
          <a:xfrm>
            <a:off x="2650177" y="461310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On-off port</a:t>
            </a:r>
            <a:endParaRPr lang="zh-CN" altLang="en-US" dirty="0"/>
          </a:p>
        </p:txBody>
      </p:sp>
      <p:sp>
        <p:nvSpPr>
          <p:cNvPr id="94" name="TextBox 16"/>
          <p:cNvSpPr txBox="1"/>
          <p:nvPr/>
        </p:nvSpPr>
        <p:spPr>
          <a:xfrm>
            <a:off x="3780805" y="4575248"/>
            <a:ext cx="249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dirty="0"/>
              <a:t>Rotary switch ENC3</a:t>
            </a:r>
            <a:endParaRPr lang="zh-CN" altLang="en-US" dirty="0"/>
          </a:p>
        </p:txBody>
      </p:sp>
      <p:cxnSp>
        <p:nvCxnSpPr>
          <p:cNvPr id="95" name="直接连接符 94"/>
          <p:cNvCxnSpPr/>
          <p:nvPr/>
        </p:nvCxnSpPr>
        <p:spPr>
          <a:xfrm>
            <a:off x="4788917" y="3713146"/>
            <a:ext cx="0" cy="93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36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Transfer Adapter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QHG</a:t>
            </a:r>
          </a:p>
        </p:txBody>
      </p:sp>
      <p:sp>
        <p:nvSpPr>
          <p:cNvPr id="30" name="矩形 29"/>
          <p:cNvSpPr/>
          <p:nvPr/>
        </p:nvSpPr>
        <p:spPr>
          <a:xfrm>
            <a:off x="0" y="885682"/>
            <a:ext cx="4303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Wiring diagram for Transfer Adapter 2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04" y="1772816"/>
            <a:ext cx="9373441" cy="30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19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E8B00-DDF8-46E6-B40E-129E4B85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Settings</a:t>
            </a:r>
            <a:r>
              <a:rPr lang="nl-NL" dirty="0"/>
              <a:t> dipswitch F2 </a:t>
            </a:r>
            <a:r>
              <a:rPr lang="nl-NL" dirty="0">
                <a:solidFill>
                  <a:srgbClr val="FF0000"/>
                </a:solidFill>
              </a:rPr>
              <a:t>QHG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FB2030F-C7A5-4376-A47C-3066EF926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870" y="1600200"/>
            <a:ext cx="702410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4"/>
          <p:cNvSpPr txBox="1"/>
          <p:nvPr/>
        </p:nvSpPr>
        <p:spPr>
          <a:xfrm>
            <a:off x="0" y="2492896"/>
            <a:ext cx="9721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Control for QHP Hi-wall</a:t>
            </a:r>
          </a:p>
        </p:txBody>
      </p:sp>
    </p:spTree>
    <p:extLst>
      <p:ext uri="{BB962C8B-B14F-4D97-AF65-F5344CB8AC3E}">
        <p14:creationId xmlns:p14="http://schemas.microsoft.com/office/powerpoint/2010/main" val="1573137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sp>
        <p:nvSpPr>
          <p:cNvPr id="19" name="矩形 18"/>
          <p:cNvSpPr/>
          <p:nvPr/>
        </p:nvSpPr>
        <p:spPr>
          <a:xfrm>
            <a:off x="126725" y="4530606"/>
            <a:ext cx="9414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n-lt"/>
                <a:cs typeface="Times New Roman" panose="02020603050405020304" pitchFamily="18" charset="0"/>
              </a:rPr>
              <a:t>Option 4-5-6 are combined in 1 Multifunction board 2209983200000A (7403034)</a:t>
            </a:r>
            <a:r>
              <a:rPr lang="en-US" altLang="zh-CN" sz="16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83774"/>
              </p:ext>
            </p:extLst>
          </p:nvPr>
        </p:nvGraphicFramePr>
        <p:xfrm>
          <a:off x="208721" y="1052736"/>
          <a:ext cx="9332723" cy="3050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工作表" r:id="rId3" imgW="12696788" imgH="4143420" progId="Excel.Sheet.12">
                  <p:embed/>
                </p:oleObj>
              </mc:Choice>
              <mc:Fallback>
                <p:oleObj name="工作表" r:id="rId3" imgW="12696788" imgH="4143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721" y="1052736"/>
                        <a:ext cx="9332723" cy="3050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3A67BBF8-81E7-44D2-8C68-CAA47D2AF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965" y="3386831"/>
            <a:ext cx="1407398" cy="292869"/>
          </a:xfrm>
          <a:prstGeom prst="rect">
            <a:avLst/>
          </a:prstGeom>
        </p:spPr>
      </p:pic>
      <p:sp>
        <p:nvSpPr>
          <p:cNvPr id="9" name="矩形 18">
            <a:extLst>
              <a:ext uri="{FF2B5EF4-FFF2-40B4-BE49-F238E27FC236}">
                <a16:creationId xmlns:a16="http://schemas.microsoft.com/office/drawing/2014/main" id="{FBDEC050-0BEA-4DAE-9CBC-69818098AE05}"/>
              </a:ext>
            </a:extLst>
          </p:cNvPr>
          <p:cNvSpPr/>
          <p:nvPr/>
        </p:nvSpPr>
        <p:spPr>
          <a:xfrm>
            <a:off x="108397" y="5296624"/>
            <a:ext cx="9414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n-lt"/>
                <a:cs typeface="Times New Roman" panose="02020603050405020304" pitchFamily="18" charset="0"/>
              </a:rPr>
              <a:t>Note: WLAN / Wired control / Central control / Dry contact can be selected only one on the same unit</a:t>
            </a:r>
            <a:r>
              <a:rPr lang="en-US" altLang="zh-CN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6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27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445" y="1285792"/>
            <a:ext cx="3861191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1&amp;2– Standard/WLAN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885682"/>
            <a:ext cx="6045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&amp; WLAN function, No wired control function</a:t>
            </a:r>
          </a:p>
        </p:txBody>
      </p:sp>
      <p:sp>
        <p:nvSpPr>
          <p:cNvPr id="22" name="矩形 21"/>
          <p:cNvSpPr/>
          <p:nvPr/>
        </p:nvSpPr>
        <p:spPr>
          <a:xfrm>
            <a:off x="7593391" y="2025603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1</a:t>
            </a:r>
          </a:p>
        </p:txBody>
      </p:sp>
      <p:cxnSp>
        <p:nvCxnSpPr>
          <p:cNvPr id="23" name="直接箭头连接符 22"/>
          <p:cNvCxnSpPr/>
          <p:nvPr/>
        </p:nvCxnSpPr>
        <p:spPr bwMode="auto">
          <a:xfrm flipH="1">
            <a:off x="5148957" y="2225658"/>
            <a:ext cx="2520280" cy="12322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矩形 44"/>
          <p:cNvSpPr/>
          <p:nvPr/>
        </p:nvSpPr>
        <p:spPr>
          <a:xfrm>
            <a:off x="7333789" y="5768279"/>
            <a:ext cx="220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Remote controller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flipV="1">
            <a:off x="107131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9938" y="2888279"/>
            <a:ext cx="105535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971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522" y="1810422"/>
            <a:ext cx="3419747" cy="2312582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4722" y="40339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2 - WLAN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885682"/>
            <a:ext cx="3530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smart phone APP</a:t>
            </a:r>
          </a:p>
        </p:txBody>
      </p:sp>
      <p:pic>
        <p:nvPicPr>
          <p:cNvPr id="11" name="Picture 2" descr="D:\O TECH\WIFI\Wifi Ki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81" y="1541161"/>
            <a:ext cx="3086163" cy="26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180405" y="1340768"/>
            <a:ext cx="3457392" cy="3251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6"/>
          </p:cNvCxnSpPr>
          <p:nvPr/>
        </p:nvCxnSpPr>
        <p:spPr>
          <a:xfrm>
            <a:off x="3637797" y="2966714"/>
            <a:ext cx="89972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32413"/>
              </p:ext>
            </p:extLst>
          </p:nvPr>
        </p:nvGraphicFramePr>
        <p:xfrm>
          <a:off x="612453" y="4797152"/>
          <a:ext cx="8524637" cy="1645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1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 1</a:t>
                      </a:r>
                      <a:endParaRPr lang="en-US" altLang="zh-CN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(Standard/WLAN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USB 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1: Standard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2.1: WLAN function  without USB kit.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solidFill>
                            <a:srgbClr val="000000"/>
                          </a:solidFill>
                        </a:rPr>
                        <a:t>If the user want to control the unit by WLAN, they have to buy the WLAN kit from Carrier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2.2: WLAN Ready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WLAN available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554518" y="4073595"/>
            <a:ext cx="19463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USB</a:t>
            </a:r>
          </a:p>
          <a:p>
            <a:pPr algn="ctr"/>
            <a:r>
              <a:rPr lang="en-US" altLang="zh-CN" sz="1400" b="0" dirty="0"/>
              <a:t>PN: </a:t>
            </a:r>
            <a:r>
              <a:rPr lang="en-US" altLang="zh-CN" sz="1400" b="0" dirty="0">
                <a:solidFill>
                  <a:srgbClr val="FF0000"/>
                </a:solidFill>
              </a:rPr>
              <a:t>17310900A00681</a:t>
            </a:r>
            <a:endParaRPr lang="en-US" altLang="zh-CN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48016" y="4011649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1</a:t>
            </a:r>
          </a:p>
        </p:txBody>
      </p:sp>
      <p:cxnSp>
        <p:nvCxnSpPr>
          <p:cNvPr id="20" name="直接箭头连接符 19"/>
          <p:cNvCxnSpPr/>
          <p:nvPr/>
        </p:nvCxnSpPr>
        <p:spPr bwMode="auto">
          <a:xfrm flipH="1" flipV="1">
            <a:off x="2577448" y="3202915"/>
            <a:ext cx="639106" cy="96452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接箭头连接符 20"/>
          <p:cNvCxnSpPr/>
          <p:nvPr/>
        </p:nvCxnSpPr>
        <p:spPr bwMode="auto">
          <a:xfrm flipV="1">
            <a:off x="3780805" y="3685176"/>
            <a:ext cx="2070403" cy="52653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2" name="直接箭头连接符 21"/>
          <p:cNvCxnSpPr>
            <a:stCxn id="16" idx="0"/>
          </p:cNvCxnSpPr>
          <p:nvPr/>
        </p:nvCxnSpPr>
        <p:spPr bwMode="auto">
          <a:xfrm flipH="1" flipV="1">
            <a:off x="6157071" y="2708921"/>
            <a:ext cx="2411229" cy="130272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584" y="692888"/>
            <a:ext cx="1323837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937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08397" y="731822"/>
            <a:ext cx="4429156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eaLnBrk="1" hangingPunct="1"/>
            <a:r>
              <a:rPr kumimoji="0" lang="en-US" sz="2400" b="0" dirty="0">
                <a:solidFill>
                  <a:srgbClr val="000000"/>
                </a:solidFill>
                <a:latin typeface="Arial"/>
                <a:ea typeface="黑体" pitchFamily="2" charset="-122"/>
              </a:rPr>
              <a:t>Option 2.2: WLAN Ready</a:t>
            </a:r>
            <a:endParaRPr kumimoji="0" lang="es-AR" sz="2600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31342"/>
            <a:ext cx="1157837" cy="147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40" y="4731342"/>
            <a:ext cx="3088010" cy="134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180007"/>
            <a:ext cx="2252191" cy="31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箭头连接符 7"/>
          <p:cNvCxnSpPr>
            <a:endCxn id="6" idx="3"/>
          </p:cNvCxnSpPr>
          <p:nvPr/>
        </p:nvCxnSpPr>
        <p:spPr>
          <a:xfrm flipH="1">
            <a:off x="3727650" y="5403267"/>
            <a:ext cx="156443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5580113" y="4731342"/>
            <a:ext cx="143138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7664" y="6282676"/>
            <a:ext cx="456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WLAN kit (In the accessary bag, and put in the package)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7" y="1274958"/>
            <a:ext cx="3169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Note: 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Display PCB 1 is assembled in the unit by factory.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The WLAN kit will be put in the IDU package.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635" y="1292104"/>
            <a:ext cx="2409420" cy="314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574805" y="2564904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1</a:t>
            </a: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 flipV="1">
            <a:off x="3492774" y="2002867"/>
            <a:ext cx="1205613" cy="6513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3"/>
          <p:cNvSpPr>
            <a:spLocks noChangeArrowheads="1"/>
          </p:cNvSpPr>
          <p:nvPr/>
        </p:nvSpPr>
        <p:spPr bwMode="auto">
          <a:xfrm flipV="1">
            <a:off x="108397" y="678547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2 - WLAN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</p:spTree>
    <p:extLst>
      <p:ext uri="{BB962C8B-B14F-4D97-AF65-F5344CB8AC3E}">
        <p14:creationId xmlns:p14="http://schemas.microsoft.com/office/powerpoint/2010/main" val="396166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888510"/>
              </p:ext>
            </p:extLst>
          </p:nvPr>
        </p:nvGraphicFramePr>
        <p:xfrm>
          <a:off x="972493" y="476672"/>
          <a:ext cx="8202162" cy="6076919"/>
        </p:xfrm>
        <a:graphic>
          <a:graphicData uri="http://schemas.openxmlformats.org/drawingml/2006/table">
            <a:tbl>
              <a:tblPr/>
              <a:tblGrid>
                <a:gridCol w="720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61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3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1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2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4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5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(Remote control) 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function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Dual-way communication (485) </a:t>
                      </a:r>
                    </a:p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wired controller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core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）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Central</a:t>
                      </a:r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control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arity wired controller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core</a:t>
                      </a:r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）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43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1</a:t>
                      </a:r>
                    </a:p>
                    <a:p>
                      <a:pPr algn="l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9/12/18K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17222000A59075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t"/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74</a:t>
                      </a: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or 24K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17222000A60016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t"/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74</a:t>
                      </a: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/>
                      </a:endParaRP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2 assembly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17222000A59075</a:t>
                      </a:r>
                    </a:p>
                    <a:p>
                      <a:pPr algn="ctr" rtl="0" fontAlgn="t"/>
                      <a:r>
                        <a:rPr 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</a:t>
                      </a:r>
                      <a:endParaRPr lang="en-US" sz="1000" b="1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ctr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F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or 24 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17222000A60016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</a:t>
                      </a:r>
                      <a:endParaRPr lang="en-US" sz="1000" b="1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Transfer adapter below already has integrated display PCB, no need to order separately</a:t>
                      </a: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44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Multifunction board 1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17222000A60657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7403090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 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17222000A60656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7403091</a:t>
                      </a:r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Multifunction board 2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9/12/18K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17222000A63780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7403093</a:t>
                      </a:r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rtl="0" fontAlgn="t"/>
                      <a:endParaRPr lang="en-US" altLang="zh-CN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For 24 K</a:t>
                      </a:r>
                    </a:p>
                    <a:p>
                      <a:pPr algn="ctr" rtl="0" fontAlgn="t"/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17222000A63779</a:t>
                      </a:r>
                    </a:p>
                    <a:p>
                      <a:pPr algn="ctr" rtl="0" fontAlgn="t"/>
                      <a:r>
                        <a:rPr lang="en-US" altLang="zh-CN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7403094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7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</a:p>
                  </a:txBody>
                  <a:tcPr marL="8392" marR="8392" marT="8392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228600" indent="-228600" algn="l" rtl="0" fontAlgn="ctr">
                        <a:buAutoNum type="arabicPeriod"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12V wire has already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included PCB main board assembly.</a:t>
                      </a:r>
                    </a:p>
                    <a:p>
                      <a:pPr marL="228600" indent="-228600" algn="l" rtl="0" fontAlgn="ctr">
                        <a:buAutoNum type="arabicPeriod"/>
                      </a:pP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Dry</a:t>
                      </a:r>
                      <a:r>
                        <a:rPr lang="en-US" altLang="zh-CN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Contact(On/Off)/Alarm function are already included Transfer Adapter.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34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Remote controller:  </a:t>
                      </a:r>
                    </a:p>
                    <a:p>
                      <a:pPr algn="l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RG10L 17317000A63323</a:t>
                      </a:r>
                    </a:p>
                    <a:p>
                      <a:pPr algn="l" rtl="0" fontAlgn="ctr"/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W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LAN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USB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</a:b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16122000A67265 (OSK105)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en-US" altLang="zh-CN" sz="10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7403092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485 Wired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 controller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/>
                        </a:rPr>
                        <a:t>KJR-120G2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: </a:t>
                      </a: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17317100A27842 /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7403019</a:t>
                      </a:r>
                    </a:p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KJR-120X2:</a:t>
                      </a:r>
                    </a:p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17317100A28268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/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7403081</a:t>
                      </a:r>
                    </a:p>
                    <a:p>
                      <a:pPr algn="l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Central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 controller</a:t>
                      </a:r>
                    </a:p>
                    <a:p>
                      <a:pPr algn="l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CCM30: 17311500A03641/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7403018</a:t>
                      </a:r>
                    </a:p>
                    <a:p>
                      <a:pPr algn="l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/>
                      </a:r>
                      <a:b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CCM09: 17311500A03642/</a:t>
                      </a:r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7403017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</a:rPr>
                        <a:t>Non-Polarity Wired controller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</a:rPr>
                        <a:t>KJR-120X: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</a:rPr>
                        <a:t>17317100A28269/</a:t>
                      </a:r>
                      <a:r>
                        <a:rPr kumimoji="0" lang="en-US" altLang="zh-CN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</a:rPr>
                        <a:t>7403079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32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694" y="1412776"/>
            <a:ext cx="2710441" cy="232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0"/>
            <a:ext cx="664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3 - Wired Controller 1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55904"/>
              </p:ext>
            </p:extLst>
          </p:nvPr>
        </p:nvGraphicFramePr>
        <p:xfrm>
          <a:off x="396429" y="4741127"/>
          <a:ext cx="902878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0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(wired control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controller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wired controller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controller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1506695" y="4237057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2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885682"/>
            <a:ext cx="3472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KJR-12B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weekly timer.</a:t>
            </a:r>
          </a:p>
        </p:txBody>
      </p:sp>
      <p:sp>
        <p:nvSpPr>
          <p:cNvPr id="24" name="矩形 23"/>
          <p:cNvSpPr/>
          <p:nvPr/>
        </p:nvSpPr>
        <p:spPr>
          <a:xfrm>
            <a:off x="7237189" y="2184055"/>
            <a:ext cx="2116018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KJR-120B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17317100000004)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997" y="1700808"/>
            <a:ext cx="1818361" cy="179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>
            <a:stCxn id="14" idx="1"/>
          </p:cNvCxnSpPr>
          <p:nvPr/>
        </p:nvCxnSpPr>
        <p:spPr bwMode="auto">
          <a:xfrm flipH="1" flipV="1">
            <a:off x="3472682" y="1844824"/>
            <a:ext cx="2036315" cy="75497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2052613" y="2636913"/>
            <a:ext cx="246158" cy="160014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91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77" y="1310274"/>
            <a:ext cx="3763844" cy="283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4 - Wired Controller 2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648164"/>
              </p:ext>
            </p:extLst>
          </p:nvPr>
        </p:nvGraphicFramePr>
        <p:xfrm>
          <a:off x="252413" y="4882088"/>
          <a:ext cx="907301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4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(wired control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adapter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controller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wired controller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controller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892039" y="3356992"/>
            <a:ext cx="2302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(To wired controller)</a:t>
            </a:r>
          </a:p>
        </p:txBody>
      </p:sp>
      <p:sp>
        <p:nvSpPr>
          <p:cNvPr id="16" name="矩形 15"/>
          <p:cNvSpPr/>
          <p:nvPr/>
        </p:nvSpPr>
        <p:spPr>
          <a:xfrm>
            <a:off x="3110757" y="4325034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3</a:t>
            </a:r>
          </a:p>
        </p:txBody>
      </p:sp>
      <p:sp>
        <p:nvSpPr>
          <p:cNvPr id="22" name="矩形 21"/>
          <p:cNvSpPr/>
          <p:nvPr/>
        </p:nvSpPr>
        <p:spPr>
          <a:xfrm>
            <a:off x="-1" y="885682"/>
            <a:ext cx="738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KJR-120G1 with weekly timer and Error code display.</a:t>
            </a: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2109029" y="2176758"/>
            <a:ext cx="0" cy="125224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564781" y="2011672"/>
            <a:ext cx="338052" cy="231336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229077" y="3193812"/>
            <a:ext cx="207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KJR-120G1/TFBG-E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17317100A26536)</a:t>
            </a:r>
          </a:p>
        </p:txBody>
      </p:sp>
      <p:pic>
        <p:nvPicPr>
          <p:cNvPr id="29" name="Picture 5" descr="C:\Users\luoping\AppData\Roaming\Tencent\Users\237450322\QQ\WinTemp\RichOle\8GYIRL)66NTZ}@`@%FC71H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9108" y="1750061"/>
            <a:ext cx="1331734" cy="13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99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4 - Wired Controller 2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sp>
        <p:nvSpPr>
          <p:cNvPr id="22" name="矩形 21"/>
          <p:cNvSpPr/>
          <p:nvPr/>
        </p:nvSpPr>
        <p:spPr>
          <a:xfrm>
            <a:off x="-1" y="885682"/>
            <a:ext cx="738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KJR-120G1 with weekly timer and Error code display.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36A19B-750A-47B7-9D7E-D05D2605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5" y="1412776"/>
            <a:ext cx="8173293" cy="50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2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485" y="1191224"/>
            <a:ext cx="3763844" cy="283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-28873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5 – Central Control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49793"/>
              </p:ext>
            </p:extLst>
          </p:nvPr>
        </p:nvGraphicFramePr>
        <p:xfrm>
          <a:off x="540445" y="4826325"/>
          <a:ext cx="8962072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1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(central control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adapter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Controller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central controller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 controller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742551" y="3356992"/>
            <a:ext cx="270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(To Central controller)</a:t>
            </a:r>
          </a:p>
        </p:txBody>
      </p:sp>
      <p:sp>
        <p:nvSpPr>
          <p:cNvPr id="16" name="矩形 15"/>
          <p:cNvSpPr/>
          <p:nvPr/>
        </p:nvSpPr>
        <p:spPr>
          <a:xfrm>
            <a:off x="3821537" y="4365104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3</a:t>
            </a:r>
          </a:p>
        </p:txBody>
      </p:sp>
      <p:sp>
        <p:nvSpPr>
          <p:cNvPr id="22" name="矩形 21"/>
          <p:cNvSpPr/>
          <p:nvPr/>
        </p:nvSpPr>
        <p:spPr>
          <a:xfrm>
            <a:off x="-1" y="796642"/>
            <a:ext cx="738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CCM30 (No Weekly Timer)   CCM09 (Weekly Timer) </a:t>
            </a:r>
            <a:endParaRPr lang="en-US" altLang="zh-CN" sz="20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2126870" y="2079712"/>
            <a:ext cx="0" cy="145364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821537" y="1906864"/>
            <a:ext cx="792076" cy="245824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矩形 23"/>
          <p:cNvSpPr/>
          <p:nvPr/>
        </p:nvSpPr>
        <p:spPr>
          <a:xfrm>
            <a:off x="7885261" y="1548798"/>
            <a:ext cx="1689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CCM30:</a:t>
            </a:r>
          </a:p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17311500A00252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03172" y="3447423"/>
            <a:ext cx="1653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CCM09: 17311500A00145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" name="Picture 2" descr="D:\Technical Support\HAVC\Project\全变频\折页制作\图片\CRF-30-C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915" y="1085737"/>
            <a:ext cx="2583671" cy="17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105" y="2868591"/>
            <a:ext cx="2186968" cy="185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441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171" y="2398307"/>
            <a:ext cx="400714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6751" y="1894091"/>
            <a:ext cx="45610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429" y="1196752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0" dirty="0"/>
              <a:t>Display board</a:t>
            </a:r>
            <a:endParaRPr lang="zh-CN" altLang="en-US" sz="2000" baseline="0" dirty="0"/>
          </a:p>
        </p:txBody>
      </p:sp>
      <p:cxnSp>
        <p:nvCxnSpPr>
          <p:cNvPr id="12" name="直接连接符 11"/>
          <p:cNvCxnSpPr>
            <a:stCxn id="11" idx="2"/>
          </p:cNvCxnSpPr>
          <p:nvPr/>
        </p:nvCxnSpPr>
        <p:spPr>
          <a:xfrm>
            <a:off x="1273432" y="1596862"/>
            <a:ext cx="0" cy="297229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2"/>
          <p:cNvSpPr txBox="1"/>
          <p:nvPr/>
        </p:nvSpPr>
        <p:spPr>
          <a:xfrm>
            <a:off x="6229077" y="1894091"/>
            <a:ext cx="2009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0" dirty="0"/>
              <a:t>Terminals board</a:t>
            </a:r>
            <a:endParaRPr lang="zh-CN" altLang="en-US" sz="2000" baseline="0" dirty="0"/>
          </a:p>
        </p:txBody>
      </p:sp>
      <p:sp>
        <p:nvSpPr>
          <p:cNvPr id="14" name="TextBox 36"/>
          <p:cNvSpPr txBox="1"/>
          <p:nvPr/>
        </p:nvSpPr>
        <p:spPr>
          <a:xfrm>
            <a:off x="3155543" y="1196752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0" dirty="0"/>
              <a:t>Adaptor board</a:t>
            </a:r>
            <a:endParaRPr lang="zh-CN" altLang="en-US" sz="2000" baseline="0" dirty="0"/>
          </a:p>
        </p:txBody>
      </p:sp>
      <p:cxnSp>
        <p:nvCxnSpPr>
          <p:cNvPr id="18" name="直接连接符 17"/>
          <p:cNvCxnSpPr>
            <a:stCxn id="14" idx="2"/>
          </p:cNvCxnSpPr>
          <p:nvPr/>
        </p:nvCxnSpPr>
        <p:spPr>
          <a:xfrm flipH="1">
            <a:off x="3945579" y="1596862"/>
            <a:ext cx="114218" cy="1017309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6146" idx="1"/>
          </p:cNvCxnSpPr>
          <p:nvPr/>
        </p:nvCxnSpPr>
        <p:spPr>
          <a:xfrm flipH="1">
            <a:off x="4618737" y="3118307"/>
            <a:ext cx="611434" cy="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/>
          <p:nvPr/>
        </p:nvSpPr>
        <p:spPr>
          <a:xfrm>
            <a:off x="5013493" y="4198347"/>
            <a:ext cx="4594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aseline="0" dirty="0">
                <a:latin typeface="Calibri" panose="020F0502020204030204" pitchFamily="34" charset="0"/>
                <a:cs typeface="Calibri" panose="020F0502020204030204" pitchFamily="34" charset="0"/>
              </a:rPr>
              <a:t>For central control, connect to XYE (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Red Mark </a:t>
            </a:r>
            <a:r>
              <a:rPr lang="en-US" altLang="zh-CN" sz="1400" baseline="0" dirty="0">
                <a:latin typeface="Calibri" panose="020F0502020204030204" pitchFamily="34" charset="0"/>
                <a:cs typeface="Calibri" panose="020F0502020204030204" pitchFamily="34" charset="0"/>
              </a:rPr>
              <a:t>terminals).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5 – Central Control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</p:spTree>
    <p:extLst>
      <p:ext uri="{BB962C8B-B14F-4D97-AF65-F5344CB8AC3E}">
        <p14:creationId xmlns:p14="http://schemas.microsoft.com/office/powerpoint/2010/main" val="1514039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623" y="892354"/>
            <a:ext cx="4495758" cy="249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29" y="1052736"/>
            <a:ext cx="3763844" cy="283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6 – Dry Contactor Control (On/Off)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844993"/>
              </p:ext>
            </p:extLst>
          </p:nvPr>
        </p:nvGraphicFramePr>
        <p:xfrm>
          <a:off x="540445" y="5029159"/>
          <a:ext cx="808055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8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(Dry contact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adapter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On/Off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is provided in field.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483852" y="3153162"/>
            <a:ext cx="2091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(To On/Off switch)</a:t>
            </a:r>
          </a:p>
        </p:txBody>
      </p:sp>
      <p:sp>
        <p:nvSpPr>
          <p:cNvPr id="16" name="矩形 15"/>
          <p:cNvSpPr/>
          <p:nvPr/>
        </p:nvSpPr>
        <p:spPr>
          <a:xfrm>
            <a:off x="2479800" y="4411759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3</a:t>
            </a:r>
          </a:p>
        </p:txBody>
      </p:sp>
      <p:cxnSp>
        <p:nvCxnSpPr>
          <p:cNvPr id="7" name="直接箭头连接符 6"/>
          <p:cNvCxnSpPr>
            <a:stCxn id="15" idx="0"/>
          </p:cNvCxnSpPr>
          <p:nvPr/>
        </p:nvCxnSpPr>
        <p:spPr bwMode="auto">
          <a:xfrm flipV="1">
            <a:off x="1529555" y="1916832"/>
            <a:ext cx="0" cy="123633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V="1">
            <a:off x="3307679" y="1772817"/>
            <a:ext cx="0" cy="263894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475" y="4039235"/>
            <a:ext cx="205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256453" y="3429000"/>
            <a:ext cx="198073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Transfer Adapter connection wire (3-core)</a:t>
            </a:r>
            <a:endParaRPr lang="zh-CN" alt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22207" y="3429000"/>
            <a:ext cx="1587189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PCB connection wire (4-core)</a:t>
            </a:r>
            <a:endParaRPr lang="zh-CN" alt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774475" y="2174957"/>
            <a:ext cx="36003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48" name="直接箭头连接符 47"/>
          <p:cNvCxnSpPr>
            <a:stCxn id="36" idx="2"/>
          </p:cNvCxnSpPr>
          <p:nvPr/>
        </p:nvCxnSpPr>
        <p:spPr>
          <a:xfrm flipH="1">
            <a:off x="7381206" y="3952220"/>
            <a:ext cx="934596" cy="2297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79006" y="1034152"/>
            <a:ext cx="1318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PCB</a:t>
            </a:r>
          </a:p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connection wire (2-core)</a:t>
            </a:r>
            <a:endParaRPr lang="zh-CN" alt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 flipH="1">
            <a:off x="7381205" y="2524361"/>
            <a:ext cx="523628" cy="14278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36" idx="0"/>
          </p:cNvCxnSpPr>
          <p:nvPr/>
        </p:nvCxnSpPr>
        <p:spPr>
          <a:xfrm flipV="1">
            <a:off x="8315802" y="2747463"/>
            <a:ext cx="252541" cy="6815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flipV="1">
            <a:off x="6246821" y="1916832"/>
            <a:ext cx="630328" cy="15121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>
            <a:off x="6246821" y="3952220"/>
            <a:ext cx="216024" cy="4595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029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989" y="1624201"/>
            <a:ext cx="293835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0445" y="1700808"/>
            <a:ext cx="424234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6 – Dry Contactor Control (On/Off)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429" y="1075477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0" dirty="0"/>
              <a:t>Display board</a:t>
            </a:r>
            <a:endParaRPr lang="zh-CN" altLang="en-US" sz="2000" baseline="0" dirty="0"/>
          </a:p>
        </p:txBody>
      </p:sp>
      <p:cxnSp>
        <p:nvCxnSpPr>
          <p:cNvPr id="12" name="直接连接符 11"/>
          <p:cNvCxnSpPr>
            <a:stCxn id="11" idx="2"/>
          </p:cNvCxnSpPr>
          <p:nvPr/>
        </p:nvCxnSpPr>
        <p:spPr>
          <a:xfrm>
            <a:off x="1273432" y="1475587"/>
            <a:ext cx="0" cy="297229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2"/>
          <p:cNvSpPr txBox="1"/>
          <p:nvPr/>
        </p:nvSpPr>
        <p:spPr>
          <a:xfrm>
            <a:off x="5867806" y="1075477"/>
            <a:ext cx="2009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0" dirty="0"/>
              <a:t>Terminals board</a:t>
            </a:r>
            <a:endParaRPr lang="zh-CN" altLang="en-US" sz="2000" baseline="0" dirty="0"/>
          </a:p>
        </p:txBody>
      </p:sp>
      <p:sp>
        <p:nvSpPr>
          <p:cNvPr id="14" name="TextBox 36"/>
          <p:cNvSpPr txBox="1"/>
          <p:nvPr/>
        </p:nvSpPr>
        <p:spPr>
          <a:xfrm>
            <a:off x="3155543" y="1075477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0" dirty="0"/>
              <a:t>Adaptor board</a:t>
            </a:r>
            <a:endParaRPr lang="zh-CN" altLang="en-US" sz="2000" baseline="0" dirty="0"/>
          </a:p>
        </p:txBody>
      </p:sp>
      <p:cxnSp>
        <p:nvCxnSpPr>
          <p:cNvPr id="18" name="直接连接符 17"/>
          <p:cNvCxnSpPr>
            <a:stCxn id="14" idx="2"/>
          </p:cNvCxnSpPr>
          <p:nvPr/>
        </p:nvCxnSpPr>
        <p:spPr>
          <a:xfrm flipH="1">
            <a:off x="3945579" y="1475587"/>
            <a:ext cx="114218" cy="1017309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356869" y="2886580"/>
            <a:ext cx="1080120" cy="18238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/>
          <p:nvPr/>
        </p:nvSpPr>
        <p:spPr>
          <a:xfrm>
            <a:off x="188217" y="5301208"/>
            <a:ext cx="928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latin typeface="Calibri" panose="020F0502020204030204" pitchFamily="34" charset="0"/>
                <a:ea typeface="幼圆" panose="02010509060101010101" pitchFamily="49" charset="-122"/>
              </a:rPr>
              <a:t>There are reserved ports for connecting a remote switch to control the unit to run or stop. </a:t>
            </a:r>
          </a:p>
          <a:p>
            <a:pPr algn="just"/>
            <a:r>
              <a:rPr lang="en-US" altLang="zh-CN" sz="1400" i="1" dirty="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NOTE:</a:t>
            </a:r>
            <a:r>
              <a:rPr lang="en-US" altLang="zh-CN" sz="1400" i="1" dirty="0">
                <a:latin typeface="Calibri" panose="020F0502020204030204" pitchFamily="34" charset="0"/>
                <a:ea typeface="幼圆" panose="02010509060101010101" pitchFamily="49" charset="-122"/>
              </a:rPr>
              <a:t> If there is no remote switch connected, these 2 ports should be short connected. </a:t>
            </a:r>
            <a:endParaRPr lang="en-US" altLang="zh-CN" sz="14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矩形 10"/>
          <p:cNvSpPr>
            <a:spLocks noChangeArrowheads="1"/>
          </p:cNvSpPr>
          <p:nvPr/>
        </p:nvSpPr>
        <p:spPr bwMode="auto">
          <a:xfrm>
            <a:off x="7801897" y="4005064"/>
            <a:ext cx="18002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eaLnBrk="1" hangingPunct="1"/>
            <a:r>
              <a:rPr lang="en-US" altLang="zh-CN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connecting wire (Standard)</a:t>
            </a:r>
          </a:p>
          <a:p>
            <a:pPr eaLnBrk="1" hangingPunct="1"/>
            <a:r>
              <a:rPr lang="en-US" altLang="zh-CN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short wire is missing, there will be “CP” error code.</a:t>
            </a:r>
            <a:endParaRPr lang="zh-CN" alt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椭圆 1"/>
          <p:cNvSpPr>
            <a:spLocks noChangeArrowheads="1"/>
          </p:cNvSpPr>
          <p:nvPr/>
        </p:nvSpPr>
        <p:spPr bwMode="auto">
          <a:xfrm>
            <a:off x="6506497" y="2708920"/>
            <a:ext cx="1295400" cy="990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7717178" y="3573704"/>
            <a:ext cx="331408" cy="503368"/>
          </a:xfrm>
          <a:prstGeom prst="line">
            <a:avLst/>
          </a:prstGeom>
          <a:gradFill>
            <a:gsLst>
              <a:gs pos="0">
                <a:srgbClr val="5BD4FF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 cap="rnd" cmpd="sng" algn="ctr">
            <a:solidFill>
              <a:srgbClr val="FF0000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</p:cxnSp>
      <p:pic>
        <p:nvPicPr>
          <p:cNvPr id="32" name="图片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2521" y="3214737"/>
            <a:ext cx="8080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10"/>
          <p:cNvSpPr>
            <a:spLocks noChangeArrowheads="1"/>
          </p:cNvSpPr>
          <p:nvPr/>
        </p:nvSpPr>
        <p:spPr bwMode="auto">
          <a:xfrm>
            <a:off x="6301085" y="4437112"/>
            <a:ext cx="1623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Remote ON/OFF switch</a:t>
            </a:r>
            <a:endParaRPr lang="zh-CN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39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4"/>
          <p:cNvSpPr txBox="1"/>
          <p:nvPr/>
        </p:nvSpPr>
        <p:spPr>
          <a:xfrm>
            <a:off x="0" y="2492896"/>
            <a:ext cx="9721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Control for new QHP Hi-wall</a:t>
            </a:r>
          </a:p>
        </p:txBody>
      </p:sp>
    </p:spTree>
    <p:extLst>
      <p:ext uri="{BB962C8B-B14F-4D97-AF65-F5344CB8AC3E}">
        <p14:creationId xmlns:p14="http://schemas.microsoft.com/office/powerpoint/2010/main" val="374368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0665" y="44509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QHP-01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矩形 18">
            <a:extLst>
              <a:ext uri="{FF2B5EF4-FFF2-40B4-BE49-F238E27FC236}">
                <a16:creationId xmlns:a16="http://schemas.microsoft.com/office/drawing/2014/main" id="{FBDEC050-0BEA-4DAE-9CBC-69818098AE05}"/>
              </a:ext>
            </a:extLst>
          </p:cNvPr>
          <p:cNvSpPr/>
          <p:nvPr/>
        </p:nvSpPr>
        <p:spPr>
          <a:xfrm>
            <a:off x="108397" y="5296624"/>
            <a:ext cx="9414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n-lt"/>
                <a:cs typeface="Times New Roman" panose="02020603050405020304" pitchFamily="18" charset="0"/>
              </a:rPr>
              <a:t>Note: WLAN / Wired control / Central control / Dry contact can be selected only one on the same unit</a:t>
            </a:r>
            <a:r>
              <a:rPr lang="en-US" altLang="zh-CN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6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934999E-B2EF-4161-9015-75558CB03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1" y="1117349"/>
            <a:ext cx="9124950" cy="290512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7BE1B0F9-8493-4032-817E-4112B5F6B651}"/>
              </a:ext>
            </a:extLst>
          </p:cNvPr>
          <p:cNvSpPr/>
          <p:nvPr/>
        </p:nvSpPr>
        <p:spPr bwMode="auto">
          <a:xfrm>
            <a:off x="4356869" y="1191200"/>
            <a:ext cx="1354163" cy="24538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矩形 18">
            <a:extLst>
              <a:ext uri="{FF2B5EF4-FFF2-40B4-BE49-F238E27FC236}">
                <a16:creationId xmlns:a16="http://schemas.microsoft.com/office/drawing/2014/main" id="{51E8DD53-99C0-4F85-A039-C820AC65969B}"/>
              </a:ext>
            </a:extLst>
          </p:cNvPr>
          <p:cNvSpPr/>
          <p:nvPr/>
        </p:nvSpPr>
        <p:spPr>
          <a:xfrm>
            <a:off x="108397" y="4493969"/>
            <a:ext cx="9414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n-lt"/>
                <a:cs typeface="Times New Roman" panose="02020603050405020304" pitchFamily="18" charset="0"/>
              </a:rPr>
              <a:t>Display PCB, transfer adapter and 12 V cable will come as 1 multi function kit PCB (22099832000008)</a:t>
            </a:r>
          </a:p>
          <a:p>
            <a:r>
              <a:rPr lang="en-US" altLang="zh-CN" sz="1600" b="0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7403035</a:t>
            </a:r>
            <a:r>
              <a:rPr lang="en-US" altLang="zh-CN" sz="16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5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4"/>
          <p:cNvSpPr txBox="1"/>
          <p:nvPr/>
        </p:nvSpPr>
        <p:spPr>
          <a:xfrm>
            <a:off x="0" y="2492896"/>
            <a:ext cx="9721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Control for QHC&amp;QHB Hi-wall</a:t>
            </a:r>
          </a:p>
        </p:txBody>
      </p:sp>
    </p:spTree>
    <p:extLst>
      <p:ext uri="{BB962C8B-B14F-4D97-AF65-F5344CB8AC3E}">
        <p14:creationId xmlns:p14="http://schemas.microsoft.com/office/powerpoint/2010/main" val="334761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QHE (option 4)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3E335B-605D-4907-8F92-701D374F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37" y="2996952"/>
            <a:ext cx="5219945" cy="17597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D51CE18-25B1-44BB-BF78-8B22CEB62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506" y="2773375"/>
            <a:ext cx="1777752" cy="2363950"/>
          </a:xfrm>
          <a:prstGeom prst="rect">
            <a:avLst/>
          </a:prstGeom>
        </p:spPr>
      </p:pic>
      <p:sp>
        <p:nvSpPr>
          <p:cNvPr id="16" name="TextBox 94">
            <a:extLst>
              <a:ext uri="{FF2B5EF4-FFF2-40B4-BE49-F238E27FC236}">
                <a16:creationId xmlns:a16="http://schemas.microsoft.com/office/drawing/2014/main" id="{ACFB4719-864B-4D6E-8CBC-5C343A292CAC}"/>
              </a:ext>
            </a:extLst>
          </p:cNvPr>
          <p:cNvSpPr txBox="1"/>
          <p:nvPr/>
        </p:nvSpPr>
        <p:spPr>
          <a:xfrm>
            <a:off x="0" y="1204928"/>
            <a:ext cx="8786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multifunction board 1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9/12/18K = 17222000A60657 = 7403090 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24K = 17222000A60656 = 7403091</a:t>
            </a:r>
          </a:p>
        </p:txBody>
      </p:sp>
      <p:sp>
        <p:nvSpPr>
          <p:cNvPr id="17" name="TextBox 94">
            <a:extLst>
              <a:ext uri="{FF2B5EF4-FFF2-40B4-BE49-F238E27FC236}">
                <a16:creationId xmlns:a16="http://schemas.microsoft.com/office/drawing/2014/main" id="{EB99DC8F-08BF-4380-BF48-304BD4FF6DB1}"/>
              </a:ext>
            </a:extLst>
          </p:cNvPr>
          <p:cNvSpPr txBox="1"/>
          <p:nvPr/>
        </p:nvSpPr>
        <p:spPr>
          <a:xfrm>
            <a:off x="0" y="5237086"/>
            <a:ext cx="878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multifunction board 1 will have 3 outgoing cables/connectors</a:t>
            </a:r>
          </a:p>
        </p:txBody>
      </p:sp>
    </p:spTree>
    <p:extLst>
      <p:ext uri="{BB962C8B-B14F-4D97-AF65-F5344CB8AC3E}">
        <p14:creationId xmlns:p14="http://schemas.microsoft.com/office/powerpoint/2010/main" val="886908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078" y="14457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4421" y="5789414"/>
            <a:ext cx="9217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n-lt"/>
                <a:cs typeface="Times New Roman" panose="02020603050405020304" pitchFamily="18" charset="0"/>
              </a:rPr>
              <a:t>Note: </a:t>
            </a:r>
            <a:r>
              <a:rPr lang="en-US" altLang="zh-CN" sz="1600" b="0" dirty="0" err="1">
                <a:latin typeface="+mn-lt"/>
                <a:cs typeface="Times New Roman" panose="02020603050405020304" pitchFamily="18" charset="0"/>
              </a:rPr>
              <a:t>Wifi</a:t>
            </a:r>
            <a:r>
              <a:rPr lang="en-US" altLang="zh-CN" sz="1600" b="0" dirty="0">
                <a:latin typeface="+mn-lt"/>
                <a:cs typeface="Times New Roman" panose="02020603050405020304" pitchFamily="18" charset="0"/>
              </a:rPr>
              <a:t> / Wired control / Central control / Dry contact can be selected only one on the same unit</a:t>
            </a:r>
            <a:r>
              <a:rPr lang="en-US" altLang="zh-CN" sz="16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31122"/>
              </p:ext>
            </p:extLst>
          </p:nvPr>
        </p:nvGraphicFramePr>
        <p:xfrm>
          <a:off x="108397" y="871139"/>
          <a:ext cx="9487717" cy="4699280"/>
        </p:xfrm>
        <a:graphic>
          <a:graphicData uri="http://schemas.openxmlformats.org/drawingml/2006/table">
            <a:tbl>
              <a:tblPr/>
              <a:tblGrid>
                <a:gridCol w="1457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2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1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2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3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4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5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 6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Functions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(Remote control)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Wifi function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Wired control 1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Wired control 2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Central control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Dry contactor control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64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Parts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1</a:t>
                      </a: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9/12/18 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17222000009789</a:t>
                      </a: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7409232</a:t>
                      </a:r>
                    </a:p>
                    <a:p>
                      <a:pPr algn="l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 24 K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17222000010648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 7409286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2 assembly</a:t>
                      </a: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9/12/18 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17222000A48490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 7409389</a:t>
                      </a:r>
                    </a:p>
                    <a:p>
                      <a:pPr algn="ctr" rtl="0" fontAlgn="t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 24 K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17222000A48491</a:t>
                      </a:r>
                    </a:p>
                    <a:p>
                      <a:pPr algn="ctr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 7409392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3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17222000A07665</a:t>
                      </a: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 7403014</a:t>
                      </a: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4 assembly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17222000A49832</a:t>
                      </a: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; 7403015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5 assembly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17222000A49836</a:t>
                      </a: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; 7403028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Display PCB 6 assembly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17222000A49855</a:t>
                      </a:r>
                    </a:p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; 7403031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8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Wifi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USB adapter (Multi-function box)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(already included in the display PCB assembly)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Adapter 1 (Multi-function box)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(already included in the display PCB assembly)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0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Direct connector and Cable (already included in the display PCB assembly)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Terminal block box and Cable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(already included in the display PCB assembly)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Terminal block box and Cable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(already included in the display PCB assembly)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1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Remote controller:  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Wifi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USB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altLang="zh-CN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17310900A00521</a:t>
                      </a:r>
                    </a:p>
                    <a:p>
                      <a:pPr algn="ctr" rtl="0" fontAlgn="ctr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Coolmark</a:t>
                      </a:r>
                      <a:r>
                        <a:rPr 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7403013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Wired controller  1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KJR-12B: 17317100000004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Wired controller  2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KJR-120G1: 17317100A19005</a:t>
                      </a:r>
                    </a:p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; 7403016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Central controller: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CCM30: 17311500A03641</a:t>
                      </a:r>
                    </a:p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 7403018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CCM09: 17311500A03642</a:t>
                      </a:r>
                    </a:p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Coolmark ; 7403017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</a:p>
                  </a:txBody>
                  <a:tcPr marL="8392" marR="8392" marT="8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9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5" y="5716"/>
            <a:ext cx="873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1 – Standard (Remote control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QHC/QHB</a:t>
            </a:r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885682"/>
            <a:ext cx="3828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wired control function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87" y="1340768"/>
            <a:ext cx="674179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3110757" y="5784472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1</a:t>
            </a:r>
          </a:p>
        </p:txBody>
      </p:sp>
      <p:cxnSp>
        <p:nvCxnSpPr>
          <p:cNvPr id="23" name="直接箭头连接符 22"/>
          <p:cNvCxnSpPr>
            <a:stCxn id="22" idx="0"/>
          </p:cNvCxnSpPr>
          <p:nvPr/>
        </p:nvCxnSpPr>
        <p:spPr bwMode="auto">
          <a:xfrm flipV="1">
            <a:off x="4031041" y="2225658"/>
            <a:ext cx="1371736" cy="355881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矩形 44"/>
          <p:cNvSpPr/>
          <p:nvPr/>
        </p:nvSpPr>
        <p:spPr>
          <a:xfrm>
            <a:off x="7477805" y="5768279"/>
            <a:ext cx="220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Remote controller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flipV="1">
            <a:off x="107131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274" y="2814841"/>
            <a:ext cx="1045748" cy="29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533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2 - </a:t>
            </a:r>
            <a:r>
              <a:rPr lang="en-US" altLang="zh-CN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885682"/>
            <a:ext cx="3530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smart phone APP</a:t>
            </a:r>
          </a:p>
        </p:txBody>
      </p:sp>
      <p:pic>
        <p:nvPicPr>
          <p:cNvPr id="11" name="Picture 2" descr="D:\O TECH\WIFI\Wifi Ki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81" y="1541161"/>
            <a:ext cx="3086163" cy="26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180405" y="1340768"/>
            <a:ext cx="3457392" cy="3251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99877" y="1340768"/>
            <a:ext cx="3457392" cy="3251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6"/>
            <a:endCxn id="13" idx="2"/>
          </p:cNvCxnSpPr>
          <p:nvPr/>
        </p:nvCxnSpPr>
        <p:spPr>
          <a:xfrm>
            <a:off x="3637797" y="2966714"/>
            <a:ext cx="86208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28477" y="4885143"/>
          <a:ext cx="8280920" cy="128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54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200" b="0" baseline="0" dirty="0" err="1">
                          <a:solidFill>
                            <a:schemeClr val="tx1"/>
                          </a:solidFill>
                        </a:rPr>
                        <a:t>wifi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USB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adapter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USB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to buy USB separately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2.2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err="1">
                          <a:solidFill>
                            <a:schemeClr val="tx1"/>
                          </a:solidFill>
                        </a:rPr>
                        <a:t>Wifi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 available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531821" y="4073595"/>
            <a:ext cx="199605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USB</a:t>
            </a:r>
          </a:p>
          <a:p>
            <a:pPr algn="ctr"/>
            <a:r>
              <a:rPr lang="en-US" altLang="zh-CN" sz="1400" b="0" dirty="0"/>
              <a:t>PN: </a:t>
            </a:r>
            <a:r>
              <a:rPr lang="en-US" altLang="zh-CN" sz="1400" b="0" dirty="0">
                <a:solidFill>
                  <a:srgbClr val="000000"/>
                </a:solidFill>
                <a:latin typeface="Arial"/>
              </a:rPr>
              <a:t>17310900A00521 </a:t>
            </a:r>
          </a:p>
        </p:txBody>
      </p:sp>
      <p:sp>
        <p:nvSpPr>
          <p:cNvPr id="15" name="矩形 14"/>
          <p:cNvSpPr/>
          <p:nvPr/>
        </p:nvSpPr>
        <p:spPr>
          <a:xfrm>
            <a:off x="5456646" y="4011649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USB adapter</a:t>
            </a:r>
          </a:p>
        </p:txBody>
      </p:sp>
      <p:sp>
        <p:nvSpPr>
          <p:cNvPr id="16" name="矩形 15"/>
          <p:cNvSpPr/>
          <p:nvPr/>
        </p:nvSpPr>
        <p:spPr>
          <a:xfrm>
            <a:off x="7648016" y="4011649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2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3413" y="2495225"/>
            <a:ext cx="3301848" cy="91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784" y="1085737"/>
            <a:ext cx="1815861" cy="111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 flipH="1" flipV="1">
            <a:off x="5644049" y="3140969"/>
            <a:ext cx="441012" cy="87068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直接箭头连接符 19"/>
          <p:cNvCxnSpPr/>
          <p:nvPr/>
        </p:nvCxnSpPr>
        <p:spPr bwMode="auto">
          <a:xfrm flipH="1" flipV="1">
            <a:off x="2577448" y="3202915"/>
            <a:ext cx="639106" cy="96452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接箭头连接符 20"/>
          <p:cNvCxnSpPr/>
          <p:nvPr/>
        </p:nvCxnSpPr>
        <p:spPr bwMode="auto">
          <a:xfrm flipV="1">
            <a:off x="3780805" y="3140968"/>
            <a:ext cx="1368152" cy="107073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H="1" flipV="1">
            <a:off x="7139828" y="3039947"/>
            <a:ext cx="569136" cy="97170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44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431769" y="731822"/>
            <a:ext cx="86407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eaLnBrk="1" hangingPunct="1"/>
            <a:r>
              <a:rPr kumimoji="0" lang="en-US" sz="2400" b="0" dirty="0">
                <a:solidFill>
                  <a:srgbClr val="000000"/>
                </a:solidFill>
                <a:latin typeface="Arial"/>
                <a:ea typeface="黑体" pitchFamily="2" charset="-122"/>
              </a:rPr>
              <a:t>Option 2.1</a:t>
            </a:r>
            <a:endParaRPr kumimoji="0" lang="es-AR" sz="2600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85" y="1269290"/>
            <a:ext cx="4806684" cy="310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300" y="4711619"/>
            <a:ext cx="3068412" cy="112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68144" y="4388955"/>
            <a:ext cx="3385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Note: 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1. Display PCB B and USB adapter was assembly in the unit by factory.</a:t>
            </a:r>
            <a:endParaRPr lang="zh-CN" altLang="en-US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2. If the user want to control the unit by Wi-Fi, they have to buy the Wi-Fi kit from Carrier.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9370" y="586094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pPr algn="ctr"/>
            <a:r>
              <a:rPr lang="en-US" altLang="zh-CN" dirty="0">
                <a:solidFill>
                  <a:srgbClr val="000000"/>
                </a:solidFill>
              </a:rPr>
              <a:t>USB adapter</a:t>
            </a:r>
            <a:endParaRPr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18" name="直接箭头连接符 17"/>
          <p:cNvCxnSpPr>
            <a:stCxn id="15" idx="0"/>
          </p:cNvCxnSpPr>
          <p:nvPr/>
        </p:nvCxnSpPr>
        <p:spPr>
          <a:xfrm flipH="1" flipV="1">
            <a:off x="2628677" y="2119331"/>
            <a:ext cx="484829" cy="2592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8144" y="2218863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Display PCB B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(with Wi-Fi function)</a:t>
            </a:r>
            <a:endParaRPr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20" name="直接箭头连接符 19"/>
          <p:cNvCxnSpPr>
            <a:stCxn id="19" idx="1"/>
          </p:cNvCxnSpPr>
          <p:nvPr/>
        </p:nvCxnSpPr>
        <p:spPr>
          <a:xfrm flipH="1" flipV="1">
            <a:off x="4275916" y="2139585"/>
            <a:ext cx="1592228" cy="340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/>
        </p:nvSpPr>
        <p:spPr bwMode="auto">
          <a:xfrm flipV="1">
            <a:off x="108397" y="692696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62785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431770" y="731822"/>
            <a:ext cx="4429156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eaLnBrk="1" hangingPunct="1"/>
            <a:r>
              <a:rPr kumimoji="0" lang="en-US" sz="2400" b="0" dirty="0">
                <a:solidFill>
                  <a:srgbClr val="000000"/>
                </a:solidFill>
                <a:latin typeface="Arial"/>
                <a:ea typeface="黑体" pitchFamily="2" charset="-122"/>
              </a:rPr>
              <a:t>Option 2.2</a:t>
            </a:r>
            <a:endParaRPr kumimoji="0" lang="es-AR" sz="2600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85" y="1124744"/>
            <a:ext cx="4806684" cy="310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31342"/>
            <a:ext cx="1157837" cy="147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40" y="4731342"/>
            <a:ext cx="3088010" cy="134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180007"/>
            <a:ext cx="2252191" cy="31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箭头连接符 7"/>
          <p:cNvCxnSpPr>
            <a:endCxn id="6" idx="3"/>
          </p:cNvCxnSpPr>
          <p:nvPr/>
        </p:nvCxnSpPr>
        <p:spPr>
          <a:xfrm flipH="1">
            <a:off x="3727650" y="5403267"/>
            <a:ext cx="156443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5580113" y="4731342"/>
            <a:ext cx="143138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7664" y="6282676"/>
            <a:ext cx="456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Wi-Fi kit (In the accessary bag, and put in the package)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7" y="1274958"/>
            <a:ext cx="3169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Note: 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Display PCB B and USB adapter are </a:t>
            </a:r>
            <a:r>
              <a:rPr lang="en-US" altLang="zh-CN" dirty="0" err="1">
                <a:solidFill>
                  <a:srgbClr val="000000"/>
                </a:solidFill>
              </a:rPr>
              <a:t>assemblied</a:t>
            </a:r>
            <a:r>
              <a:rPr lang="en-US" altLang="zh-CN" dirty="0">
                <a:solidFill>
                  <a:srgbClr val="000000"/>
                </a:solidFill>
              </a:rPr>
              <a:t>  in the unit by factory.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The Wi-Fi kit will be put in the IDU package.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 flipV="1">
            <a:off x="108397" y="692696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4182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06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3 - Wired Controller 1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2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00485" y="4741127"/>
          <a:ext cx="8280923" cy="128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(wired control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Wire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d controller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3.1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to buy wired controller separately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3.2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Wired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controller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5581005" y="4245073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Wired controller</a:t>
            </a:r>
          </a:p>
        </p:txBody>
      </p:sp>
      <p:sp>
        <p:nvSpPr>
          <p:cNvPr id="16" name="矩形 15"/>
          <p:cNvSpPr/>
          <p:nvPr/>
        </p:nvSpPr>
        <p:spPr>
          <a:xfrm>
            <a:off x="1506695" y="4237057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3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885682"/>
            <a:ext cx="3472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KJR-12B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weekly timer.</a:t>
            </a:r>
          </a:p>
        </p:txBody>
      </p:sp>
      <p:sp>
        <p:nvSpPr>
          <p:cNvPr id="24" name="矩形 23"/>
          <p:cNvSpPr/>
          <p:nvPr/>
        </p:nvSpPr>
        <p:spPr>
          <a:xfrm>
            <a:off x="7309197" y="2870590"/>
            <a:ext cx="2116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/>
              <a:t>KJR-120B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/>
              <a:t>(PN: 17317100000004)</a:t>
            </a:r>
            <a:endParaRPr lang="zh-CN" altLang="en-US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005" y="2340935"/>
            <a:ext cx="1818361" cy="179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6632" y="885681"/>
            <a:ext cx="1780760" cy="11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830" y="1506221"/>
            <a:ext cx="2939473" cy="259605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 bwMode="auto">
          <a:xfrm flipH="1" flipV="1">
            <a:off x="3852813" y="2109770"/>
            <a:ext cx="1728192" cy="69447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V="1">
            <a:off x="2426979" y="2804246"/>
            <a:ext cx="1028574" cy="143281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056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4 - Wired Controller 2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2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40445" y="5029159"/>
          <a:ext cx="8784977" cy="128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(wired control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Transfer adapter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Wire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d controller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control,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4.1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to buy wired controller separately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4.2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Wired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controller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739874" y="4257871"/>
            <a:ext cx="2504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(To wired controller)</a:t>
            </a:r>
          </a:p>
        </p:txBody>
      </p:sp>
      <p:sp>
        <p:nvSpPr>
          <p:cNvPr id="16" name="矩形 15"/>
          <p:cNvSpPr/>
          <p:nvPr/>
        </p:nvSpPr>
        <p:spPr>
          <a:xfrm>
            <a:off x="3821537" y="4411759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4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87" y="1311014"/>
            <a:ext cx="4816959" cy="290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-1" y="885682"/>
            <a:ext cx="738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KJR-120G1 with weekly timer and Error code display.</a:t>
            </a:r>
          </a:p>
        </p:txBody>
      </p:sp>
      <p:cxnSp>
        <p:nvCxnSpPr>
          <p:cNvPr id="7" name="直接箭头连接符 6"/>
          <p:cNvCxnSpPr>
            <a:stCxn id="15" idx="0"/>
          </p:cNvCxnSpPr>
          <p:nvPr/>
        </p:nvCxnSpPr>
        <p:spPr bwMode="auto">
          <a:xfrm flipV="1">
            <a:off x="1991980" y="2060849"/>
            <a:ext cx="102865" cy="219702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968792" y="1951701"/>
            <a:ext cx="773029" cy="246005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430721" y="3447423"/>
            <a:ext cx="207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KJR-120G1/TFBG-E</a:t>
            </a:r>
            <a:endParaRPr lang="zh-CN" altLang="en-US" sz="1400" dirty="0"/>
          </a:p>
          <a:p>
            <a:pPr algn="ctr"/>
            <a:r>
              <a:rPr lang="en-US" altLang="zh-CN" sz="1400" dirty="0"/>
              <a:t>(PN: 17317100A06345)</a:t>
            </a:r>
          </a:p>
        </p:txBody>
      </p:sp>
      <p:pic>
        <p:nvPicPr>
          <p:cNvPr id="29" name="Picture 5" descr="C:\Users\luoping\AppData\Roaming\Tencent\Users\237450322\QQ\WinTemp\RichOle\8GYIRL)66NTZ}@`@%FC71H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037" y="3097958"/>
            <a:ext cx="1331734" cy="13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86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5 – Central Control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2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40445" y="5029159"/>
          <a:ext cx="8962072" cy="128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38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5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(central control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Transfer adapter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Central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Controller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5.1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to buy central controller separately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5.2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Central controller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available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639687" y="4257871"/>
            <a:ext cx="270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(To Central controller)</a:t>
            </a:r>
          </a:p>
        </p:txBody>
      </p:sp>
      <p:sp>
        <p:nvSpPr>
          <p:cNvPr id="16" name="矩形 15"/>
          <p:cNvSpPr/>
          <p:nvPr/>
        </p:nvSpPr>
        <p:spPr>
          <a:xfrm>
            <a:off x="3821537" y="4411759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5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87" y="1311014"/>
            <a:ext cx="4816959" cy="290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-1" y="796642"/>
            <a:ext cx="738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CCM30 (No Weekly Timer)   CCM09 (Weekly Timer) </a:t>
            </a:r>
            <a:endParaRPr lang="en-US" altLang="zh-CN" sz="20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>
            <a:stCxn id="15" idx="0"/>
          </p:cNvCxnSpPr>
          <p:nvPr/>
        </p:nvCxnSpPr>
        <p:spPr bwMode="auto">
          <a:xfrm flipV="1">
            <a:off x="1991981" y="2060848"/>
            <a:ext cx="102864" cy="219702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968794" y="1951701"/>
            <a:ext cx="773027" cy="246005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矩形 23"/>
          <p:cNvSpPr/>
          <p:nvPr/>
        </p:nvSpPr>
        <p:spPr>
          <a:xfrm>
            <a:off x="8029277" y="1548798"/>
            <a:ext cx="16892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Arial"/>
              </a:rPr>
              <a:t>CCM30: 17311500A00238</a:t>
            </a:r>
            <a:br>
              <a:rPr lang="en-US" altLang="zh-CN" sz="1400" b="0" dirty="0">
                <a:solidFill>
                  <a:srgbClr val="000000"/>
                </a:solidFill>
                <a:latin typeface="Arial"/>
              </a:rPr>
            </a:br>
            <a:endParaRPr lang="zh-CN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8032018" y="3447423"/>
            <a:ext cx="1653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Arial"/>
              </a:rPr>
              <a:t>CCM09: 17311500A00145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" name="Picture 2" descr="D:\Technical Support\HAVC\Project\全变频\折页制作\图片\CRF-30-C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915" y="1085737"/>
            <a:ext cx="2583671" cy="17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105" y="2868591"/>
            <a:ext cx="2186968" cy="185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080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5" y="5716"/>
            <a:ext cx="844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6 – Dry Contactor Control (On/Off)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QHC/QHB</a:t>
            </a:r>
            <a:endParaRPr lang="en-US" altLang="zh-CN" sz="2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40445" y="5029159"/>
          <a:ext cx="8080557" cy="1005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8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6</a:t>
                      </a: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(Dry contact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Transfer adapter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On/Off</a:t>
                      </a: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 switch is provided in field.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878214" y="4257871"/>
            <a:ext cx="2227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(To On/Off switch)</a:t>
            </a:r>
          </a:p>
        </p:txBody>
      </p:sp>
      <p:sp>
        <p:nvSpPr>
          <p:cNvPr id="16" name="矩形 15"/>
          <p:cNvSpPr/>
          <p:nvPr/>
        </p:nvSpPr>
        <p:spPr>
          <a:xfrm>
            <a:off x="3821537" y="4411759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6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87" y="1311014"/>
            <a:ext cx="4816959" cy="290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>
            <a:stCxn id="15" idx="0"/>
          </p:cNvCxnSpPr>
          <p:nvPr/>
        </p:nvCxnSpPr>
        <p:spPr bwMode="auto">
          <a:xfrm flipV="1">
            <a:off x="1991981" y="2060849"/>
            <a:ext cx="102864" cy="219702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968796" y="1951701"/>
            <a:ext cx="773025" cy="246005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828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4"/>
          <p:cNvSpPr txBox="1"/>
          <p:nvPr/>
        </p:nvSpPr>
        <p:spPr>
          <a:xfrm>
            <a:off x="0" y="2916233"/>
            <a:ext cx="972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1693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1153" y="99513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QHE (option 4)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TextBox 94">
            <a:extLst>
              <a:ext uri="{FF2B5EF4-FFF2-40B4-BE49-F238E27FC236}">
                <a16:creationId xmlns:a16="http://schemas.microsoft.com/office/drawing/2014/main" id="{EB99DC8F-08BF-4380-BF48-304BD4FF6DB1}"/>
              </a:ext>
            </a:extLst>
          </p:cNvPr>
          <p:cNvSpPr txBox="1"/>
          <p:nvPr/>
        </p:nvSpPr>
        <p:spPr>
          <a:xfrm>
            <a:off x="0" y="5237086"/>
            <a:ext cx="878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 for Infrared sensor must be transferred from old to new display PCB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39AAEB-009B-4E1A-A52F-8BF5062F0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3" y="1124744"/>
            <a:ext cx="3384376" cy="3897818"/>
          </a:xfrm>
          <a:prstGeom prst="rect">
            <a:avLst/>
          </a:prstGeom>
        </p:spPr>
      </p:pic>
      <p:sp>
        <p:nvSpPr>
          <p:cNvPr id="6" name="Stroomdiagram: Proces 5">
            <a:extLst>
              <a:ext uri="{FF2B5EF4-FFF2-40B4-BE49-F238E27FC236}">
                <a16:creationId xmlns:a16="http://schemas.microsoft.com/office/drawing/2014/main" id="{99B9DE25-C82B-4827-B16B-A6E2F210B25F}"/>
              </a:ext>
            </a:extLst>
          </p:cNvPr>
          <p:cNvSpPr/>
          <p:nvPr/>
        </p:nvSpPr>
        <p:spPr bwMode="auto">
          <a:xfrm>
            <a:off x="2196629" y="2564904"/>
            <a:ext cx="504056" cy="720080"/>
          </a:xfrm>
          <a:prstGeom prst="flowChartProcess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8E009F4-56D3-4675-85F5-7292F7560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045" y="1124744"/>
            <a:ext cx="2062892" cy="20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1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QHE (option 4)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TextBox 94">
            <a:extLst>
              <a:ext uri="{FF2B5EF4-FFF2-40B4-BE49-F238E27FC236}">
                <a16:creationId xmlns:a16="http://schemas.microsoft.com/office/drawing/2014/main" id="{F2DA23A9-03D3-4B0B-AE1A-E91FC53FB28B}"/>
              </a:ext>
            </a:extLst>
          </p:cNvPr>
          <p:cNvSpPr txBox="1"/>
          <p:nvPr/>
        </p:nvSpPr>
        <p:spPr>
          <a:xfrm>
            <a:off x="4550255" y="1556792"/>
            <a:ext cx="484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1 (4 core)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from display PCB CN1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54B9F22-4454-4659-9833-1BCDA64F2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37" y="1288092"/>
            <a:ext cx="3528392" cy="4691848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89639BC-615A-4258-A32A-11E6CC378921}"/>
              </a:ext>
            </a:extLst>
          </p:cNvPr>
          <p:cNvSpPr/>
          <p:nvPr/>
        </p:nvSpPr>
        <p:spPr bwMode="auto">
          <a:xfrm>
            <a:off x="2628677" y="1484784"/>
            <a:ext cx="1224136" cy="79208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" name="TextBox 94">
            <a:extLst>
              <a:ext uri="{FF2B5EF4-FFF2-40B4-BE49-F238E27FC236}">
                <a16:creationId xmlns:a16="http://schemas.microsoft.com/office/drawing/2014/main" id="{70A9896C-C19C-419A-8CC9-065505CB26F3}"/>
              </a:ext>
            </a:extLst>
          </p:cNvPr>
          <p:cNvSpPr txBox="1"/>
          <p:nvPr/>
        </p:nvSpPr>
        <p:spPr>
          <a:xfrm>
            <a:off x="4502919" y="2564904"/>
            <a:ext cx="4847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Disconnect cable current PCB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cable 1 to main PCB, display CN18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750866-854E-4B26-B334-996C7F4EA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957" y="3933056"/>
            <a:ext cx="3238802" cy="2366008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73A162B-8B40-48F8-8FD4-6A2493558635}"/>
              </a:ext>
            </a:extLst>
          </p:cNvPr>
          <p:cNvSpPr/>
          <p:nvPr/>
        </p:nvSpPr>
        <p:spPr bwMode="auto">
          <a:xfrm>
            <a:off x="6768358" y="4653136"/>
            <a:ext cx="612847" cy="57606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558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QHE (option 4)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TextBox 94">
            <a:extLst>
              <a:ext uri="{FF2B5EF4-FFF2-40B4-BE49-F238E27FC236}">
                <a16:creationId xmlns:a16="http://schemas.microsoft.com/office/drawing/2014/main" id="{F2DA23A9-03D3-4B0B-AE1A-E91FC53FB28B}"/>
              </a:ext>
            </a:extLst>
          </p:cNvPr>
          <p:cNvSpPr txBox="1"/>
          <p:nvPr/>
        </p:nvSpPr>
        <p:spPr>
          <a:xfrm>
            <a:off x="4550255" y="1556792"/>
            <a:ext cx="484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2 (5 core)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from display PCB CN2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54B9F22-4454-4659-9833-1BCDA64F2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49" y="1340768"/>
            <a:ext cx="3528392" cy="4691848"/>
          </a:xfrm>
          <a:prstGeom prst="rect">
            <a:avLst/>
          </a:prstGeom>
        </p:spPr>
      </p:pic>
      <p:sp>
        <p:nvSpPr>
          <p:cNvPr id="14" name="TextBox 94">
            <a:extLst>
              <a:ext uri="{FF2B5EF4-FFF2-40B4-BE49-F238E27FC236}">
                <a16:creationId xmlns:a16="http://schemas.microsoft.com/office/drawing/2014/main" id="{70A9896C-C19C-419A-8CC9-065505CB26F3}"/>
              </a:ext>
            </a:extLst>
          </p:cNvPr>
          <p:cNvSpPr txBox="1"/>
          <p:nvPr/>
        </p:nvSpPr>
        <p:spPr>
          <a:xfrm>
            <a:off x="4502919" y="2564904"/>
            <a:ext cx="4847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to wired controller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KJR-12B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09944EB-2E69-4D95-92F3-25D39FAD3C1C}"/>
              </a:ext>
            </a:extLst>
          </p:cNvPr>
          <p:cNvSpPr/>
          <p:nvPr/>
        </p:nvSpPr>
        <p:spPr bwMode="auto">
          <a:xfrm>
            <a:off x="1908597" y="3413464"/>
            <a:ext cx="9144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92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QHE (option 4)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TextBox 94">
            <a:extLst>
              <a:ext uri="{FF2B5EF4-FFF2-40B4-BE49-F238E27FC236}">
                <a16:creationId xmlns:a16="http://schemas.microsoft.com/office/drawing/2014/main" id="{F2DA23A9-03D3-4B0B-AE1A-E91FC53FB28B}"/>
              </a:ext>
            </a:extLst>
          </p:cNvPr>
          <p:cNvSpPr txBox="1"/>
          <p:nvPr/>
        </p:nvSpPr>
        <p:spPr>
          <a:xfrm>
            <a:off x="4550255" y="1556792"/>
            <a:ext cx="484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3 (2 core)</a:t>
            </a: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from multi function PCB CN43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54B9F22-4454-4659-9833-1BCDA64F2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49" y="1340768"/>
            <a:ext cx="3528392" cy="4691848"/>
          </a:xfrm>
          <a:prstGeom prst="rect">
            <a:avLst/>
          </a:prstGeom>
        </p:spPr>
      </p:pic>
      <p:sp>
        <p:nvSpPr>
          <p:cNvPr id="14" name="TextBox 94">
            <a:extLst>
              <a:ext uri="{FF2B5EF4-FFF2-40B4-BE49-F238E27FC236}">
                <a16:creationId xmlns:a16="http://schemas.microsoft.com/office/drawing/2014/main" id="{70A9896C-C19C-419A-8CC9-065505CB26F3}"/>
              </a:ext>
            </a:extLst>
          </p:cNvPr>
          <p:cNvSpPr txBox="1"/>
          <p:nvPr/>
        </p:nvSpPr>
        <p:spPr>
          <a:xfrm>
            <a:off x="4502919" y="2564904"/>
            <a:ext cx="484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to CN32 of main PCB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09944EB-2E69-4D95-92F3-25D39FAD3C1C}"/>
              </a:ext>
            </a:extLst>
          </p:cNvPr>
          <p:cNvSpPr/>
          <p:nvPr/>
        </p:nvSpPr>
        <p:spPr bwMode="auto">
          <a:xfrm>
            <a:off x="1476549" y="4941168"/>
            <a:ext cx="9144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C6612F-0610-4090-8AC6-A2361070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41" y="3702063"/>
            <a:ext cx="3089757" cy="2329817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4161108-5380-4CB0-A12A-D81E58A544AE}"/>
              </a:ext>
            </a:extLst>
          </p:cNvPr>
          <p:cNvSpPr/>
          <p:nvPr/>
        </p:nvSpPr>
        <p:spPr bwMode="auto">
          <a:xfrm>
            <a:off x="6926506" y="4393745"/>
            <a:ext cx="407363" cy="50405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8617584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23376</TotalTime>
  <Words>3067</Words>
  <Application>Microsoft Office PowerPoint</Application>
  <PresentationFormat>Custom</PresentationFormat>
  <Paragraphs>844</Paragraphs>
  <Slides>59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Gulim</vt:lpstr>
      <vt:lpstr>MS PGothic</vt:lpstr>
      <vt:lpstr>新宋体</vt:lpstr>
      <vt:lpstr>PMingLiU</vt:lpstr>
      <vt:lpstr>宋体</vt:lpstr>
      <vt:lpstr>Arial</vt:lpstr>
      <vt:lpstr>Calibri</vt:lpstr>
      <vt:lpstr>黑体</vt:lpstr>
      <vt:lpstr>Times New Roman</vt:lpstr>
      <vt:lpstr>Wingdings</vt:lpstr>
      <vt:lpstr>幼圆</vt:lpstr>
      <vt:lpstr>默认设计模板</vt:lpstr>
      <vt:lpstr>1_默认设计模板</vt:lpstr>
      <vt:lpstr>工作表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Settings dipswitch F2 QHG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FMCC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MCM</dc:title>
  <dc:creator>Jimmyguoxm</dc:creator>
  <cp:lastModifiedBy>Mark Schouten</cp:lastModifiedBy>
  <cp:revision>1212</cp:revision>
  <cp:lastPrinted>2022-03-08T08:09:07Z</cp:lastPrinted>
  <dcterms:created xsi:type="dcterms:W3CDTF">1601-01-01T00:00:00Z</dcterms:created>
  <dcterms:modified xsi:type="dcterms:W3CDTF">2022-07-26T08:06:47Z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