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61" r:id="rId2"/>
    <p:sldId id="462" r:id="rId3"/>
    <p:sldId id="464" r:id="rId4"/>
    <p:sldId id="463" r:id="rId5"/>
    <p:sldId id="256" r:id="rId6"/>
    <p:sldId id="257" r:id="rId7"/>
    <p:sldId id="258" r:id="rId8"/>
    <p:sldId id="259" r:id="rId9"/>
    <p:sldId id="260" r:id="rId10"/>
    <p:sldId id="261"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63"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43DC3-6F52-4498-8B9E-CC733E2FE71A}" type="datetimeFigureOut">
              <a:rPr lang="zh-CN" altLang="en-US" smtClean="0"/>
              <a:t>2022/7/26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EF7EB-DD70-47E0-A128-498A245A44C3}" type="slidenum">
              <a:rPr lang="zh-CN" altLang="en-US" smtClean="0"/>
              <a:t>‹#›</a:t>
            </a:fld>
            <a:endParaRPr lang="zh-CN" altLang="en-US"/>
          </a:p>
        </p:txBody>
      </p:sp>
    </p:spTree>
    <p:extLst>
      <p:ext uri="{BB962C8B-B14F-4D97-AF65-F5344CB8AC3E}">
        <p14:creationId xmlns:p14="http://schemas.microsoft.com/office/powerpoint/2010/main" val="72427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751B40D-34EB-4758-B70C-3A48694F9268}" type="slidenum">
              <a:rPr lang="zh-CN" altLang="en-US" smtClean="0"/>
              <a:pPr>
                <a:defRPr/>
              </a:pPr>
              <a:t>1</a:t>
            </a:fld>
            <a:endParaRPr lang="en-US" altLang="zh-CN"/>
          </a:p>
        </p:txBody>
      </p:sp>
    </p:spTree>
    <p:extLst>
      <p:ext uri="{BB962C8B-B14F-4D97-AF65-F5344CB8AC3E}">
        <p14:creationId xmlns:p14="http://schemas.microsoft.com/office/powerpoint/2010/main" val="309858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163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A193E-B699-4ED4-AF92-9DC7E66B2417}" type="slidenum">
              <a:rPr lang="zh-CN" altLang="en-US"/>
              <a:pPr fontAlgn="base">
                <a:spcBef>
                  <a:spcPct val="0"/>
                </a:spcBef>
                <a:spcAft>
                  <a:spcPct val="0"/>
                </a:spcAft>
              </a:pPr>
              <a:t>2</a:t>
            </a:fld>
            <a:endParaRPr lang="en-US" altLang="zh-CN"/>
          </a:p>
        </p:txBody>
      </p:sp>
    </p:spTree>
    <p:extLst>
      <p:ext uri="{BB962C8B-B14F-4D97-AF65-F5344CB8AC3E}">
        <p14:creationId xmlns:p14="http://schemas.microsoft.com/office/powerpoint/2010/main" val="33562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B922881-A1DE-4DCE-8349-34A19D059DA2}" type="slidenum">
              <a:rPr lang="zh-CN" altLang="en-US" smtClean="0"/>
              <a:t>7</a:t>
            </a:fld>
            <a:endParaRPr lang="zh-CN" altLang="en-US"/>
          </a:p>
        </p:txBody>
      </p:sp>
    </p:spTree>
    <p:extLst>
      <p:ext uri="{BB962C8B-B14F-4D97-AF65-F5344CB8AC3E}">
        <p14:creationId xmlns:p14="http://schemas.microsoft.com/office/powerpoint/2010/main" val="250294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B922881-A1DE-4DCE-8349-34A19D059DA2}" type="slidenum">
              <a:rPr lang="zh-CN" altLang="en-US" smtClean="0"/>
              <a:t>8</a:t>
            </a:fld>
            <a:endParaRPr lang="zh-CN" altLang="en-US"/>
          </a:p>
        </p:txBody>
      </p:sp>
    </p:spTree>
    <p:extLst>
      <p:ext uri="{BB962C8B-B14F-4D97-AF65-F5344CB8AC3E}">
        <p14:creationId xmlns:p14="http://schemas.microsoft.com/office/powerpoint/2010/main" val="207334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B922881-A1DE-4DCE-8349-34A19D059DA2}" type="slidenum">
              <a:rPr lang="zh-CN" altLang="en-US" smtClean="0"/>
              <a:t>9</a:t>
            </a:fld>
            <a:endParaRPr lang="zh-CN" altLang="en-US"/>
          </a:p>
        </p:txBody>
      </p:sp>
    </p:spTree>
    <p:extLst>
      <p:ext uri="{BB962C8B-B14F-4D97-AF65-F5344CB8AC3E}">
        <p14:creationId xmlns:p14="http://schemas.microsoft.com/office/powerpoint/2010/main" val="1837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B922881-A1DE-4DCE-8349-34A19D059DA2}" type="slidenum">
              <a:rPr lang="zh-CN" altLang="en-US" smtClean="0"/>
              <a:t>10</a:t>
            </a:fld>
            <a:endParaRPr lang="zh-CN" altLang="en-US"/>
          </a:p>
        </p:txBody>
      </p:sp>
    </p:spTree>
    <p:extLst>
      <p:ext uri="{BB962C8B-B14F-4D97-AF65-F5344CB8AC3E}">
        <p14:creationId xmlns:p14="http://schemas.microsoft.com/office/powerpoint/2010/main" val="105320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64252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26046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3780629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69598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59301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63556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186960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2228868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92539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407431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EA21DD8-3B27-44A1-A2A7-4B1EFBD5668F}" type="datetimeFigureOut">
              <a:rPr lang="zh-CN" altLang="en-US" smtClean="0"/>
              <a:t>2022/7/26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337901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21DD8-3B27-44A1-A2A7-4B1EFBD5668F}" type="datetimeFigureOut">
              <a:rPr lang="zh-CN" altLang="en-US" smtClean="0"/>
              <a:t>2022/7/26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C085B-901D-4643-B59C-9B6B8DDF15F5}" type="slidenum">
              <a:rPr lang="zh-CN" altLang="en-US" smtClean="0"/>
              <a:t>‹#›</a:t>
            </a:fld>
            <a:endParaRPr lang="zh-CN" altLang="en-US"/>
          </a:p>
        </p:txBody>
      </p:sp>
    </p:spTree>
    <p:extLst>
      <p:ext uri="{BB962C8B-B14F-4D97-AF65-F5344CB8AC3E}">
        <p14:creationId xmlns:p14="http://schemas.microsoft.com/office/powerpoint/2010/main" val="35356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35075" y="3546782"/>
            <a:ext cx="9721849" cy="29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9" rIns="91417" bIns="45709">
            <a:spAutoFit/>
          </a:bodyPr>
          <a:lstStyle>
            <a:lvl1pPr eaLnBrk="0" hangingPunct="0">
              <a:defRPr kumimoji="1" sz="1600">
                <a:solidFill>
                  <a:schemeClr val="tx1"/>
                </a:solidFill>
                <a:latin typeface="Arial" charset="0"/>
                <a:ea typeface="Gulim" pitchFamily="34" charset="-127"/>
              </a:defRPr>
            </a:lvl1pPr>
            <a:lvl2pPr marL="742950" indent="-285750" eaLnBrk="0" hangingPunct="0">
              <a:defRPr kumimoji="1" sz="1600">
                <a:solidFill>
                  <a:schemeClr val="tx1"/>
                </a:solidFill>
                <a:latin typeface="Arial" charset="0"/>
                <a:ea typeface="Gulim" pitchFamily="34" charset="-127"/>
              </a:defRPr>
            </a:lvl2pPr>
            <a:lvl3pPr marL="1143000" indent="-228600" eaLnBrk="0" hangingPunct="0">
              <a:defRPr kumimoji="1" sz="1600">
                <a:solidFill>
                  <a:schemeClr val="tx1"/>
                </a:solidFill>
                <a:latin typeface="Arial" charset="0"/>
                <a:ea typeface="Gulim" pitchFamily="34" charset="-127"/>
              </a:defRPr>
            </a:lvl3pPr>
            <a:lvl4pPr marL="1600200" indent="-228600" eaLnBrk="0" hangingPunct="0">
              <a:defRPr kumimoji="1" sz="1600">
                <a:solidFill>
                  <a:schemeClr val="tx1"/>
                </a:solidFill>
                <a:latin typeface="Arial" charset="0"/>
                <a:ea typeface="Gulim" pitchFamily="34" charset="-127"/>
              </a:defRPr>
            </a:lvl4pPr>
            <a:lvl5pPr marL="2057400" indent="-228600" eaLnBrk="0" hangingPunct="0">
              <a:defRPr kumimoji="1" sz="1600">
                <a:solidFill>
                  <a:schemeClr val="tx1"/>
                </a:solidFill>
                <a:latin typeface="Arial" charset="0"/>
                <a:ea typeface="Gulim" pitchFamily="34" charset="-127"/>
              </a:defRPr>
            </a:lvl5pPr>
            <a:lvl6pPr marL="2514600" indent="-228600" eaLnBrk="0" fontAlgn="base" hangingPunct="0">
              <a:spcBef>
                <a:spcPct val="0"/>
              </a:spcBef>
              <a:spcAft>
                <a:spcPct val="0"/>
              </a:spcAft>
              <a:defRPr kumimoji="1" sz="1600">
                <a:solidFill>
                  <a:schemeClr val="tx1"/>
                </a:solidFill>
                <a:latin typeface="Arial" charset="0"/>
                <a:ea typeface="Gulim" pitchFamily="34" charset="-127"/>
              </a:defRPr>
            </a:lvl6pPr>
            <a:lvl7pPr marL="2971800" indent="-228600" eaLnBrk="0" fontAlgn="base" hangingPunct="0">
              <a:spcBef>
                <a:spcPct val="0"/>
              </a:spcBef>
              <a:spcAft>
                <a:spcPct val="0"/>
              </a:spcAft>
              <a:defRPr kumimoji="1" sz="1600">
                <a:solidFill>
                  <a:schemeClr val="tx1"/>
                </a:solidFill>
                <a:latin typeface="Arial" charset="0"/>
                <a:ea typeface="Gulim" pitchFamily="34" charset="-127"/>
              </a:defRPr>
            </a:lvl7pPr>
            <a:lvl8pPr marL="3429000" indent="-228600" eaLnBrk="0" fontAlgn="base" hangingPunct="0">
              <a:spcBef>
                <a:spcPct val="0"/>
              </a:spcBef>
              <a:spcAft>
                <a:spcPct val="0"/>
              </a:spcAft>
              <a:defRPr kumimoji="1" sz="1600">
                <a:solidFill>
                  <a:schemeClr val="tx1"/>
                </a:solidFill>
                <a:latin typeface="Arial" charset="0"/>
                <a:ea typeface="Gulim" pitchFamily="34" charset="-127"/>
              </a:defRPr>
            </a:lvl8pPr>
            <a:lvl9pPr marL="3886200" indent="-228600" eaLnBrk="0" fontAlgn="base" hangingPunct="0">
              <a:spcBef>
                <a:spcPct val="0"/>
              </a:spcBef>
              <a:spcAft>
                <a:spcPct val="0"/>
              </a:spcAft>
              <a:defRPr kumimoji="1" sz="1600">
                <a:solidFill>
                  <a:schemeClr val="tx1"/>
                </a:solidFill>
                <a:latin typeface="Arial" charset="0"/>
                <a:ea typeface="Gulim" pitchFamily="34" charset="-127"/>
              </a:defRPr>
            </a:lvl9pPr>
          </a:lstStyle>
          <a:p>
            <a:pPr algn="ctr"/>
            <a:r>
              <a:rPr lang="en-US" altLang="zh-CN" sz="4000" dirty="0">
                <a:latin typeface="Arial" panose="020B0604020202020204" pitchFamily="34" charset="0"/>
                <a:cs typeface="Arial" panose="020B0604020202020204" pitchFamily="34" charset="0"/>
              </a:rPr>
              <a:t>Optional Control for </a:t>
            </a:r>
            <a:endParaRPr lang="en-US" altLang="zh-CN" sz="4000" dirty="0" smtClean="0">
              <a:latin typeface="Arial" panose="020B0604020202020204" pitchFamily="34" charset="0"/>
              <a:cs typeface="Arial" panose="020B0604020202020204" pitchFamily="34" charset="0"/>
            </a:endParaRPr>
          </a:p>
          <a:p>
            <a:pPr algn="ctr"/>
            <a:r>
              <a:rPr lang="en-US" altLang="zh-CN" sz="4000" dirty="0" smtClean="0">
                <a:latin typeface="Arial" panose="020B0604020202020204" pitchFamily="34" charset="0"/>
                <a:cs typeface="Arial" panose="020B0604020202020204" pitchFamily="34" charset="0"/>
              </a:rPr>
              <a:t>console </a:t>
            </a:r>
            <a:r>
              <a:rPr lang="en-US" altLang="zh-CN" sz="4000" dirty="0">
                <a:latin typeface="Arial" panose="020B0604020202020204" pitchFamily="34" charset="0"/>
                <a:cs typeface="Arial" panose="020B0604020202020204" pitchFamily="34" charset="0"/>
              </a:rPr>
              <a:t>QZY</a:t>
            </a:r>
          </a:p>
          <a:p>
            <a:pPr algn="ctr"/>
            <a:endParaRPr lang="en-US" altLang="zh-CN" sz="3200" dirty="0">
              <a:latin typeface="Arial" panose="020B0604020202020204" pitchFamily="34" charset="0"/>
              <a:cs typeface="Arial" panose="020B0604020202020204" pitchFamily="34" charset="0"/>
            </a:endParaRPr>
          </a:p>
          <a:p>
            <a:pPr algn="ctr"/>
            <a:r>
              <a:rPr lang="en-US" altLang="zh-CN" sz="2800" dirty="0">
                <a:latin typeface="Arial" panose="020B0604020202020204" pitchFamily="34" charset="0"/>
                <a:cs typeface="Arial" panose="020B0604020202020204" pitchFamily="34" charset="0"/>
              </a:rPr>
              <a:t>FMCC Engineering</a:t>
            </a:r>
            <a:endParaRPr lang="zh-CN" altLang="en-US" sz="2800" dirty="0">
              <a:latin typeface="Arial" panose="020B0604020202020204" pitchFamily="34" charset="0"/>
              <a:cs typeface="Arial" panose="020B0604020202020204" pitchFamily="34" charset="0"/>
            </a:endParaRPr>
          </a:p>
          <a:p>
            <a:pPr algn="ctr" eaLnBrk="1" hangingPunct="1">
              <a:lnSpc>
                <a:spcPct val="150000"/>
              </a:lnSpc>
              <a:spcBef>
                <a:spcPct val="15000"/>
              </a:spcBef>
            </a:pPr>
            <a:r>
              <a:rPr kumimoji="0" lang="en-US" altLang="en-US" sz="2800" dirty="0" smtClean="0">
                <a:latin typeface="宋体" pitchFamily="2" charset="-122"/>
                <a:ea typeface="宋体" pitchFamily="2" charset="-122"/>
              </a:rPr>
              <a:t>2022</a:t>
            </a:r>
            <a:endParaRPr kumimoji="0" lang="es-MX" altLang="en-US" sz="2800" dirty="0">
              <a:latin typeface="宋体" pitchFamily="2" charset="-122"/>
              <a:ea typeface="宋体" pitchFamily="2" charset="-122"/>
            </a:endParaRPr>
          </a:p>
        </p:txBody>
      </p:sp>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5075" y="0"/>
            <a:ext cx="97218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174" y="963612"/>
            <a:ext cx="3672840" cy="2075688"/>
          </a:xfrm>
          <a:prstGeom prst="rect">
            <a:avLst/>
          </a:prstGeom>
        </p:spPr>
      </p:pic>
    </p:spTree>
    <p:extLst>
      <p:ext uri="{BB962C8B-B14F-4D97-AF65-F5344CB8AC3E}">
        <p14:creationId xmlns:p14="http://schemas.microsoft.com/office/powerpoint/2010/main" val="3647218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7528" y="1196753"/>
            <a:ext cx="8496944" cy="3170099"/>
          </a:xfrm>
          <a:prstGeom prst="rect">
            <a:avLst/>
          </a:prstGeom>
          <a:noFill/>
        </p:spPr>
        <p:txBody>
          <a:bodyPr wrap="square" rtlCol="0">
            <a:spAutoFit/>
          </a:bodyPr>
          <a:lstStyle>
            <a:defPPr>
              <a:defRPr lang="zh-CN"/>
            </a:defPPr>
            <a:lvl1pPr>
              <a:defRPr sz="2000" i="1"/>
            </a:lvl1pPr>
          </a:lstStyle>
          <a:p>
            <a:r>
              <a:rPr lang="en-US" altLang="zh-CN" i="0" dirty="0"/>
              <a:t>Note:</a:t>
            </a:r>
          </a:p>
          <a:p>
            <a:pPr marL="457200" indent="-457200">
              <a:buAutoNum type="arabicPeriod"/>
            </a:pPr>
            <a:r>
              <a:rPr lang="en-US" altLang="zh-CN" i="0" dirty="0"/>
              <a:t>Multi function board is compatible with </a:t>
            </a:r>
            <a:r>
              <a:rPr lang="en-US" altLang="zh-CN" i="0" dirty="0" err="1"/>
              <a:t>wifi</a:t>
            </a:r>
            <a:r>
              <a:rPr lang="en-US" altLang="zh-CN" i="0" dirty="0"/>
              <a:t> function and basic 5-wired controller KJR-12B/4-wired controller/ 2-wired controller at the same time, because </a:t>
            </a:r>
            <a:r>
              <a:rPr lang="en-US" altLang="zh-CN" i="0" dirty="0" err="1"/>
              <a:t>wifi</a:t>
            </a:r>
            <a:r>
              <a:rPr lang="en-US" altLang="zh-CN" i="0" dirty="0"/>
              <a:t> port and wired controller ports are connected to different sockets on the display board. But kind remind you that there are two type of multi function boards and each type multi function board cannot support 2-wired and 4-wired controller at the same time, you can only choose one.</a:t>
            </a:r>
          </a:p>
          <a:p>
            <a:r>
              <a:rPr lang="en-US" altLang="zh-CN" dirty="0">
                <a:solidFill>
                  <a:srgbClr val="FF0000"/>
                </a:solidFill>
                <a:sym typeface="+mn-ea"/>
              </a:rPr>
              <a:t/>
            </a:r>
            <a:br>
              <a:rPr lang="en-US" altLang="zh-CN" dirty="0">
                <a:solidFill>
                  <a:srgbClr val="FF0000"/>
                </a:solidFill>
                <a:sym typeface="+mn-ea"/>
              </a:rPr>
            </a:br>
            <a:endParaRPr lang="en-US" altLang="zh-CN" dirty="0">
              <a:solidFill>
                <a:srgbClr val="FF0000"/>
              </a:solidFill>
            </a:endParaRPr>
          </a:p>
        </p:txBody>
      </p:sp>
    </p:spTree>
    <p:extLst>
      <p:ext uri="{BB962C8B-B14F-4D97-AF65-F5344CB8AC3E}">
        <p14:creationId xmlns:p14="http://schemas.microsoft.com/office/powerpoint/2010/main" val="274014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1199456" y="5717"/>
            <a:ext cx="8035090" cy="584775"/>
          </a:xfrm>
          <a:prstGeom prst="rect">
            <a:avLst/>
          </a:prstGeom>
          <a:noFill/>
        </p:spPr>
        <p:txBody>
          <a:bodyPr wrap="square" rtlCol="0">
            <a:spAutoFit/>
          </a:bodyPr>
          <a:lstStyle/>
          <a:p>
            <a:r>
              <a:rPr lang="en-US" altLang="zh-CN" sz="3200" i="1" dirty="0">
                <a:solidFill>
                  <a:schemeClr val="tx1">
                    <a:lumMod val="75000"/>
                    <a:lumOff val="25000"/>
                  </a:schemeClr>
                </a:solidFill>
                <a:latin typeface="Times New Roman" panose="02020603050405020304" pitchFamily="18" charset="0"/>
                <a:cs typeface="Times New Roman" panose="02020603050405020304" pitchFamily="18" charset="0"/>
              </a:rPr>
              <a:t>Optional Control for console QZY</a:t>
            </a:r>
          </a:p>
        </p:txBody>
      </p:sp>
      <p:sp>
        <p:nvSpPr>
          <p:cNvPr id="96" name="Rectangle 3"/>
          <p:cNvSpPr>
            <a:spLocks noChangeArrowheads="1"/>
          </p:cNvSpPr>
          <p:nvPr/>
        </p:nvSpPr>
        <p:spPr bwMode="auto">
          <a:xfrm flipV="1">
            <a:off x="1343472" y="606426"/>
            <a:ext cx="8858250" cy="45719"/>
          </a:xfrm>
          <a:prstGeom prst="rect">
            <a:avLst/>
          </a:prstGeom>
          <a:gradFill rotWithShape="0">
            <a:gsLst>
              <a:gs pos="0">
                <a:srgbClr val="145064"/>
              </a:gs>
              <a:gs pos="100000">
                <a:srgbClr val="33CCFF">
                  <a:alpha val="1999"/>
                </a:srgbClr>
              </a:gs>
            </a:gsLst>
            <a:lin ang="0" scaled="1"/>
          </a:gradFill>
          <a:ln w="9525">
            <a:noFill/>
            <a:miter lim="800000"/>
            <a:headEnd/>
            <a:tailEnd/>
          </a:ln>
        </p:spPr>
        <p:txBody>
          <a:bodyPr rot="10800000" wrap="none" lIns="0" tIns="0" rIns="0" bIns="0" anchor="ctr"/>
          <a:lstStyle/>
          <a:p>
            <a:endParaRPr lang="zh-CN" altLang="en-US" b="1">
              <a:solidFill>
                <a:srgbClr val="000000"/>
              </a:solidFill>
              <a:latin typeface="Calibri" pitchFamily="34" charset="0"/>
            </a:endParaRPr>
          </a:p>
        </p:txBody>
      </p:sp>
      <p:cxnSp>
        <p:nvCxnSpPr>
          <p:cNvPr id="90" name="直接连接符 89"/>
          <p:cNvCxnSpPr/>
          <p:nvPr/>
        </p:nvCxnSpPr>
        <p:spPr>
          <a:xfrm>
            <a:off x="2833946" y="4243623"/>
            <a:ext cx="6881595" cy="21841"/>
          </a:xfrm>
          <a:prstGeom prst="line">
            <a:avLst/>
          </a:prstGeom>
          <a:noFill/>
          <a:ln w="25400" cap="flat" cmpd="sng" algn="ctr">
            <a:solidFill>
              <a:srgbClr val="FFFFFF">
                <a:lumMod val="50000"/>
              </a:srgbClr>
            </a:solidFill>
            <a:prstDash val="sysDot"/>
          </a:ln>
          <a:effectLst/>
        </p:spPr>
      </p:cxnSp>
      <p:cxnSp>
        <p:nvCxnSpPr>
          <p:cNvPr id="91" name="直接连接符 90"/>
          <p:cNvCxnSpPr/>
          <p:nvPr/>
        </p:nvCxnSpPr>
        <p:spPr>
          <a:xfrm flipV="1">
            <a:off x="2291280" y="3060129"/>
            <a:ext cx="0" cy="666227"/>
          </a:xfrm>
          <a:prstGeom prst="line">
            <a:avLst/>
          </a:prstGeom>
          <a:noFill/>
          <a:ln w="19050" cap="flat" cmpd="sng" algn="ctr">
            <a:solidFill>
              <a:srgbClr val="FFFFFF">
                <a:lumMod val="50000"/>
              </a:srgbClr>
            </a:solidFill>
            <a:prstDash val="solid"/>
            <a:tailEnd type="oval"/>
          </a:ln>
          <a:effectLst/>
        </p:spPr>
      </p:cxnSp>
      <p:sp>
        <p:nvSpPr>
          <p:cNvPr id="98" name="文本框 166"/>
          <p:cNvSpPr txBox="1"/>
          <p:nvPr/>
        </p:nvSpPr>
        <p:spPr>
          <a:xfrm>
            <a:off x="2311729" y="2980535"/>
            <a:ext cx="2173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solidFill>
                  <a:srgbClr val="000000"/>
                </a:solidFill>
                <a:latin typeface="Calibri"/>
                <a:ea typeface="宋体" panose="02010600030101010101" pitchFamily="2" charset="-122"/>
                <a:sym typeface="宋体" panose="02010600030101010101" pitchFamily="2" charset="-122"/>
              </a:rPr>
              <a:t>Remote Control</a:t>
            </a:r>
            <a:endParaRPr lang="zh-CN" altLang="en-US" b="1" dirty="0">
              <a:solidFill>
                <a:srgbClr val="000000"/>
              </a:solidFill>
              <a:latin typeface="Calibri"/>
              <a:ea typeface="宋体" panose="02010600030101010101" pitchFamily="2" charset="-122"/>
              <a:sym typeface="宋体" panose="02010600030101010101" pitchFamily="2" charset="-122"/>
            </a:endParaRPr>
          </a:p>
        </p:txBody>
      </p:sp>
      <p:cxnSp>
        <p:nvCxnSpPr>
          <p:cNvPr id="99" name="直接连接符 98"/>
          <p:cNvCxnSpPr/>
          <p:nvPr/>
        </p:nvCxnSpPr>
        <p:spPr>
          <a:xfrm flipV="1">
            <a:off x="5058597" y="2123294"/>
            <a:ext cx="0" cy="1616794"/>
          </a:xfrm>
          <a:prstGeom prst="line">
            <a:avLst/>
          </a:prstGeom>
          <a:noFill/>
          <a:ln w="19050" cap="flat" cmpd="sng" algn="ctr">
            <a:solidFill>
              <a:srgbClr val="FFFFFF">
                <a:lumMod val="50000"/>
              </a:srgbClr>
            </a:solidFill>
            <a:prstDash val="solid"/>
            <a:tailEnd type="oval"/>
          </a:ln>
          <a:effectLst/>
        </p:spPr>
      </p:cxnSp>
      <p:cxnSp>
        <p:nvCxnSpPr>
          <p:cNvPr id="100" name="直接连接符 99"/>
          <p:cNvCxnSpPr/>
          <p:nvPr/>
        </p:nvCxnSpPr>
        <p:spPr>
          <a:xfrm flipV="1">
            <a:off x="7818652" y="2885117"/>
            <a:ext cx="0" cy="1043795"/>
          </a:xfrm>
          <a:prstGeom prst="line">
            <a:avLst/>
          </a:prstGeom>
          <a:noFill/>
          <a:ln w="19050" cap="flat" cmpd="sng" algn="ctr">
            <a:solidFill>
              <a:srgbClr val="FFFFFF">
                <a:lumMod val="50000"/>
              </a:srgbClr>
            </a:solidFill>
            <a:prstDash val="solid"/>
            <a:tailEnd type="oval"/>
          </a:ln>
          <a:effectLst/>
        </p:spPr>
      </p:cxnSp>
      <p:cxnSp>
        <p:nvCxnSpPr>
          <p:cNvPr id="101" name="直接连接符 100"/>
          <p:cNvCxnSpPr/>
          <p:nvPr/>
        </p:nvCxnSpPr>
        <p:spPr>
          <a:xfrm>
            <a:off x="3673221" y="4772748"/>
            <a:ext cx="0" cy="1239730"/>
          </a:xfrm>
          <a:prstGeom prst="line">
            <a:avLst/>
          </a:prstGeom>
          <a:noFill/>
          <a:ln w="19050" cap="flat" cmpd="sng" algn="ctr">
            <a:solidFill>
              <a:srgbClr val="FFFFFF">
                <a:lumMod val="50000"/>
              </a:srgbClr>
            </a:solidFill>
            <a:prstDash val="solid"/>
            <a:tailEnd type="oval"/>
          </a:ln>
          <a:effectLst/>
        </p:spPr>
      </p:cxnSp>
      <p:cxnSp>
        <p:nvCxnSpPr>
          <p:cNvPr id="102" name="直接连接符 101"/>
          <p:cNvCxnSpPr/>
          <p:nvPr/>
        </p:nvCxnSpPr>
        <p:spPr>
          <a:xfrm>
            <a:off x="6456043" y="4803246"/>
            <a:ext cx="0" cy="935310"/>
          </a:xfrm>
          <a:prstGeom prst="line">
            <a:avLst/>
          </a:prstGeom>
          <a:noFill/>
          <a:ln w="19050" cap="flat" cmpd="sng" algn="ctr">
            <a:solidFill>
              <a:srgbClr val="FFFFFF">
                <a:lumMod val="50000"/>
              </a:srgbClr>
            </a:solidFill>
            <a:prstDash val="solid"/>
            <a:tailEnd type="oval"/>
          </a:ln>
          <a:effectLst/>
        </p:spPr>
      </p:cxnSp>
      <p:sp>
        <p:nvSpPr>
          <p:cNvPr id="103" name="文本框 207"/>
          <p:cNvSpPr txBox="1"/>
          <p:nvPr/>
        </p:nvSpPr>
        <p:spPr>
          <a:xfrm>
            <a:off x="5080620" y="1994350"/>
            <a:ext cx="46349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solidFill>
                  <a:srgbClr val="000000"/>
                </a:solidFill>
                <a:latin typeface="Calibri"/>
                <a:ea typeface="宋体" panose="02010600030101010101" pitchFamily="2" charset="-122"/>
                <a:sym typeface="宋体" panose="02010600030101010101" pitchFamily="2" charset="-122"/>
              </a:rPr>
              <a:t>Central Control/BMS Control</a:t>
            </a:r>
          </a:p>
          <a:p>
            <a:r>
              <a:rPr lang="en-US" altLang="zh-CN" dirty="0">
                <a:solidFill>
                  <a:srgbClr val="000000"/>
                </a:solidFill>
                <a:latin typeface="Calibri"/>
                <a:ea typeface="宋体" panose="02010600030101010101" pitchFamily="2" charset="-122"/>
                <a:sym typeface="宋体" panose="02010600030101010101" pitchFamily="2" charset="-122"/>
              </a:rPr>
              <a:t>Professional for commercial users</a:t>
            </a:r>
            <a:endParaRPr lang="zh-CN" altLang="en-US" dirty="0">
              <a:solidFill>
                <a:srgbClr val="000000"/>
              </a:solidFill>
              <a:latin typeface="Calibri"/>
              <a:ea typeface="宋体" panose="02010600030101010101" pitchFamily="2" charset="-122"/>
              <a:sym typeface="宋体" panose="02010600030101010101" pitchFamily="2" charset="-122"/>
            </a:endParaRPr>
          </a:p>
        </p:txBody>
      </p:sp>
      <p:sp>
        <p:nvSpPr>
          <p:cNvPr id="104" name="文本框 208"/>
          <p:cNvSpPr txBox="1"/>
          <p:nvPr/>
        </p:nvSpPr>
        <p:spPr>
          <a:xfrm>
            <a:off x="7820450" y="2771839"/>
            <a:ext cx="24585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solidFill>
                  <a:srgbClr val="000000"/>
                </a:solidFill>
                <a:latin typeface="Calibri"/>
                <a:ea typeface="宋体" panose="02010600030101010101" pitchFamily="2" charset="-122"/>
                <a:sym typeface="宋体" panose="02010600030101010101" pitchFamily="2" charset="-122"/>
              </a:rPr>
              <a:t>WLAN Control</a:t>
            </a:r>
          </a:p>
          <a:p>
            <a:r>
              <a:rPr lang="en-US" altLang="zh-CN" dirty="0">
                <a:solidFill>
                  <a:srgbClr val="000000"/>
                </a:solidFill>
                <a:latin typeface="Calibri"/>
                <a:ea typeface="宋体" panose="02010600030101010101" pitchFamily="2" charset="-122"/>
                <a:sym typeface="宋体" panose="02010600030101010101" pitchFamily="2" charset="-122"/>
              </a:rPr>
              <a:t>Operates your AC wherever you are</a:t>
            </a:r>
            <a:endParaRPr lang="zh-CN" altLang="en-US" dirty="0">
              <a:solidFill>
                <a:srgbClr val="000000"/>
              </a:solidFill>
              <a:latin typeface="Calibri"/>
              <a:ea typeface="宋体" panose="02010600030101010101" pitchFamily="2" charset="-122"/>
              <a:sym typeface="宋体" panose="02010600030101010101" pitchFamily="2" charset="-122"/>
            </a:endParaRPr>
          </a:p>
        </p:txBody>
      </p:sp>
      <p:sp>
        <p:nvSpPr>
          <p:cNvPr id="105" name="文本框 209"/>
          <p:cNvSpPr txBox="1"/>
          <p:nvPr/>
        </p:nvSpPr>
        <p:spPr>
          <a:xfrm>
            <a:off x="3683470" y="5380264"/>
            <a:ext cx="2484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solidFill>
                  <a:srgbClr val="000000"/>
                </a:solidFill>
                <a:latin typeface="Calibri"/>
                <a:ea typeface="宋体" panose="02010600030101010101" pitchFamily="2" charset="-122"/>
                <a:sym typeface="宋体" panose="02010600030101010101" pitchFamily="2" charset="-122"/>
              </a:rPr>
              <a:t>Wired Control</a:t>
            </a:r>
          </a:p>
          <a:p>
            <a:r>
              <a:rPr lang="en-US" altLang="zh-CN" dirty="0">
                <a:solidFill>
                  <a:srgbClr val="000000"/>
                </a:solidFill>
                <a:latin typeface="Calibri"/>
                <a:ea typeface="宋体" panose="02010600030101010101" pitchFamily="2" charset="-122"/>
                <a:sym typeface="宋体" panose="02010600030101010101" pitchFamily="2" charset="-122"/>
              </a:rPr>
              <a:t>Avoid mislaying</a:t>
            </a:r>
            <a:endParaRPr lang="zh-CN" altLang="en-US" dirty="0">
              <a:solidFill>
                <a:srgbClr val="000000"/>
              </a:solidFill>
              <a:latin typeface="Calibri"/>
              <a:ea typeface="宋体" panose="02010600030101010101" pitchFamily="2" charset="-122"/>
              <a:sym typeface="宋体" panose="02010600030101010101" pitchFamily="2" charset="-122"/>
            </a:endParaRPr>
          </a:p>
        </p:txBody>
      </p:sp>
      <p:sp>
        <p:nvSpPr>
          <p:cNvPr id="106" name="文本框 210"/>
          <p:cNvSpPr txBox="1"/>
          <p:nvPr/>
        </p:nvSpPr>
        <p:spPr>
          <a:xfrm>
            <a:off x="6444803" y="5018685"/>
            <a:ext cx="34676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Clr>
                <a:srgbClr val="FF0000"/>
              </a:buClr>
              <a:buFont typeface="Wingdings" panose="05000000000000000000" pitchFamily="2" charset="2"/>
              <a:buChar char="u"/>
              <a:defRPr sz="2000" baseline="0">
                <a:latin typeface="+mn-lt"/>
                <a:cs typeface="Times New Roman" pitchFamily="18" charset="0"/>
              </a:defRPr>
            </a:lvl1pPr>
          </a:lstStyle>
          <a:p>
            <a:pPr marL="0" indent="0">
              <a:buNone/>
            </a:pPr>
            <a:r>
              <a:rPr lang="en-US" altLang="zh-CN" b="1" dirty="0">
                <a:solidFill>
                  <a:srgbClr val="000000"/>
                </a:solidFill>
                <a:latin typeface="Calibri"/>
                <a:ea typeface="宋体" panose="02010600030101010101" pitchFamily="2" charset="-122"/>
                <a:sym typeface="宋体" panose="02010600030101010101" pitchFamily="2" charset="-122"/>
              </a:rPr>
              <a:t>Remote On/Off</a:t>
            </a:r>
          </a:p>
          <a:p>
            <a:r>
              <a:rPr lang="en-US" altLang="zh-CN" dirty="0">
                <a:solidFill>
                  <a:srgbClr val="000000"/>
                </a:solidFill>
                <a:latin typeface="Calibri"/>
                <a:ea typeface="宋体" panose="02010600030101010101" pitchFamily="2" charset="-122"/>
                <a:sym typeface="宋体" panose="02010600030101010101" pitchFamily="2" charset="-122"/>
              </a:rPr>
              <a:t>Easy for commercial users</a:t>
            </a:r>
            <a:endParaRPr lang="zh-CN" altLang="en-US" dirty="0">
              <a:solidFill>
                <a:srgbClr val="000000"/>
              </a:solidFill>
              <a:latin typeface="Calibri"/>
              <a:ea typeface="宋体" panose="02010600030101010101" pitchFamily="2" charset="-122"/>
              <a:sym typeface="宋体" panose="02010600030101010101" pitchFamily="2" charset="-122"/>
            </a:endParaRPr>
          </a:p>
        </p:txBody>
      </p:sp>
      <p:grpSp>
        <p:nvGrpSpPr>
          <p:cNvPr id="107" name="组合 106"/>
          <p:cNvGrpSpPr/>
          <p:nvPr/>
        </p:nvGrpSpPr>
        <p:grpSpPr>
          <a:xfrm>
            <a:off x="1756323" y="3729461"/>
            <a:ext cx="1163084" cy="1116091"/>
            <a:chOff x="886655" y="3795959"/>
            <a:chExt cx="1163084" cy="1116091"/>
          </a:xfrm>
        </p:grpSpPr>
        <p:sp>
          <p:nvSpPr>
            <p:cNvPr id="108" name="圆角矩形 107"/>
            <p:cNvSpPr/>
            <p:nvPr/>
          </p:nvSpPr>
          <p:spPr>
            <a:xfrm>
              <a:off x="886655" y="3795959"/>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09" name="任意多边形 108"/>
            <p:cNvSpPr/>
            <p:nvPr/>
          </p:nvSpPr>
          <p:spPr>
            <a:xfrm rot="2094899">
              <a:off x="1305688" y="4090182"/>
              <a:ext cx="744051" cy="821868"/>
            </a:xfrm>
            <a:custGeom>
              <a:avLst/>
              <a:gdLst>
                <a:gd name="connsiteX0" fmla="*/ 0 w 744051"/>
                <a:gd name="connsiteY0" fmla="*/ 0 h 821868"/>
                <a:gd name="connsiteX1" fmla="*/ 429098 w 744051"/>
                <a:gd name="connsiteY1" fmla="*/ 0 h 821868"/>
                <a:gd name="connsiteX2" fmla="*/ 711823 w 744051"/>
                <a:gd name="connsiteY2" fmla="*/ 405050 h 821868"/>
                <a:gd name="connsiteX3" fmla="*/ 667503 w 744051"/>
                <a:gd name="connsiteY3" fmla="*/ 654238 h 821868"/>
                <a:gd name="connsiteX4" fmla="*/ 428167 w 744051"/>
                <a:gd name="connsiteY4" fmla="*/ 821294 h 821868"/>
                <a:gd name="connsiteX5" fmla="*/ 170407 w 744051"/>
                <a:gd name="connsiteY5" fmla="*/ 821868 h 8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51" h="821868">
                  <a:moveTo>
                    <a:pt x="0" y="0"/>
                  </a:moveTo>
                  <a:lnTo>
                    <a:pt x="429098" y="0"/>
                  </a:lnTo>
                  <a:lnTo>
                    <a:pt x="711823" y="405050"/>
                  </a:lnTo>
                  <a:cubicBezTo>
                    <a:pt x="768395" y="486100"/>
                    <a:pt x="748552" y="597666"/>
                    <a:pt x="667503" y="654238"/>
                  </a:cubicBezTo>
                  <a:lnTo>
                    <a:pt x="428167" y="821294"/>
                  </a:lnTo>
                  <a:lnTo>
                    <a:pt x="170407" y="821868"/>
                  </a:lnTo>
                  <a:close/>
                </a:path>
              </a:pathLst>
            </a:custGeom>
            <a:solidFill>
              <a:srgbClr val="0091D7">
                <a:alpha val="40000"/>
              </a:srgbClr>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nvGrpSpPr>
            <p:cNvPr id="110" name="组合 109"/>
            <p:cNvGrpSpPr/>
            <p:nvPr/>
          </p:nvGrpSpPr>
          <p:grpSpPr>
            <a:xfrm>
              <a:off x="1237848" y="3932711"/>
              <a:ext cx="383116" cy="788646"/>
              <a:chOff x="1224119" y="3881206"/>
              <a:chExt cx="403203" cy="829995"/>
            </a:xfrm>
          </p:grpSpPr>
          <p:sp>
            <p:nvSpPr>
              <p:cNvPr id="111" name="圆角矩形 110"/>
              <p:cNvSpPr/>
              <p:nvPr/>
            </p:nvSpPr>
            <p:spPr>
              <a:xfrm>
                <a:off x="1225713" y="3881206"/>
                <a:ext cx="401609" cy="829995"/>
              </a:xfrm>
              <a:prstGeom prst="roundRect">
                <a:avLst/>
              </a:prstGeom>
              <a:solidFill>
                <a:srgbClr val="FFFFFF"/>
              </a:solidFill>
              <a:ln w="19050" cap="flat" cmpd="sng" algn="ctr">
                <a:solidFill>
                  <a:srgbClr val="FFFFFF"/>
                </a:solid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2" name="矩形 111"/>
              <p:cNvSpPr/>
              <p:nvPr/>
            </p:nvSpPr>
            <p:spPr>
              <a:xfrm>
                <a:off x="1280588" y="3981680"/>
                <a:ext cx="281126" cy="171219"/>
              </a:xfrm>
              <a:prstGeom prst="rect">
                <a:avLst/>
              </a:prstGeom>
              <a:gradFill>
                <a:gsLst>
                  <a:gs pos="0">
                    <a:srgbClr val="FFFFFF">
                      <a:lumMod val="65000"/>
                    </a:srgbClr>
                  </a:gs>
                  <a:gs pos="100000">
                    <a:srgbClr val="000000">
                      <a:lumMod val="65000"/>
                      <a:lumOff val="35000"/>
                    </a:srgbClr>
                  </a:gs>
                </a:gsLst>
                <a:lin ang="2700000" scaled="1"/>
              </a:gradFill>
              <a:ln w="635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3" name="圆角矩形 112"/>
              <p:cNvSpPr/>
              <p:nvPr/>
            </p:nvSpPr>
            <p:spPr>
              <a:xfrm>
                <a:off x="1271533" y="4471301"/>
                <a:ext cx="118885"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4" name="圆角矩形 113"/>
              <p:cNvSpPr/>
              <p:nvPr/>
            </p:nvSpPr>
            <p:spPr>
              <a:xfrm>
                <a:off x="1441163" y="4471301"/>
                <a:ext cx="118885"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5" name="圆角矩形 114"/>
              <p:cNvSpPr/>
              <p:nvPr/>
            </p:nvSpPr>
            <p:spPr>
              <a:xfrm>
                <a:off x="1272915" y="4286175"/>
                <a:ext cx="82636"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6" name="圆角矩形 115"/>
              <p:cNvSpPr/>
              <p:nvPr/>
            </p:nvSpPr>
            <p:spPr>
              <a:xfrm>
                <a:off x="1275272" y="4373200"/>
                <a:ext cx="82636"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7" name="圆角矩形 116"/>
              <p:cNvSpPr/>
              <p:nvPr/>
            </p:nvSpPr>
            <p:spPr>
              <a:xfrm>
                <a:off x="1378362" y="4289929"/>
                <a:ext cx="80322" cy="135072"/>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8" name="圆角矩形 117"/>
              <p:cNvSpPr/>
              <p:nvPr/>
            </p:nvSpPr>
            <p:spPr>
              <a:xfrm>
                <a:off x="1476720" y="4282334"/>
                <a:ext cx="82636"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19" name="圆角矩形 118"/>
              <p:cNvSpPr/>
              <p:nvPr/>
            </p:nvSpPr>
            <p:spPr>
              <a:xfrm>
                <a:off x="1479077" y="4369359"/>
                <a:ext cx="82636" cy="51801"/>
              </a:xfrm>
              <a:prstGeom prst="roundRect">
                <a:avLst/>
              </a:prstGeom>
              <a:solidFill>
                <a:srgbClr val="D7712B">
                  <a:lumMod val="20000"/>
                  <a:lumOff val="8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20" name="圆角矩形 119"/>
              <p:cNvSpPr/>
              <p:nvPr/>
            </p:nvSpPr>
            <p:spPr>
              <a:xfrm>
                <a:off x="1272915" y="4201745"/>
                <a:ext cx="105447" cy="49206"/>
              </a:xfrm>
              <a:prstGeom prst="roundRect">
                <a:avLst/>
              </a:prstGeom>
              <a:gradFill flip="none" rotWithShape="1">
                <a:gsLst>
                  <a:gs pos="0">
                    <a:srgbClr val="FFFFFF">
                      <a:lumMod val="85000"/>
                    </a:srgbClr>
                  </a:gs>
                  <a:gs pos="100000">
                    <a:srgbClr val="FFFFFF">
                      <a:lumMod val="75000"/>
                    </a:srgbClr>
                  </a:gs>
                </a:gsLst>
                <a:lin ang="2700000" scaled="1"/>
                <a:tileRect/>
              </a:gradFill>
              <a:ln w="25400" cap="flat" cmpd="sng" algn="ctr">
                <a:noFill/>
                <a:prstDash val="solid"/>
              </a:ln>
              <a:effectLst>
                <a:outerShdw blurRad="12700" dist="635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21" name="圆角矩形 120"/>
              <p:cNvSpPr/>
              <p:nvPr/>
            </p:nvSpPr>
            <p:spPr>
              <a:xfrm>
                <a:off x="1456589" y="4203390"/>
                <a:ext cx="105447" cy="49206"/>
              </a:xfrm>
              <a:prstGeom prst="roundRect">
                <a:avLst/>
              </a:prstGeom>
              <a:solidFill>
                <a:srgbClr val="D7712B">
                  <a:lumMod val="60000"/>
                  <a:lumOff val="40000"/>
                </a:srgbClr>
              </a:solidFill>
              <a:ln w="25400" cap="flat" cmpd="sng" algn="ctr">
                <a:noFill/>
                <a:prstDash val="solid"/>
              </a:ln>
              <a:effectLst>
                <a:outerShdw blurRad="12700" dist="635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22" name="圆角矩形 121"/>
              <p:cNvSpPr/>
              <p:nvPr/>
            </p:nvSpPr>
            <p:spPr>
              <a:xfrm>
                <a:off x="1224119" y="3881210"/>
                <a:ext cx="401484" cy="827915"/>
              </a:xfrm>
              <a:prstGeom prst="roundRect">
                <a:avLst/>
              </a:prstGeom>
              <a:noFill/>
              <a:ln w="3175" cap="flat" cmpd="sng" algn="ctr">
                <a:solidFill>
                  <a:srgbClr val="FFFFFF">
                    <a:lumMod val="85000"/>
                  </a:srgbClr>
                </a:solid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grpSp>
      <p:grpSp>
        <p:nvGrpSpPr>
          <p:cNvPr id="123" name="组合 122"/>
          <p:cNvGrpSpPr/>
          <p:nvPr/>
        </p:nvGrpSpPr>
        <p:grpSpPr>
          <a:xfrm>
            <a:off x="3137685" y="3730166"/>
            <a:ext cx="1133460" cy="1177747"/>
            <a:chOff x="1543163" y="5135619"/>
            <a:chExt cx="1133460" cy="1177747"/>
          </a:xfrm>
        </p:grpSpPr>
        <p:sp>
          <p:nvSpPr>
            <p:cNvPr id="124" name="圆角矩形 123"/>
            <p:cNvSpPr/>
            <p:nvPr/>
          </p:nvSpPr>
          <p:spPr>
            <a:xfrm>
              <a:off x="1543163" y="5135619"/>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25" name="任意多边形 124"/>
            <p:cNvSpPr/>
            <p:nvPr/>
          </p:nvSpPr>
          <p:spPr>
            <a:xfrm rot="2117488">
              <a:off x="1961879" y="5471831"/>
              <a:ext cx="714744" cy="841535"/>
            </a:xfrm>
            <a:custGeom>
              <a:avLst/>
              <a:gdLst>
                <a:gd name="connsiteX0" fmla="*/ 150164 w 714744"/>
                <a:gd name="connsiteY0" fmla="*/ 0 h 841535"/>
                <a:gd name="connsiteX1" fmla="*/ 424434 w 714744"/>
                <a:gd name="connsiteY1" fmla="*/ 229 h 841535"/>
                <a:gd name="connsiteX2" fmla="*/ 681840 w 714744"/>
                <a:gd name="connsiteY2" fmla="*/ 363891 h 841535"/>
                <a:gd name="connsiteX3" fmla="*/ 639159 w 714744"/>
                <a:gd name="connsiteY3" fmla="*/ 613365 h 841535"/>
                <a:gd name="connsiteX4" fmla="*/ 317066 w 714744"/>
                <a:gd name="connsiteY4" fmla="*/ 841348 h 841535"/>
                <a:gd name="connsiteX5" fmla="*/ 0 w 714744"/>
                <a:gd name="connsiteY5" fmla="*/ 841535 h 84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744" h="841535">
                  <a:moveTo>
                    <a:pt x="150164" y="0"/>
                  </a:moveTo>
                  <a:lnTo>
                    <a:pt x="424434" y="229"/>
                  </a:lnTo>
                  <a:lnTo>
                    <a:pt x="681840" y="363891"/>
                  </a:lnTo>
                  <a:cubicBezTo>
                    <a:pt x="738944" y="444567"/>
                    <a:pt x="719835" y="556261"/>
                    <a:pt x="639159" y="613365"/>
                  </a:cubicBezTo>
                  <a:lnTo>
                    <a:pt x="317066" y="841348"/>
                  </a:lnTo>
                  <a:lnTo>
                    <a:pt x="0" y="841535"/>
                  </a:lnTo>
                  <a:close/>
                </a:path>
              </a:pathLst>
            </a:custGeom>
            <a:solidFill>
              <a:srgbClr val="0091D7">
                <a:alpha val="40000"/>
              </a:srgbClr>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26" name="直接连接符 125"/>
            <p:cNvCxnSpPr/>
            <p:nvPr/>
          </p:nvCxnSpPr>
          <p:spPr>
            <a:xfrm>
              <a:off x="2080056" y="5138711"/>
              <a:ext cx="0" cy="263686"/>
            </a:xfrm>
            <a:prstGeom prst="line">
              <a:avLst/>
            </a:prstGeom>
            <a:noFill/>
            <a:ln w="25400" cap="flat" cmpd="sng" algn="ctr">
              <a:solidFill>
                <a:srgbClr val="000000">
                  <a:lumMod val="50000"/>
                  <a:lumOff val="50000"/>
                </a:srgbClr>
              </a:solidFill>
              <a:prstDash val="solid"/>
            </a:ln>
            <a:effectLst/>
          </p:spPr>
        </p:cxnSp>
        <p:grpSp>
          <p:nvGrpSpPr>
            <p:cNvPr id="127" name="组合 126"/>
            <p:cNvGrpSpPr/>
            <p:nvPr/>
          </p:nvGrpSpPr>
          <p:grpSpPr>
            <a:xfrm>
              <a:off x="1690775" y="5402397"/>
              <a:ext cx="781561" cy="634042"/>
              <a:chOff x="1220354" y="5214788"/>
              <a:chExt cx="711187" cy="576951"/>
            </a:xfrm>
          </p:grpSpPr>
          <p:sp>
            <p:nvSpPr>
              <p:cNvPr id="128" name="圆角矩形 127"/>
              <p:cNvSpPr/>
              <p:nvPr/>
            </p:nvSpPr>
            <p:spPr>
              <a:xfrm>
                <a:off x="1236154" y="5226290"/>
                <a:ext cx="677720" cy="565449"/>
              </a:xfrm>
              <a:prstGeom prst="roundRect">
                <a:avLst/>
              </a:prstGeom>
              <a:solidFill>
                <a:srgbClr val="FFFFFF"/>
              </a:solidFill>
              <a:ln w="254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29" name="直接连接符 128"/>
              <p:cNvCxnSpPr/>
              <p:nvPr/>
            </p:nvCxnSpPr>
            <p:spPr>
              <a:xfrm>
                <a:off x="1351490" y="5214789"/>
                <a:ext cx="0" cy="60750"/>
              </a:xfrm>
              <a:prstGeom prst="line">
                <a:avLst/>
              </a:prstGeom>
              <a:noFill/>
              <a:ln w="12700" cap="flat" cmpd="sng" algn="ctr">
                <a:solidFill>
                  <a:srgbClr val="000000">
                    <a:lumMod val="65000"/>
                    <a:lumOff val="35000"/>
                  </a:srgbClr>
                </a:solidFill>
                <a:prstDash val="solid"/>
              </a:ln>
              <a:effectLst/>
            </p:spPr>
          </p:cxnSp>
          <p:cxnSp>
            <p:nvCxnSpPr>
              <p:cNvPr id="130" name="直接连接符 129"/>
              <p:cNvCxnSpPr/>
              <p:nvPr/>
            </p:nvCxnSpPr>
            <p:spPr>
              <a:xfrm>
                <a:off x="1323828" y="5214789"/>
                <a:ext cx="0" cy="60750"/>
              </a:xfrm>
              <a:prstGeom prst="line">
                <a:avLst/>
              </a:prstGeom>
              <a:noFill/>
              <a:ln w="12700" cap="flat" cmpd="sng" algn="ctr">
                <a:solidFill>
                  <a:srgbClr val="000000">
                    <a:lumMod val="65000"/>
                    <a:lumOff val="35000"/>
                  </a:srgbClr>
                </a:solidFill>
                <a:prstDash val="solid"/>
              </a:ln>
              <a:effectLst/>
            </p:spPr>
          </p:cxnSp>
          <p:cxnSp>
            <p:nvCxnSpPr>
              <p:cNvPr id="131" name="直接连接符 130"/>
              <p:cNvCxnSpPr/>
              <p:nvPr/>
            </p:nvCxnSpPr>
            <p:spPr>
              <a:xfrm>
                <a:off x="1378465" y="5214788"/>
                <a:ext cx="0" cy="60750"/>
              </a:xfrm>
              <a:prstGeom prst="line">
                <a:avLst/>
              </a:prstGeom>
              <a:noFill/>
              <a:ln w="12700" cap="flat" cmpd="sng" algn="ctr">
                <a:solidFill>
                  <a:srgbClr val="000000">
                    <a:lumMod val="65000"/>
                    <a:lumOff val="35000"/>
                  </a:srgbClr>
                </a:solidFill>
                <a:prstDash val="solid"/>
              </a:ln>
              <a:effectLst/>
            </p:spPr>
          </p:cxnSp>
          <p:cxnSp>
            <p:nvCxnSpPr>
              <p:cNvPr id="132" name="直接连接符 131"/>
              <p:cNvCxnSpPr/>
              <p:nvPr/>
            </p:nvCxnSpPr>
            <p:spPr>
              <a:xfrm>
                <a:off x="1404403" y="5214788"/>
                <a:ext cx="0" cy="60750"/>
              </a:xfrm>
              <a:prstGeom prst="line">
                <a:avLst/>
              </a:prstGeom>
              <a:noFill/>
              <a:ln w="12700" cap="flat" cmpd="sng" algn="ctr">
                <a:solidFill>
                  <a:srgbClr val="000000">
                    <a:lumMod val="65000"/>
                    <a:lumOff val="35000"/>
                  </a:srgbClr>
                </a:solidFill>
                <a:prstDash val="solid"/>
              </a:ln>
              <a:effectLst/>
            </p:spPr>
          </p:cxnSp>
          <p:sp>
            <p:nvSpPr>
              <p:cNvPr id="133" name="圆角矩形 132"/>
              <p:cNvSpPr/>
              <p:nvPr/>
            </p:nvSpPr>
            <p:spPr>
              <a:xfrm>
                <a:off x="1312763" y="5484067"/>
                <a:ext cx="529975" cy="272088"/>
              </a:xfrm>
              <a:prstGeom prst="roundRect">
                <a:avLst/>
              </a:prstGeom>
              <a:noFill/>
              <a:ln w="3175" cap="flat" cmpd="sng" algn="ctr">
                <a:solidFill>
                  <a:srgbClr val="FFFFFF">
                    <a:lumMod val="65000"/>
                  </a:srgbClr>
                </a:solid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34" name="直接连接符 133"/>
              <p:cNvCxnSpPr/>
              <p:nvPr/>
            </p:nvCxnSpPr>
            <p:spPr>
              <a:xfrm>
                <a:off x="1220354" y="5525119"/>
                <a:ext cx="711187" cy="0"/>
              </a:xfrm>
              <a:prstGeom prst="line">
                <a:avLst/>
              </a:prstGeom>
              <a:noFill/>
              <a:ln w="3175" cap="flat" cmpd="sng" algn="ctr">
                <a:solidFill>
                  <a:srgbClr val="FFFFFF">
                    <a:lumMod val="65000"/>
                  </a:srgbClr>
                </a:solidFill>
                <a:prstDash val="solid"/>
              </a:ln>
              <a:effectLst/>
            </p:spPr>
          </p:cxnSp>
          <p:grpSp>
            <p:nvGrpSpPr>
              <p:cNvPr id="135" name="组合 134"/>
              <p:cNvGrpSpPr/>
              <p:nvPr/>
            </p:nvGrpSpPr>
            <p:grpSpPr>
              <a:xfrm>
                <a:off x="1312764" y="5304160"/>
                <a:ext cx="528883" cy="223118"/>
                <a:chOff x="2537900" y="4133541"/>
                <a:chExt cx="528883" cy="223118"/>
              </a:xfrm>
            </p:grpSpPr>
            <p:sp>
              <p:nvSpPr>
                <p:cNvPr id="136" name="矩形 135"/>
                <p:cNvSpPr/>
                <p:nvPr/>
              </p:nvSpPr>
              <p:spPr>
                <a:xfrm>
                  <a:off x="2537900" y="4133541"/>
                  <a:ext cx="528883" cy="223118"/>
                </a:xfrm>
                <a:prstGeom prst="rect">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37" name="圆角矩形 136"/>
                <p:cNvSpPr/>
                <p:nvPr/>
              </p:nvSpPr>
              <p:spPr>
                <a:xfrm>
                  <a:off x="2949210" y="4151197"/>
                  <a:ext cx="90336" cy="29763"/>
                </a:xfrm>
                <a:prstGeom prst="roundRect">
                  <a:avLst/>
                </a:prstGeom>
                <a:solidFill>
                  <a:srgbClr val="FFFFFF"/>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38" name="矩形 137"/>
                <p:cNvSpPr/>
                <p:nvPr/>
              </p:nvSpPr>
              <p:spPr>
                <a:xfrm>
                  <a:off x="2562450" y="4203571"/>
                  <a:ext cx="479781" cy="128391"/>
                </a:xfrm>
                <a:prstGeom prst="rect">
                  <a:avLst/>
                </a:prstGeom>
                <a:gradFill>
                  <a:gsLst>
                    <a:gs pos="0">
                      <a:srgbClr val="FFFFFF">
                        <a:lumMod val="75000"/>
                      </a:srgbClr>
                    </a:gs>
                    <a:gs pos="100000">
                      <a:srgbClr val="FFFFFF">
                        <a:lumMod val="50000"/>
                      </a:srgbClr>
                    </a:gs>
                  </a:gsLst>
                  <a:lin ang="2700000" scaled="1"/>
                </a:gradFill>
                <a:ln w="3175"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grpSp>
      </p:grpSp>
      <p:grpSp>
        <p:nvGrpSpPr>
          <p:cNvPr id="139" name="组合 138"/>
          <p:cNvGrpSpPr/>
          <p:nvPr/>
        </p:nvGrpSpPr>
        <p:grpSpPr>
          <a:xfrm>
            <a:off x="4489423" y="3729243"/>
            <a:ext cx="1142986" cy="1153117"/>
            <a:chOff x="4290295" y="5198435"/>
            <a:chExt cx="1142986" cy="1153117"/>
          </a:xfrm>
        </p:grpSpPr>
        <p:sp>
          <p:nvSpPr>
            <p:cNvPr id="140" name="圆角矩形 139"/>
            <p:cNvSpPr/>
            <p:nvPr/>
          </p:nvSpPr>
          <p:spPr>
            <a:xfrm>
              <a:off x="4290295" y="5199420"/>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41" name="任意多边形 140"/>
            <p:cNvSpPr/>
            <p:nvPr/>
          </p:nvSpPr>
          <p:spPr>
            <a:xfrm rot="2092151">
              <a:off x="4634482" y="5499907"/>
              <a:ext cx="798799" cy="851645"/>
            </a:xfrm>
            <a:custGeom>
              <a:avLst/>
              <a:gdLst>
                <a:gd name="connsiteX0" fmla="*/ 262025 w 798799"/>
                <a:gd name="connsiteY0" fmla="*/ 0 h 851645"/>
                <a:gd name="connsiteX1" fmla="*/ 505643 w 798799"/>
                <a:gd name="connsiteY1" fmla="*/ 724 h 851645"/>
                <a:gd name="connsiteX2" fmla="*/ 766652 w 798799"/>
                <a:gd name="connsiteY2" fmla="*/ 375301 h 851645"/>
                <a:gd name="connsiteX3" fmla="*/ 722133 w 798799"/>
                <a:gd name="connsiteY3" fmla="*/ 624454 h 851645"/>
                <a:gd name="connsiteX4" fmla="*/ 396088 w 798799"/>
                <a:gd name="connsiteY4" fmla="*/ 851645 h 851645"/>
                <a:gd name="connsiteX5" fmla="*/ 0 w 798799"/>
                <a:gd name="connsiteY5" fmla="*/ 851645 h 8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99" h="851645">
                  <a:moveTo>
                    <a:pt x="262025" y="0"/>
                  </a:moveTo>
                  <a:lnTo>
                    <a:pt x="505643" y="724"/>
                  </a:lnTo>
                  <a:lnTo>
                    <a:pt x="766652" y="375301"/>
                  </a:lnTo>
                  <a:cubicBezTo>
                    <a:pt x="823160" y="456396"/>
                    <a:pt x="803228" y="567946"/>
                    <a:pt x="722133" y="624454"/>
                  </a:cubicBezTo>
                  <a:lnTo>
                    <a:pt x="396088" y="851645"/>
                  </a:lnTo>
                  <a:lnTo>
                    <a:pt x="0" y="851645"/>
                  </a:lnTo>
                  <a:close/>
                </a:path>
              </a:pathLst>
            </a:custGeom>
            <a:solidFill>
              <a:srgbClr val="0091D7">
                <a:alpha val="40000"/>
              </a:srgbClr>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42" name="直接连接符 141"/>
            <p:cNvCxnSpPr/>
            <p:nvPr/>
          </p:nvCxnSpPr>
          <p:spPr>
            <a:xfrm>
              <a:off x="4671784" y="5199420"/>
              <a:ext cx="0" cy="287980"/>
            </a:xfrm>
            <a:prstGeom prst="line">
              <a:avLst/>
            </a:prstGeom>
            <a:noFill/>
            <a:ln w="19050" cap="flat" cmpd="sng" algn="ctr">
              <a:solidFill>
                <a:srgbClr val="000000">
                  <a:lumMod val="50000"/>
                  <a:lumOff val="50000"/>
                </a:srgbClr>
              </a:solidFill>
              <a:prstDash val="solid"/>
            </a:ln>
            <a:effectLst/>
          </p:spPr>
        </p:cxnSp>
        <p:cxnSp>
          <p:nvCxnSpPr>
            <p:cNvPr id="143" name="直接连接符 142"/>
            <p:cNvCxnSpPr/>
            <p:nvPr/>
          </p:nvCxnSpPr>
          <p:spPr>
            <a:xfrm flipH="1">
              <a:off x="4848679" y="5200719"/>
              <a:ext cx="3251" cy="328795"/>
            </a:xfrm>
            <a:prstGeom prst="line">
              <a:avLst/>
            </a:prstGeom>
            <a:noFill/>
            <a:ln w="19050" cap="flat" cmpd="sng" algn="ctr">
              <a:solidFill>
                <a:srgbClr val="000000">
                  <a:lumMod val="50000"/>
                  <a:lumOff val="50000"/>
                </a:srgbClr>
              </a:solidFill>
              <a:prstDash val="solid"/>
            </a:ln>
            <a:effectLst/>
          </p:spPr>
        </p:cxnSp>
        <p:cxnSp>
          <p:nvCxnSpPr>
            <p:cNvPr id="144" name="直接连接符 143"/>
            <p:cNvCxnSpPr/>
            <p:nvPr/>
          </p:nvCxnSpPr>
          <p:spPr>
            <a:xfrm>
              <a:off x="5012405" y="5198435"/>
              <a:ext cx="0" cy="302583"/>
            </a:xfrm>
            <a:prstGeom prst="line">
              <a:avLst/>
            </a:prstGeom>
            <a:noFill/>
            <a:ln w="19050" cap="flat" cmpd="sng" algn="ctr">
              <a:solidFill>
                <a:srgbClr val="000000">
                  <a:lumMod val="50000"/>
                  <a:lumOff val="50000"/>
                </a:srgbClr>
              </a:solidFill>
              <a:prstDash val="solid"/>
            </a:ln>
            <a:effectLst/>
          </p:spPr>
        </p:cxnSp>
        <p:grpSp>
          <p:nvGrpSpPr>
            <p:cNvPr id="145" name="组合 144"/>
            <p:cNvGrpSpPr/>
            <p:nvPr/>
          </p:nvGrpSpPr>
          <p:grpSpPr>
            <a:xfrm>
              <a:off x="4366333" y="5501018"/>
              <a:ext cx="921710" cy="531550"/>
              <a:chOff x="3784475" y="4126317"/>
              <a:chExt cx="787525" cy="454165"/>
            </a:xfrm>
          </p:grpSpPr>
          <p:sp>
            <p:nvSpPr>
              <p:cNvPr id="146" name="圆角矩形 145"/>
              <p:cNvSpPr/>
              <p:nvPr/>
            </p:nvSpPr>
            <p:spPr>
              <a:xfrm>
                <a:off x="3797175" y="4126317"/>
                <a:ext cx="754345" cy="454165"/>
              </a:xfrm>
              <a:prstGeom prst="roundRect">
                <a:avLst/>
              </a:prstGeom>
              <a:solidFill>
                <a:srgbClr val="FFFFFF"/>
              </a:solidFill>
              <a:ln w="25400" cap="flat" cmpd="sng" algn="ctr">
                <a:solidFill>
                  <a:srgbClr val="FFFFFF"/>
                </a:solid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47" name="圆角矩形 146"/>
              <p:cNvSpPr/>
              <p:nvPr/>
            </p:nvSpPr>
            <p:spPr>
              <a:xfrm>
                <a:off x="3857807" y="4370185"/>
                <a:ext cx="630428" cy="182740"/>
              </a:xfrm>
              <a:prstGeom prst="roundRect">
                <a:avLst/>
              </a:prstGeom>
              <a:noFill/>
              <a:ln w="3175" cap="flat" cmpd="sng" algn="ctr">
                <a:solidFill>
                  <a:srgbClr val="FFFFFF">
                    <a:lumMod val="65000"/>
                  </a:srgbClr>
                </a:solid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48" name="直接连接符 147"/>
              <p:cNvCxnSpPr/>
              <p:nvPr/>
            </p:nvCxnSpPr>
            <p:spPr>
              <a:xfrm>
                <a:off x="3784475" y="4411237"/>
                <a:ext cx="787525" cy="0"/>
              </a:xfrm>
              <a:prstGeom prst="line">
                <a:avLst/>
              </a:prstGeom>
              <a:noFill/>
              <a:ln w="3175" cap="flat" cmpd="sng" algn="ctr">
                <a:solidFill>
                  <a:srgbClr val="FFFFFF">
                    <a:lumMod val="65000"/>
                  </a:srgbClr>
                </a:solidFill>
                <a:prstDash val="solid"/>
              </a:ln>
              <a:effectLst/>
            </p:spPr>
          </p:cxnSp>
          <p:grpSp>
            <p:nvGrpSpPr>
              <p:cNvPr id="149" name="组合 148"/>
              <p:cNvGrpSpPr/>
              <p:nvPr/>
            </p:nvGrpSpPr>
            <p:grpSpPr>
              <a:xfrm>
                <a:off x="3856487" y="4175012"/>
                <a:ext cx="631748" cy="236225"/>
                <a:chOff x="3869929" y="4175013"/>
                <a:chExt cx="604287" cy="236225"/>
              </a:xfrm>
            </p:grpSpPr>
            <p:sp>
              <p:nvSpPr>
                <p:cNvPr id="150" name="矩形 149"/>
                <p:cNvSpPr/>
                <p:nvPr/>
              </p:nvSpPr>
              <p:spPr>
                <a:xfrm>
                  <a:off x="3869929" y="4175013"/>
                  <a:ext cx="604287" cy="236225"/>
                </a:xfrm>
                <a:prstGeom prst="rect">
                  <a:avLst/>
                </a:prstGeom>
                <a:solidFill>
                  <a:srgbClr val="000000">
                    <a:lumMod val="65000"/>
                    <a:lumOff val="35000"/>
                  </a:srgbClr>
                </a:solidFill>
                <a:ln w="127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51" name="圆角矩形 150"/>
                <p:cNvSpPr/>
                <p:nvPr/>
              </p:nvSpPr>
              <p:spPr>
                <a:xfrm>
                  <a:off x="4353245" y="4201666"/>
                  <a:ext cx="86432" cy="26421"/>
                </a:xfrm>
                <a:prstGeom prst="roundRect">
                  <a:avLst/>
                </a:prstGeom>
                <a:solidFill>
                  <a:srgbClr val="FFFFFF"/>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52" name="矩形 151"/>
                <p:cNvSpPr/>
                <p:nvPr/>
              </p:nvSpPr>
              <p:spPr>
                <a:xfrm>
                  <a:off x="3909017" y="4252453"/>
                  <a:ext cx="530660" cy="118994"/>
                </a:xfrm>
                <a:prstGeom prst="rect">
                  <a:avLst/>
                </a:prstGeom>
                <a:gradFill flip="none" rotWithShape="1">
                  <a:gsLst>
                    <a:gs pos="0">
                      <a:srgbClr val="FFFFFF">
                        <a:lumMod val="75000"/>
                      </a:srgbClr>
                    </a:gs>
                    <a:gs pos="100000">
                      <a:srgbClr val="FFFFFF">
                        <a:lumMod val="50000"/>
                      </a:srgbClr>
                    </a:gs>
                  </a:gsLst>
                  <a:lin ang="2700000" scaled="1"/>
                  <a:tileRect/>
                </a:gradFill>
                <a:ln w="3175"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grpSp>
      </p:grpSp>
      <p:grpSp>
        <p:nvGrpSpPr>
          <p:cNvPr id="153" name="组合 152"/>
          <p:cNvGrpSpPr/>
          <p:nvPr/>
        </p:nvGrpSpPr>
        <p:grpSpPr>
          <a:xfrm>
            <a:off x="7248806" y="3733976"/>
            <a:ext cx="1168601" cy="1117521"/>
            <a:chOff x="1109120" y="5086478"/>
            <a:chExt cx="1168601" cy="1117521"/>
          </a:xfrm>
        </p:grpSpPr>
        <p:sp>
          <p:nvSpPr>
            <p:cNvPr id="154" name="圆角矩形 153"/>
            <p:cNvSpPr/>
            <p:nvPr/>
          </p:nvSpPr>
          <p:spPr>
            <a:xfrm>
              <a:off x="1109120" y="5086478"/>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55" name="任意多边形 154"/>
            <p:cNvSpPr/>
            <p:nvPr/>
          </p:nvSpPr>
          <p:spPr>
            <a:xfrm rot="2092151">
              <a:off x="1558689" y="5380487"/>
              <a:ext cx="719032" cy="823512"/>
            </a:xfrm>
            <a:custGeom>
              <a:avLst/>
              <a:gdLst>
                <a:gd name="connsiteX0" fmla="*/ 0 w 719032"/>
                <a:gd name="connsiteY0" fmla="*/ 0 h 823512"/>
                <a:gd name="connsiteX1" fmla="*/ 401679 w 719032"/>
                <a:gd name="connsiteY1" fmla="*/ 0 h 823512"/>
                <a:gd name="connsiteX2" fmla="*/ 686885 w 719032"/>
                <a:gd name="connsiteY2" fmla="*/ 409302 h 823512"/>
                <a:gd name="connsiteX3" fmla="*/ 642366 w 719032"/>
                <a:gd name="connsiteY3" fmla="*/ 658455 h 823512"/>
                <a:gd name="connsiteX4" fmla="*/ 405492 w 719032"/>
                <a:gd name="connsiteY4" fmla="*/ 823512 h 823512"/>
                <a:gd name="connsiteX5" fmla="*/ 109770 w 719032"/>
                <a:gd name="connsiteY5" fmla="*/ 823428 h 8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32" h="823512">
                  <a:moveTo>
                    <a:pt x="0" y="0"/>
                  </a:moveTo>
                  <a:lnTo>
                    <a:pt x="401679" y="0"/>
                  </a:lnTo>
                  <a:lnTo>
                    <a:pt x="686885" y="409302"/>
                  </a:lnTo>
                  <a:cubicBezTo>
                    <a:pt x="743393" y="490397"/>
                    <a:pt x="723461" y="601947"/>
                    <a:pt x="642366" y="658455"/>
                  </a:cubicBezTo>
                  <a:lnTo>
                    <a:pt x="405492" y="823512"/>
                  </a:lnTo>
                  <a:lnTo>
                    <a:pt x="109770" y="823428"/>
                  </a:lnTo>
                  <a:close/>
                </a:path>
              </a:pathLst>
            </a:custGeom>
            <a:solidFill>
              <a:srgbClr val="0091D7">
                <a:alpha val="40000"/>
              </a:srgbClr>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nvGrpSpPr>
            <p:cNvPr id="156" name="组合 155"/>
            <p:cNvGrpSpPr/>
            <p:nvPr/>
          </p:nvGrpSpPr>
          <p:grpSpPr>
            <a:xfrm>
              <a:off x="1461409" y="5216386"/>
              <a:ext cx="433548" cy="793286"/>
              <a:chOff x="6740743" y="3930603"/>
              <a:chExt cx="436430" cy="798559"/>
            </a:xfrm>
          </p:grpSpPr>
          <p:grpSp>
            <p:nvGrpSpPr>
              <p:cNvPr id="157" name="组合 156"/>
              <p:cNvGrpSpPr/>
              <p:nvPr/>
            </p:nvGrpSpPr>
            <p:grpSpPr>
              <a:xfrm>
                <a:off x="6741282" y="3930981"/>
                <a:ext cx="435891" cy="798181"/>
                <a:chOff x="6819416" y="2788512"/>
                <a:chExt cx="963826" cy="1764909"/>
              </a:xfrm>
            </p:grpSpPr>
            <p:sp>
              <p:nvSpPr>
                <p:cNvPr id="159" name="圆角矩形 158"/>
                <p:cNvSpPr/>
                <p:nvPr/>
              </p:nvSpPr>
              <p:spPr>
                <a:xfrm>
                  <a:off x="6819416" y="2788512"/>
                  <a:ext cx="963826" cy="1764909"/>
                </a:xfrm>
                <a:prstGeom prst="roundRect">
                  <a:avLst/>
                </a:prstGeom>
                <a:solidFill>
                  <a:srgbClr val="FFFFFF"/>
                </a:solidFill>
                <a:ln w="1587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0" name="矩形 159"/>
                <p:cNvSpPr/>
                <p:nvPr/>
              </p:nvSpPr>
              <p:spPr>
                <a:xfrm>
                  <a:off x="6896464" y="3003130"/>
                  <a:ext cx="813367" cy="1171394"/>
                </a:xfrm>
                <a:prstGeom prst="rect">
                  <a:avLst/>
                </a:prstGeom>
                <a:gradFill flip="none" rotWithShape="1">
                  <a:gsLst>
                    <a:gs pos="0">
                      <a:srgbClr val="FFFFFF">
                        <a:lumMod val="85000"/>
                      </a:srgbClr>
                    </a:gs>
                    <a:gs pos="100000">
                      <a:srgbClr val="000000">
                        <a:lumMod val="65000"/>
                        <a:lumOff val="35000"/>
                      </a:srgbClr>
                    </a:gs>
                  </a:gsLst>
                  <a:lin ang="2700000" scaled="1"/>
                  <a:tileRect/>
                </a:gra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1" name="椭圆 160"/>
                <p:cNvSpPr/>
                <p:nvPr/>
              </p:nvSpPr>
              <p:spPr>
                <a:xfrm>
                  <a:off x="7185650" y="4235839"/>
                  <a:ext cx="216024" cy="216022"/>
                </a:xfrm>
                <a:prstGeom prst="ellipse">
                  <a:avLst/>
                </a:prstGeom>
                <a:gradFill flip="none" rotWithShape="1">
                  <a:gsLst>
                    <a:gs pos="0">
                      <a:srgbClr val="FFFFFF"/>
                    </a:gs>
                    <a:gs pos="100000">
                      <a:srgbClr val="FFFFFF">
                        <a:lumMod val="85000"/>
                      </a:srgbClr>
                    </a:gs>
                  </a:gsLst>
                  <a:path path="circle">
                    <a:fillToRect r="100000" b="100000"/>
                  </a:path>
                  <a:tileRect l="-100000" t="-100000"/>
                </a:gradFill>
                <a:ln w="127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2" name="圆角矩形 161"/>
                <p:cNvSpPr/>
                <p:nvPr/>
              </p:nvSpPr>
              <p:spPr>
                <a:xfrm>
                  <a:off x="7185650" y="2888642"/>
                  <a:ext cx="216024" cy="45717"/>
                </a:xfrm>
                <a:prstGeom prst="roundRect">
                  <a:avLst/>
                </a:prstGeom>
                <a:solidFill>
                  <a:srgbClr val="FFFFFF">
                    <a:lumMod val="85000"/>
                    <a:alpha val="10000"/>
                  </a:srgbClr>
                </a:solidFill>
                <a:ln w="3175"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3" name="椭圆 162"/>
                <p:cNvSpPr/>
                <p:nvPr/>
              </p:nvSpPr>
              <p:spPr>
                <a:xfrm>
                  <a:off x="7270803" y="4320992"/>
                  <a:ext cx="45718" cy="45718"/>
                </a:xfrm>
                <a:prstGeom prst="ellipse">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sp>
            <p:nvSpPr>
              <p:cNvPr id="158" name="圆角矩形 157"/>
              <p:cNvSpPr/>
              <p:nvPr/>
            </p:nvSpPr>
            <p:spPr>
              <a:xfrm>
                <a:off x="6740743" y="3930603"/>
                <a:ext cx="435187" cy="796889"/>
              </a:xfrm>
              <a:prstGeom prst="roundRect">
                <a:avLst/>
              </a:prstGeom>
              <a:noFill/>
              <a:ln w="2540" cap="flat" cmpd="sng" algn="ctr">
                <a:solidFill>
                  <a:srgbClr val="FFFFFF">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grpSp>
      <p:grpSp>
        <p:nvGrpSpPr>
          <p:cNvPr id="164" name="组合 163"/>
          <p:cNvGrpSpPr/>
          <p:nvPr/>
        </p:nvGrpSpPr>
        <p:grpSpPr>
          <a:xfrm>
            <a:off x="5850688" y="3730518"/>
            <a:ext cx="1179841" cy="1074353"/>
            <a:chOff x="5091334" y="3803097"/>
            <a:chExt cx="1179841" cy="1074353"/>
          </a:xfrm>
        </p:grpSpPr>
        <p:sp>
          <p:nvSpPr>
            <p:cNvPr id="165" name="圆角矩形 164"/>
            <p:cNvSpPr/>
            <p:nvPr/>
          </p:nvSpPr>
          <p:spPr>
            <a:xfrm>
              <a:off x="5091425" y="3803097"/>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6" name="圆角矩形 165"/>
            <p:cNvSpPr/>
            <p:nvPr/>
          </p:nvSpPr>
          <p:spPr>
            <a:xfrm>
              <a:off x="5091334" y="3803664"/>
              <a:ext cx="1073786" cy="1073786"/>
            </a:xfrm>
            <a:prstGeom prst="roundRect">
              <a:avLst/>
            </a:prstGeom>
            <a:gradFill>
              <a:gsLst>
                <a:gs pos="0">
                  <a:srgbClr val="FFFFFF">
                    <a:lumMod val="95000"/>
                  </a:srgbClr>
                </a:gs>
                <a:gs pos="100000">
                  <a:srgbClr val="00B0F0"/>
                </a:gs>
              </a:gsLst>
              <a:lin ang="2700000" scaled="1"/>
            </a:gra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67" name="任意多边形 166"/>
            <p:cNvSpPr/>
            <p:nvPr/>
          </p:nvSpPr>
          <p:spPr>
            <a:xfrm rot="2092151">
              <a:off x="5280919" y="4107264"/>
              <a:ext cx="990256" cy="642691"/>
            </a:xfrm>
            <a:custGeom>
              <a:avLst/>
              <a:gdLst>
                <a:gd name="connsiteX0" fmla="*/ 485157 w 990256"/>
                <a:gd name="connsiteY0" fmla="*/ 0 h 642691"/>
                <a:gd name="connsiteX1" fmla="*/ 739813 w 990256"/>
                <a:gd name="connsiteY1" fmla="*/ 1208 h 642691"/>
                <a:gd name="connsiteX2" fmla="*/ 958110 w 990256"/>
                <a:gd name="connsiteY2" fmla="*/ 314488 h 642691"/>
                <a:gd name="connsiteX3" fmla="*/ 913590 w 990256"/>
                <a:gd name="connsiteY3" fmla="*/ 563641 h 642691"/>
                <a:gd name="connsiteX4" fmla="*/ 800145 w 990256"/>
                <a:gd name="connsiteY4" fmla="*/ 642691 h 642691"/>
                <a:gd name="connsiteX5" fmla="*/ 0 w 990256"/>
                <a:gd name="connsiteY5" fmla="*/ 642691 h 6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256" h="642691">
                  <a:moveTo>
                    <a:pt x="485157" y="0"/>
                  </a:moveTo>
                  <a:lnTo>
                    <a:pt x="739813" y="1208"/>
                  </a:lnTo>
                  <a:lnTo>
                    <a:pt x="958110" y="314488"/>
                  </a:lnTo>
                  <a:cubicBezTo>
                    <a:pt x="1014617" y="395583"/>
                    <a:pt x="994685" y="507133"/>
                    <a:pt x="913590" y="563641"/>
                  </a:cubicBezTo>
                  <a:lnTo>
                    <a:pt x="800145" y="642691"/>
                  </a:lnTo>
                  <a:lnTo>
                    <a:pt x="0" y="642691"/>
                  </a:lnTo>
                  <a:close/>
                </a:path>
              </a:pathLst>
            </a:custGeom>
            <a:solidFill>
              <a:srgbClr val="0091D7">
                <a:alpha val="40000"/>
              </a:srgbClr>
            </a:solidFill>
            <a:ln w="25400" cap="flat" cmpd="sng" algn="ctr">
              <a:noFill/>
              <a:prstDash val="solid"/>
            </a:ln>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nvGrpSpPr>
            <p:cNvPr id="168" name="组合 167"/>
            <p:cNvGrpSpPr/>
            <p:nvPr/>
          </p:nvGrpSpPr>
          <p:grpSpPr>
            <a:xfrm>
              <a:off x="5170478" y="4141265"/>
              <a:ext cx="911893" cy="369570"/>
              <a:chOff x="5170478" y="4141265"/>
              <a:chExt cx="911893" cy="369570"/>
            </a:xfrm>
          </p:grpSpPr>
          <p:sp>
            <p:nvSpPr>
              <p:cNvPr id="169" name="圆角矩形 168"/>
              <p:cNvSpPr/>
              <p:nvPr/>
            </p:nvSpPr>
            <p:spPr>
              <a:xfrm>
                <a:off x="5170478" y="4195659"/>
                <a:ext cx="856942" cy="260782"/>
              </a:xfrm>
              <a:prstGeom prst="roundRect">
                <a:avLst/>
              </a:prstGeom>
              <a:solidFill>
                <a:srgbClr val="FFFFFF">
                  <a:lumMod val="95000"/>
                </a:srgbClr>
              </a:solidFill>
              <a:ln w="25400" cap="flat" cmpd="sng" algn="ctr">
                <a:noFill/>
                <a:prstDash val="solid"/>
              </a:ln>
              <a:effectLst>
                <a:innerShdw blurRad="101600" dist="38100" dir="18900000">
                  <a:prstClr val="black">
                    <a:alpha val="36000"/>
                  </a:prstClr>
                </a:innerShdw>
              </a:effectLst>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sp>
            <p:nvSpPr>
              <p:cNvPr id="170" name="椭圆 169"/>
              <p:cNvSpPr/>
              <p:nvPr/>
            </p:nvSpPr>
            <p:spPr>
              <a:xfrm>
                <a:off x="5712801" y="4141265"/>
                <a:ext cx="369570" cy="369570"/>
              </a:xfrm>
              <a:prstGeom prst="ellipse">
                <a:avLst/>
              </a:prstGeom>
              <a:gradFill flip="none" rotWithShape="1">
                <a:gsLst>
                  <a:gs pos="0">
                    <a:srgbClr val="FFFFFF">
                      <a:lumMod val="85000"/>
                    </a:srgbClr>
                  </a:gs>
                  <a:gs pos="100000">
                    <a:srgbClr val="000000">
                      <a:lumMod val="75000"/>
                      <a:lumOff val="25000"/>
                    </a:srgbClr>
                  </a:gs>
                </a:gsLst>
                <a:lin ang="2700000" scaled="1"/>
                <a:tileRect/>
              </a:gradFill>
              <a:ln w="25400" cap="flat" cmpd="sng" algn="ctr">
                <a:noFill/>
                <a:prstDash val="solid"/>
              </a:ln>
              <a:effectLst/>
              <a:scene3d>
                <a:camera prst="orthographicFront"/>
                <a:lightRig rig="threePt" dir="t"/>
              </a:scene3d>
              <a:sp3d>
                <a:bevelT w="25400" h="12700"/>
              </a:sp3d>
            </p:spPr>
            <p:txBody>
              <a:bodyPr rtlCol="0" anchor="ctr"/>
              <a:lstStyle/>
              <a:p>
                <a:pPr algn="ctr">
                  <a:defRPr/>
                </a:pPr>
                <a:endParaRPr lang="zh-CN" altLang="en-US" kern="0" baseline="-25000">
                  <a:solidFill>
                    <a:srgbClr val="FFFFFF"/>
                  </a:solidFill>
                  <a:latin typeface="Calibri"/>
                  <a:ea typeface="宋体"/>
                  <a:sym typeface="宋体" panose="02010600030101010101" pitchFamily="2" charset="-122"/>
                </a:endParaRPr>
              </a:p>
            </p:txBody>
          </p:sp>
          <p:grpSp>
            <p:nvGrpSpPr>
              <p:cNvPr id="171" name="组合 170"/>
              <p:cNvGrpSpPr/>
              <p:nvPr/>
            </p:nvGrpSpPr>
            <p:grpSpPr>
              <a:xfrm>
                <a:off x="5778343" y="4194719"/>
                <a:ext cx="233243" cy="242672"/>
                <a:chOff x="4654547" y="5130853"/>
                <a:chExt cx="282653" cy="294079"/>
              </a:xfrm>
            </p:grpSpPr>
            <p:sp>
              <p:nvSpPr>
                <p:cNvPr id="172" name="任意多边形 171"/>
                <p:cNvSpPr/>
                <p:nvPr/>
              </p:nvSpPr>
              <p:spPr>
                <a:xfrm>
                  <a:off x="4654547" y="5170616"/>
                  <a:ext cx="282653" cy="254316"/>
                </a:xfrm>
                <a:custGeom>
                  <a:avLst/>
                  <a:gdLst>
                    <a:gd name="connsiteX0" fmla="*/ 125951 w 622192"/>
                    <a:gd name="connsiteY0" fmla="*/ 0 h 559814"/>
                    <a:gd name="connsiteX1" fmla="*/ 179187 w 622192"/>
                    <a:gd name="connsiteY1" fmla="*/ 52975 h 559814"/>
                    <a:gd name="connsiteX2" fmla="*/ 138322 w 622192"/>
                    <a:gd name="connsiteY2" fmla="*/ 80526 h 559814"/>
                    <a:gd name="connsiteX3" fmla="*/ 66757 w 622192"/>
                    <a:gd name="connsiteY3" fmla="*/ 253300 h 559814"/>
                    <a:gd name="connsiteX4" fmla="*/ 311096 w 622192"/>
                    <a:gd name="connsiteY4" fmla="*/ 497639 h 559814"/>
                    <a:gd name="connsiteX5" fmla="*/ 555435 w 622192"/>
                    <a:gd name="connsiteY5" fmla="*/ 253300 h 559814"/>
                    <a:gd name="connsiteX6" fmla="*/ 483870 w 622192"/>
                    <a:gd name="connsiteY6" fmla="*/ 80526 h 559814"/>
                    <a:gd name="connsiteX7" fmla="*/ 447155 w 622192"/>
                    <a:gd name="connsiteY7" fmla="*/ 55773 h 559814"/>
                    <a:gd name="connsiteX8" fmla="*/ 499763 w 622192"/>
                    <a:gd name="connsiteY8" fmla="*/ 2905 h 559814"/>
                    <a:gd name="connsiteX9" fmla="*/ 531075 w 622192"/>
                    <a:gd name="connsiteY9" fmla="*/ 28740 h 559814"/>
                    <a:gd name="connsiteX10" fmla="*/ 622192 w 622192"/>
                    <a:gd name="connsiteY10" fmla="*/ 248718 h 559814"/>
                    <a:gd name="connsiteX11" fmla="*/ 311096 w 622192"/>
                    <a:gd name="connsiteY11" fmla="*/ 559814 h 559814"/>
                    <a:gd name="connsiteX12" fmla="*/ 0 w 622192"/>
                    <a:gd name="connsiteY12" fmla="*/ 248718 h 559814"/>
                    <a:gd name="connsiteX13" fmla="*/ 91118 w 622192"/>
                    <a:gd name="connsiteY13" fmla="*/ 28740 h 55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192" h="559814">
                      <a:moveTo>
                        <a:pt x="125951" y="0"/>
                      </a:moveTo>
                      <a:lnTo>
                        <a:pt x="179187" y="52975"/>
                      </a:lnTo>
                      <a:lnTo>
                        <a:pt x="138322" y="80526"/>
                      </a:lnTo>
                      <a:cubicBezTo>
                        <a:pt x="94106" y="124743"/>
                        <a:pt x="66757" y="185828"/>
                        <a:pt x="66757" y="253300"/>
                      </a:cubicBezTo>
                      <a:cubicBezTo>
                        <a:pt x="66757" y="388245"/>
                        <a:pt x="176151" y="497639"/>
                        <a:pt x="311096" y="497639"/>
                      </a:cubicBezTo>
                      <a:cubicBezTo>
                        <a:pt x="446041" y="497639"/>
                        <a:pt x="555435" y="388245"/>
                        <a:pt x="555435" y="253300"/>
                      </a:cubicBezTo>
                      <a:cubicBezTo>
                        <a:pt x="555435" y="185828"/>
                        <a:pt x="528087" y="124743"/>
                        <a:pt x="483870" y="80526"/>
                      </a:cubicBezTo>
                      <a:lnTo>
                        <a:pt x="447155" y="55773"/>
                      </a:lnTo>
                      <a:lnTo>
                        <a:pt x="499763" y="2905"/>
                      </a:lnTo>
                      <a:lnTo>
                        <a:pt x="531075" y="28740"/>
                      </a:lnTo>
                      <a:cubicBezTo>
                        <a:pt x="587372" y="85037"/>
                        <a:pt x="622192" y="162811"/>
                        <a:pt x="622192" y="248718"/>
                      </a:cubicBezTo>
                      <a:cubicBezTo>
                        <a:pt x="622192" y="420532"/>
                        <a:pt x="482910" y="559814"/>
                        <a:pt x="311096" y="559814"/>
                      </a:cubicBezTo>
                      <a:cubicBezTo>
                        <a:pt x="139282" y="559814"/>
                        <a:pt x="0" y="420532"/>
                        <a:pt x="0" y="248718"/>
                      </a:cubicBezTo>
                      <a:cubicBezTo>
                        <a:pt x="0" y="162811"/>
                        <a:pt x="34821" y="85037"/>
                        <a:pt x="91118" y="28740"/>
                      </a:cubicBezTo>
                      <a:close/>
                    </a:path>
                  </a:pathLst>
                </a:custGeom>
                <a:solidFill>
                  <a:srgbClr val="FFFFFF"/>
                </a:solidFill>
                <a:ln w="635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baseline="-25000">
                    <a:solidFill>
                      <a:srgbClr val="FFFFFF"/>
                    </a:solidFill>
                    <a:latin typeface="Calibri"/>
                    <a:ea typeface="宋体"/>
                    <a:sym typeface="宋体" panose="02010600030101010101" pitchFamily="2" charset="-122"/>
                  </a:endParaRPr>
                </a:p>
              </p:txBody>
            </p:sp>
            <p:cxnSp>
              <p:nvCxnSpPr>
                <p:cNvPr id="173" name="直接连接符 172"/>
                <p:cNvCxnSpPr/>
                <p:nvPr/>
              </p:nvCxnSpPr>
              <p:spPr>
                <a:xfrm>
                  <a:off x="4794086" y="5130853"/>
                  <a:ext cx="0" cy="155747"/>
                </a:xfrm>
                <a:prstGeom prst="line">
                  <a:avLst/>
                </a:prstGeom>
                <a:noFill/>
                <a:ln w="31750" cap="flat" cmpd="sng" algn="ctr">
                  <a:solidFill>
                    <a:srgbClr val="FFFFFF"/>
                  </a:solidFill>
                  <a:prstDash val="solid"/>
                </a:ln>
                <a:effectLst/>
              </p:spPr>
            </p:cxnSp>
          </p:grpSp>
        </p:grpSp>
      </p:grpSp>
      <p:sp>
        <p:nvSpPr>
          <p:cNvPr id="174" name="矩形 173"/>
          <p:cNvSpPr/>
          <p:nvPr/>
        </p:nvSpPr>
        <p:spPr>
          <a:xfrm>
            <a:off x="1491437" y="836713"/>
            <a:ext cx="8390264" cy="954107"/>
          </a:xfrm>
          <a:prstGeom prst="rect">
            <a:avLst/>
          </a:prstGeom>
        </p:spPr>
        <p:txBody>
          <a:bodyPr wrap="square">
            <a:spAutoFit/>
          </a:bodyPr>
          <a:lstStyle/>
          <a:p>
            <a:pPr>
              <a:spcBef>
                <a:spcPct val="50000"/>
              </a:spcBef>
            </a:pPr>
            <a:r>
              <a:rPr lang="en-US" altLang="ja-JP" sz="1600" dirty="0">
                <a:ea typeface="MS PGothic" pitchFamily="34" charset="-128"/>
              </a:rPr>
              <a:t>1. WLAN / Wired control / Central control / Dry contact can be selected only one on the same unit. </a:t>
            </a:r>
          </a:p>
          <a:p>
            <a:pPr>
              <a:spcBef>
                <a:spcPct val="50000"/>
              </a:spcBef>
            </a:pPr>
            <a:r>
              <a:rPr lang="en-US" altLang="ja-JP" sz="1600" dirty="0">
                <a:ea typeface="MS PGothic" pitchFamily="34" charset="-128"/>
              </a:rPr>
              <a:t>2. Remote controller can be used together with other controls.</a:t>
            </a:r>
          </a:p>
        </p:txBody>
      </p:sp>
    </p:spTree>
    <p:extLst>
      <p:ext uri="{BB962C8B-B14F-4D97-AF65-F5344CB8AC3E}">
        <p14:creationId xmlns:p14="http://schemas.microsoft.com/office/powerpoint/2010/main" val="50423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B532360B-71EC-4413-901B-9A997F6EED6B}"/>
              </a:ext>
            </a:extLst>
          </p:cNvPr>
          <p:cNvSpPr txBox="1"/>
          <p:nvPr/>
        </p:nvSpPr>
        <p:spPr>
          <a:xfrm>
            <a:off x="721453" y="422256"/>
            <a:ext cx="6451134" cy="369332"/>
          </a:xfrm>
          <a:prstGeom prst="rect">
            <a:avLst/>
          </a:prstGeom>
          <a:noFill/>
        </p:spPr>
        <p:txBody>
          <a:bodyPr wrap="square">
            <a:spAutoFit/>
          </a:bodyPr>
          <a:lstStyle/>
          <a:p>
            <a:r>
              <a:rPr lang="en-US" altLang="zh-CN" sz="1800" i="1" dirty="0">
                <a:solidFill>
                  <a:schemeClr val="tx1">
                    <a:lumMod val="75000"/>
                    <a:lumOff val="25000"/>
                  </a:schemeClr>
                </a:solidFill>
                <a:latin typeface="Times New Roman" panose="02020603050405020304" pitchFamily="18" charset="0"/>
                <a:cs typeface="Times New Roman" panose="02020603050405020304" pitchFamily="18" charset="0"/>
              </a:rPr>
              <a:t>Optional Control for console QZY</a:t>
            </a:r>
          </a:p>
        </p:txBody>
      </p:sp>
      <p:pic>
        <p:nvPicPr>
          <p:cNvPr id="3" name="Afbeelding 2">
            <a:extLst>
              <a:ext uri="{FF2B5EF4-FFF2-40B4-BE49-F238E27FC236}">
                <a16:creationId xmlns:a16="http://schemas.microsoft.com/office/drawing/2014/main" id="{3D8B1A61-3E2E-4308-936D-33C739DE4255}"/>
              </a:ext>
            </a:extLst>
          </p:cNvPr>
          <p:cNvPicPr>
            <a:picLocks noChangeAspect="1"/>
          </p:cNvPicPr>
          <p:nvPr/>
        </p:nvPicPr>
        <p:blipFill>
          <a:blip r:embed="rId2"/>
          <a:stretch>
            <a:fillRect/>
          </a:stretch>
        </p:blipFill>
        <p:spPr>
          <a:xfrm>
            <a:off x="466725" y="876300"/>
            <a:ext cx="11607087" cy="4722067"/>
          </a:xfrm>
          <a:prstGeom prst="rect">
            <a:avLst/>
          </a:prstGeom>
        </p:spPr>
      </p:pic>
      <p:pic>
        <p:nvPicPr>
          <p:cNvPr id="6" name="Afbeelding 5">
            <a:extLst>
              <a:ext uri="{FF2B5EF4-FFF2-40B4-BE49-F238E27FC236}">
                <a16:creationId xmlns:a16="http://schemas.microsoft.com/office/drawing/2014/main" id="{0D2C04A0-046D-4F18-AE5A-AB7B7C56338B}"/>
              </a:ext>
            </a:extLst>
          </p:cNvPr>
          <p:cNvPicPr>
            <a:picLocks noChangeAspect="1"/>
          </p:cNvPicPr>
          <p:nvPr/>
        </p:nvPicPr>
        <p:blipFill>
          <a:blip r:embed="rId3"/>
          <a:stretch>
            <a:fillRect/>
          </a:stretch>
        </p:blipFill>
        <p:spPr>
          <a:xfrm>
            <a:off x="466725" y="5598367"/>
            <a:ext cx="8239125" cy="1066800"/>
          </a:xfrm>
          <a:prstGeom prst="rect">
            <a:avLst/>
          </a:prstGeom>
        </p:spPr>
      </p:pic>
    </p:spTree>
    <p:extLst>
      <p:ext uri="{BB962C8B-B14F-4D97-AF65-F5344CB8AC3E}">
        <p14:creationId xmlns:p14="http://schemas.microsoft.com/office/powerpoint/2010/main" val="277028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4762947" y="2731267"/>
            <a:ext cx="131720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741" y="1424105"/>
            <a:ext cx="3271213" cy="506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521"/>
          <a:stretch/>
        </p:blipFill>
        <p:spPr bwMode="auto">
          <a:xfrm>
            <a:off x="1135026" y="1497837"/>
            <a:ext cx="3284192" cy="503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54295" y="384176"/>
            <a:ext cx="4164923" cy="369332"/>
          </a:xfrm>
          <a:prstGeom prst="rect">
            <a:avLst/>
          </a:prstGeom>
        </p:spPr>
        <p:txBody>
          <a:bodyPr wrap="none">
            <a:spAutoFit/>
          </a:bodyPr>
          <a:lstStyle/>
          <a:p>
            <a:r>
              <a:rPr lang="zh-CN" altLang="en-US" dirty="0"/>
              <a:t>Open the panel and find the display box</a:t>
            </a:r>
          </a:p>
        </p:txBody>
      </p:sp>
    </p:spTree>
    <p:extLst>
      <p:ext uri="{BB962C8B-B14F-4D97-AF65-F5344CB8AC3E}">
        <p14:creationId xmlns:p14="http://schemas.microsoft.com/office/powerpoint/2010/main" val="20842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014385"/>
            <a:ext cx="12021646" cy="3843615"/>
            <a:chOff x="1" y="2185045"/>
            <a:chExt cx="12021646" cy="3843615"/>
          </a:xfrm>
        </p:grpSpPr>
        <p:pic>
          <p:nvPicPr>
            <p:cNvPr id="6" name="图片 5"/>
            <p:cNvPicPr>
              <a:picLocks noChangeAspect="1"/>
            </p:cNvPicPr>
            <p:nvPr/>
          </p:nvPicPr>
          <p:blipFill rotWithShape="1">
            <a:blip r:embed="rId2"/>
            <a:srcRect r="13255"/>
            <a:stretch/>
          </p:blipFill>
          <p:spPr>
            <a:xfrm rot="16200000">
              <a:off x="1264759" y="925545"/>
              <a:ext cx="3644220" cy="6173736"/>
            </a:xfrm>
            <a:prstGeom prst="rect">
              <a:avLst/>
            </a:prstGeom>
          </p:spPr>
        </p:pic>
        <p:pic>
          <p:nvPicPr>
            <p:cNvPr id="7" name="图片 6"/>
            <p:cNvPicPr>
              <a:picLocks noChangeAspect="1"/>
            </p:cNvPicPr>
            <p:nvPr/>
          </p:nvPicPr>
          <p:blipFill rotWithShape="1">
            <a:blip r:embed="rId3"/>
            <a:srcRect l="8305" t="5067"/>
            <a:stretch/>
          </p:blipFill>
          <p:spPr>
            <a:xfrm rot="16200000">
              <a:off x="7175885" y="1182899"/>
              <a:ext cx="3843615" cy="5847908"/>
            </a:xfrm>
            <a:prstGeom prst="rect">
              <a:avLst/>
            </a:prstGeom>
          </p:spPr>
        </p:pic>
      </p:grpSp>
      <p:sp>
        <p:nvSpPr>
          <p:cNvPr id="9" name="文本框 8"/>
          <p:cNvSpPr txBox="1"/>
          <p:nvPr/>
        </p:nvSpPr>
        <p:spPr>
          <a:xfrm>
            <a:off x="3086868" y="5808063"/>
            <a:ext cx="2574744" cy="369332"/>
          </a:xfrm>
          <a:prstGeom prst="rect">
            <a:avLst/>
          </a:prstGeom>
          <a:solidFill>
            <a:srgbClr val="FFFF00"/>
          </a:solidFill>
        </p:spPr>
        <p:txBody>
          <a:bodyPr wrap="none" rtlCol="0">
            <a:spAutoFit/>
          </a:bodyPr>
          <a:lstStyle/>
          <a:p>
            <a:r>
              <a:rPr lang="en-US" altLang="zh-CN" dirty="0">
                <a:solidFill>
                  <a:srgbClr val="FF0000"/>
                </a:solidFill>
              </a:rPr>
              <a:t>The multifunction board</a:t>
            </a:r>
            <a:endParaRPr lang="zh-CN" altLang="en-US" dirty="0">
              <a:solidFill>
                <a:srgbClr val="FF0000"/>
              </a:solidFill>
            </a:endParaRPr>
          </a:p>
        </p:txBody>
      </p:sp>
      <p:cxnSp>
        <p:nvCxnSpPr>
          <p:cNvPr id="11" name="直接箭头连接符 10"/>
          <p:cNvCxnSpPr/>
          <p:nvPr/>
        </p:nvCxnSpPr>
        <p:spPr>
          <a:xfrm flipH="1">
            <a:off x="4720856" y="5124893"/>
            <a:ext cx="63795" cy="691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981389" y="6294532"/>
            <a:ext cx="1755609" cy="369332"/>
          </a:xfrm>
          <a:prstGeom prst="rect">
            <a:avLst/>
          </a:prstGeom>
          <a:noFill/>
        </p:spPr>
        <p:txBody>
          <a:bodyPr wrap="none" rtlCol="0">
            <a:spAutoFit/>
          </a:bodyPr>
          <a:lstStyle/>
          <a:p>
            <a:r>
              <a:rPr lang="en-US" altLang="zh-CN" dirty="0">
                <a:solidFill>
                  <a:srgbClr val="FF0000"/>
                </a:solidFill>
              </a:rPr>
              <a:t>The main board</a:t>
            </a:r>
            <a:endParaRPr lang="zh-CN" altLang="en-US" dirty="0">
              <a:solidFill>
                <a:srgbClr val="FF0000"/>
              </a:solidFill>
            </a:endParaRPr>
          </a:p>
        </p:txBody>
      </p:sp>
      <p:cxnSp>
        <p:nvCxnSpPr>
          <p:cNvPr id="14" name="直接箭头连接符 13"/>
          <p:cNvCxnSpPr/>
          <p:nvPr/>
        </p:nvCxnSpPr>
        <p:spPr>
          <a:xfrm flipH="1">
            <a:off x="9260606" y="5470451"/>
            <a:ext cx="476392" cy="824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031680" y="4858870"/>
            <a:ext cx="1550424" cy="369332"/>
          </a:xfrm>
          <a:prstGeom prst="rect">
            <a:avLst/>
          </a:prstGeom>
          <a:solidFill>
            <a:srgbClr val="FFFF00"/>
          </a:solidFill>
        </p:spPr>
        <p:txBody>
          <a:bodyPr wrap="none" rtlCol="0">
            <a:spAutoFit/>
          </a:bodyPr>
          <a:lstStyle/>
          <a:p>
            <a:r>
              <a:rPr lang="en-US" altLang="zh-CN" dirty="0">
                <a:solidFill>
                  <a:srgbClr val="FF0000"/>
                </a:solidFill>
              </a:rPr>
              <a:t>2-wired cable</a:t>
            </a:r>
            <a:endParaRPr lang="zh-CN" altLang="en-US" dirty="0">
              <a:solidFill>
                <a:srgbClr val="FF0000"/>
              </a:solidFill>
            </a:endParaRPr>
          </a:p>
        </p:txBody>
      </p:sp>
      <p:sp>
        <p:nvSpPr>
          <p:cNvPr id="18" name="文本框 17"/>
          <p:cNvSpPr txBox="1"/>
          <p:nvPr/>
        </p:nvSpPr>
        <p:spPr>
          <a:xfrm>
            <a:off x="7440047" y="3154251"/>
            <a:ext cx="1550424" cy="369332"/>
          </a:xfrm>
          <a:prstGeom prst="rect">
            <a:avLst/>
          </a:prstGeom>
          <a:noFill/>
        </p:spPr>
        <p:txBody>
          <a:bodyPr wrap="none" rtlCol="0">
            <a:spAutoFit/>
          </a:bodyPr>
          <a:lstStyle/>
          <a:p>
            <a:r>
              <a:rPr lang="en-US" altLang="zh-CN" dirty="0">
                <a:solidFill>
                  <a:srgbClr val="FF0000"/>
                </a:solidFill>
              </a:rPr>
              <a:t>4-wired cable</a:t>
            </a:r>
            <a:endParaRPr lang="zh-CN" altLang="en-US" dirty="0">
              <a:solidFill>
                <a:srgbClr val="FF0000"/>
              </a:solidFill>
            </a:endParaRPr>
          </a:p>
        </p:txBody>
      </p:sp>
      <p:sp>
        <p:nvSpPr>
          <p:cNvPr id="19" name="文本框 18"/>
          <p:cNvSpPr txBox="1"/>
          <p:nvPr/>
        </p:nvSpPr>
        <p:spPr>
          <a:xfrm flipH="1">
            <a:off x="10092261" y="4407285"/>
            <a:ext cx="967562" cy="369332"/>
          </a:xfrm>
          <a:prstGeom prst="rect">
            <a:avLst/>
          </a:prstGeom>
          <a:noFill/>
        </p:spPr>
        <p:txBody>
          <a:bodyPr wrap="square" rtlCol="0">
            <a:spAutoFit/>
          </a:bodyPr>
          <a:lstStyle/>
          <a:p>
            <a:r>
              <a:rPr lang="en-US" altLang="zh-CN" dirty="0">
                <a:solidFill>
                  <a:srgbClr val="FF0000"/>
                </a:solidFill>
              </a:rPr>
              <a:t>CN32</a:t>
            </a:r>
            <a:endParaRPr lang="zh-CN" altLang="en-US" dirty="0">
              <a:solidFill>
                <a:srgbClr val="FF0000"/>
              </a:solidFill>
            </a:endParaRPr>
          </a:p>
        </p:txBody>
      </p:sp>
      <p:sp>
        <p:nvSpPr>
          <p:cNvPr id="20" name="文本框 19"/>
          <p:cNvSpPr txBox="1"/>
          <p:nvPr/>
        </p:nvSpPr>
        <p:spPr>
          <a:xfrm>
            <a:off x="10521539" y="3143851"/>
            <a:ext cx="739305" cy="369332"/>
          </a:xfrm>
          <a:prstGeom prst="rect">
            <a:avLst/>
          </a:prstGeom>
          <a:noFill/>
        </p:spPr>
        <p:txBody>
          <a:bodyPr wrap="none" rtlCol="0">
            <a:spAutoFit/>
          </a:bodyPr>
          <a:lstStyle/>
          <a:p>
            <a:r>
              <a:rPr lang="en-US" altLang="zh-CN" dirty="0">
                <a:solidFill>
                  <a:srgbClr val="FF0000"/>
                </a:solidFill>
              </a:rPr>
              <a:t>CN18</a:t>
            </a:r>
            <a:endParaRPr lang="zh-CN" altLang="en-US" dirty="0">
              <a:solidFill>
                <a:srgbClr val="FF0000"/>
              </a:solidFill>
            </a:endParaRPr>
          </a:p>
        </p:txBody>
      </p:sp>
      <p:sp>
        <p:nvSpPr>
          <p:cNvPr id="22" name="矩形 21"/>
          <p:cNvSpPr/>
          <p:nvPr/>
        </p:nvSpPr>
        <p:spPr>
          <a:xfrm>
            <a:off x="113071" y="287703"/>
            <a:ext cx="11097082" cy="369332"/>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if you want to achieve Multi function, you must make a change , and you need  the following parts:</a:t>
            </a:r>
          </a:p>
        </p:txBody>
      </p:sp>
      <p:sp>
        <p:nvSpPr>
          <p:cNvPr id="23" name="文本框 22"/>
          <p:cNvSpPr txBox="1"/>
          <p:nvPr/>
        </p:nvSpPr>
        <p:spPr>
          <a:xfrm>
            <a:off x="3598993" y="3573881"/>
            <a:ext cx="1128835" cy="369332"/>
          </a:xfrm>
          <a:prstGeom prst="rect">
            <a:avLst/>
          </a:prstGeom>
          <a:noFill/>
        </p:spPr>
        <p:txBody>
          <a:bodyPr wrap="none" rtlCol="0">
            <a:spAutoFit/>
          </a:bodyPr>
          <a:lstStyle/>
          <a:p>
            <a:r>
              <a:rPr lang="en-US" altLang="zh-CN" dirty="0">
                <a:solidFill>
                  <a:srgbClr val="FF0000"/>
                </a:solidFill>
              </a:rPr>
              <a:t>To </a:t>
            </a:r>
            <a:r>
              <a:rPr lang="en-US" altLang="zh-CN" dirty="0" err="1">
                <a:solidFill>
                  <a:srgbClr val="FF0000"/>
                </a:solidFill>
              </a:rPr>
              <a:t>wifi</a:t>
            </a:r>
            <a:r>
              <a:rPr lang="en-US" altLang="zh-CN" dirty="0">
                <a:solidFill>
                  <a:srgbClr val="FF0000"/>
                </a:solidFill>
              </a:rPr>
              <a:t> kit</a:t>
            </a:r>
            <a:endParaRPr lang="zh-CN" altLang="en-US" dirty="0">
              <a:solidFill>
                <a:srgbClr val="FF0000"/>
              </a:solidFill>
            </a:endParaRPr>
          </a:p>
        </p:txBody>
      </p:sp>
      <p:sp>
        <p:nvSpPr>
          <p:cNvPr id="24" name="矩形 23"/>
          <p:cNvSpPr/>
          <p:nvPr/>
        </p:nvSpPr>
        <p:spPr>
          <a:xfrm>
            <a:off x="113071" y="1324678"/>
            <a:ext cx="11147773" cy="1569660"/>
          </a:xfrm>
          <a:prstGeom prst="rect">
            <a:avLst/>
          </a:prstGeom>
          <a:ln w="19050">
            <a:solidFill>
              <a:srgbClr val="FF0000"/>
            </a:solidFill>
          </a:ln>
        </p:spPr>
        <p:txBody>
          <a:bodyPr wrap="square">
            <a:spAutoFit/>
          </a:bodyPr>
          <a:lstStyle/>
          <a:p>
            <a:r>
              <a:rPr lang="en-US" altLang="zh-CN" sz="1600" u="sng"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Multi function board</a:t>
            </a:r>
          </a:p>
          <a:p>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1.on-off/ alarm/central controller/4-wired controller 120X2/120G2;</a:t>
            </a:r>
          </a:p>
          <a:p>
            <a:r>
              <a:rPr lang="en-US" altLang="zh-CN" sz="1600" dirty="0">
                <a:solidFill>
                  <a:srgbClr val="FF0000"/>
                </a:solidFill>
              </a:rPr>
              <a:t>17122000A14525</a:t>
            </a:r>
          </a:p>
          <a:p>
            <a:r>
              <a:rPr lang="en-US" altLang="zh-CN" sz="1600" dirty="0">
                <a:solidFill>
                  <a:srgbClr val="FF0000"/>
                </a:solidFill>
              </a:rPr>
              <a:t/>
            </a:r>
            <a:br>
              <a:rPr lang="en-US" altLang="zh-CN" sz="1600" dirty="0">
                <a:solidFill>
                  <a:srgbClr val="FF0000"/>
                </a:solidFill>
              </a:rPr>
            </a:br>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2.on-off/ alarm/</a:t>
            </a:r>
            <a:r>
              <a:rPr lang="en-US" altLang="zh-CN" sz="1600" dirty="0">
                <a:solidFill>
                  <a:schemeClr val="accent6">
                    <a:lumMod val="75000"/>
                  </a:schemeClr>
                </a:solidFill>
                <a:latin typeface="Times New Roman" panose="02020603050405020304" pitchFamily="18" charset="0"/>
                <a:cs typeface="Times New Roman" panose="02020603050405020304" pitchFamily="18" charset="0"/>
                <a:sym typeface="+mn-ea"/>
              </a:rPr>
              <a:t>2-wired non-polarity controller 120G/120X</a:t>
            </a:r>
            <a:r>
              <a:rPr lang="en-US" altLang="zh-CN" sz="1600" dirty="0">
                <a:solidFill>
                  <a:srgbClr val="FF0000"/>
                </a:solidFill>
                <a:sym typeface="+mn-ea"/>
              </a:rPr>
              <a:t/>
            </a:r>
            <a:br>
              <a:rPr lang="en-US" altLang="zh-CN" sz="1600" dirty="0">
                <a:solidFill>
                  <a:srgbClr val="FF0000"/>
                </a:solidFill>
                <a:sym typeface="+mn-ea"/>
              </a:rPr>
            </a:br>
            <a:r>
              <a:rPr lang="en-US" altLang="zh-CN" sz="1600" dirty="0">
                <a:solidFill>
                  <a:srgbClr val="FF0000"/>
                </a:solidFill>
                <a:sym typeface="+mn-ea"/>
              </a:rPr>
              <a:t>17122000A37609</a:t>
            </a:r>
            <a:endParaRPr lang="en-US" altLang="zh-CN" sz="1600" dirty="0"/>
          </a:p>
        </p:txBody>
      </p:sp>
      <p:sp>
        <p:nvSpPr>
          <p:cNvPr id="25" name="矩形 24"/>
          <p:cNvSpPr/>
          <p:nvPr/>
        </p:nvSpPr>
        <p:spPr>
          <a:xfrm>
            <a:off x="113071" y="838209"/>
            <a:ext cx="11147773" cy="351173"/>
          </a:xfrm>
          <a:prstGeom prst="rect">
            <a:avLst/>
          </a:prstGeom>
          <a:ln w="19050">
            <a:solidFill>
              <a:srgbClr val="FF0000"/>
            </a:solidFill>
          </a:ln>
        </p:spPr>
        <p:txBody>
          <a:bodyPr wrap="square">
            <a:spAutoFit/>
          </a:bodyPr>
          <a:lstStyle/>
          <a:p>
            <a:pPr marL="0" lvl="1"/>
            <a:r>
              <a:rPr lang="en-US" altLang="zh-CN" sz="1600" u="sng"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2-wired cable, 17401204A02994, </a:t>
            </a:r>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connect 12V port in multi function board and the 2-wired cable in main control PCB board</a:t>
            </a:r>
          </a:p>
        </p:txBody>
      </p:sp>
      <p:sp>
        <p:nvSpPr>
          <p:cNvPr id="26" name="文本框 25"/>
          <p:cNvSpPr txBox="1"/>
          <p:nvPr/>
        </p:nvSpPr>
        <p:spPr>
          <a:xfrm>
            <a:off x="2423688" y="4362706"/>
            <a:ext cx="1550424" cy="369332"/>
          </a:xfrm>
          <a:prstGeom prst="rect">
            <a:avLst/>
          </a:prstGeom>
          <a:noFill/>
        </p:spPr>
        <p:txBody>
          <a:bodyPr wrap="none" rtlCol="0">
            <a:spAutoFit/>
          </a:bodyPr>
          <a:lstStyle/>
          <a:p>
            <a:r>
              <a:rPr lang="en-US" altLang="zh-CN" dirty="0">
                <a:solidFill>
                  <a:srgbClr val="FF0000"/>
                </a:solidFill>
              </a:rPr>
              <a:t>3-wired cable</a:t>
            </a:r>
            <a:endParaRPr lang="zh-CN" altLang="en-US" dirty="0">
              <a:solidFill>
                <a:srgbClr val="FF0000"/>
              </a:solidFill>
            </a:endParaRPr>
          </a:p>
        </p:txBody>
      </p:sp>
      <p:cxnSp>
        <p:nvCxnSpPr>
          <p:cNvPr id="27" name="直接箭头连接符 26"/>
          <p:cNvCxnSpPr>
            <a:endCxn id="17" idx="0"/>
          </p:cNvCxnSpPr>
          <p:nvPr/>
        </p:nvCxnSpPr>
        <p:spPr>
          <a:xfrm>
            <a:off x="6315794" y="4301047"/>
            <a:ext cx="491098" cy="557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6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704" y="378380"/>
            <a:ext cx="11147773" cy="4031873"/>
          </a:xfrm>
          <a:prstGeom prst="rect">
            <a:avLst/>
          </a:prstGeom>
          <a:ln w="19050">
            <a:noFill/>
          </a:ln>
        </p:spPr>
        <p:txBody>
          <a:bodyPr wrap="square">
            <a:spAutoFit/>
          </a:bodyPr>
          <a:lstStyle/>
          <a:p>
            <a:r>
              <a:rPr lang="en-US" altLang="zh-CN" sz="1600" u="sng"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Multi function board</a:t>
            </a:r>
          </a:p>
          <a:p>
            <a:pPr algn="ctr"/>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1.on-off/ alarm/central controller/4-wired controller 120X2/120G2;</a:t>
            </a:r>
          </a:p>
          <a:p>
            <a:r>
              <a:rPr lang="en-US" altLang="zh-CN" sz="1600" dirty="0">
                <a:solidFill>
                  <a:srgbClr val="FF0000"/>
                </a:solidFill>
              </a:rPr>
              <a:t>17122000A14525</a:t>
            </a: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endParaRPr lang="en-US" altLang="zh-CN" sz="1600" dirty="0">
              <a:solidFill>
                <a:srgbClr val="FF0000"/>
              </a:solidFill>
            </a:endParaRPr>
          </a:p>
          <a:p>
            <a:r>
              <a:rPr lang="en-US" altLang="zh-CN" sz="1600" dirty="0">
                <a:solidFill>
                  <a:srgbClr val="FF0000"/>
                </a:solidFill>
              </a:rPr>
              <a:t/>
            </a:r>
            <a:br>
              <a:rPr lang="en-US" altLang="zh-CN" sz="1600" dirty="0">
                <a:solidFill>
                  <a:srgbClr val="FF0000"/>
                </a:solidFill>
              </a:rPr>
            </a:br>
            <a:endParaRPr lang="en-US" altLang="zh-CN" sz="1600" dirty="0">
              <a:solidFill>
                <a:srgbClr val="FF0000"/>
              </a:solidFill>
            </a:endParaRPr>
          </a:p>
          <a:p>
            <a:endParaRPr lang="en-US" altLang="zh-CN" sz="1600" dirty="0">
              <a:solidFill>
                <a:srgbClr val="FF0000"/>
              </a:solidFill>
              <a:latin typeface="Times New Roman" panose="02020603050405020304" pitchFamily="18" charset="0"/>
              <a:cs typeface="Times New Roman" panose="02020603050405020304" pitchFamily="18" charset="0"/>
            </a:endParaRPr>
          </a:p>
          <a:p>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2.on-off/ alarm/</a:t>
            </a:r>
            <a:r>
              <a:rPr lang="en-US" altLang="zh-CN" sz="1600" dirty="0">
                <a:solidFill>
                  <a:schemeClr val="accent6">
                    <a:lumMod val="75000"/>
                  </a:schemeClr>
                </a:solidFill>
                <a:latin typeface="Times New Roman" panose="02020603050405020304" pitchFamily="18" charset="0"/>
                <a:cs typeface="Times New Roman" panose="02020603050405020304" pitchFamily="18" charset="0"/>
                <a:sym typeface="+mn-ea"/>
              </a:rPr>
              <a:t>2-wired non-polarity controller 120G/120X</a:t>
            </a:r>
            <a:r>
              <a:rPr lang="en-US" altLang="zh-CN" sz="1600" dirty="0">
                <a:solidFill>
                  <a:srgbClr val="FF0000"/>
                </a:solidFill>
                <a:sym typeface="+mn-ea"/>
              </a:rPr>
              <a:t/>
            </a:r>
            <a:br>
              <a:rPr lang="en-US" altLang="zh-CN" sz="1600" dirty="0">
                <a:solidFill>
                  <a:srgbClr val="FF0000"/>
                </a:solidFill>
                <a:sym typeface="+mn-ea"/>
              </a:rPr>
            </a:br>
            <a:r>
              <a:rPr lang="en-US" altLang="zh-CN" sz="1600" dirty="0">
                <a:solidFill>
                  <a:srgbClr val="FF0000"/>
                </a:solidFill>
                <a:sym typeface="+mn-ea"/>
              </a:rPr>
              <a:t>17122000A37609</a:t>
            </a:r>
            <a:endParaRPr lang="en-US" altLang="zh-CN" sz="1600" dirty="0"/>
          </a:p>
        </p:txBody>
      </p:sp>
      <p:pic>
        <p:nvPicPr>
          <p:cNvPr id="3" name="图片 2"/>
          <p:cNvPicPr>
            <a:picLocks noChangeAspect="1"/>
          </p:cNvPicPr>
          <p:nvPr/>
        </p:nvPicPr>
        <p:blipFill rotWithShape="1">
          <a:blip r:embed="rId2"/>
          <a:srcRect t="28889" b="26147"/>
          <a:stretch/>
        </p:blipFill>
        <p:spPr>
          <a:xfrm>
            <a:off x="123704" y="1201479"/>
            <a:ext cx="6950145" cy="2126511"/>
          </a:xfrm>
          <a:prstGeom prst="rect">
            <a:avLst/>
          </a:prstGeom>
        </p:spPr>
      </p:pic>
      <p:pic>
        <p:nvPicPr>
          <p:cNvPr id="4" name="图片 3"/>
          <p:cNvPicPr>
            <a:picLocks noChangeAspect="1"/>
          </p:cNvPicPr>
          <p:nvPr/>
        </p:nvPicPr>
        <p:blipFill rotWithShape="1">
          <a:blip r:embed="rId3"/>
          <a:srcRect t="31942" r="1738" b="27108"/>
          <a:stretch/>
        </p:blipFill>
        <p:spPr>
          <a:xfrm rot="10800000">
            <a:off x="123704" y="4545419"/>
            <a:ext cx="6936315" cy="1967023"/>
          </a:xfrm>
          <a:prstGeom prst="rect">
            <a:avLst/>
          </a:prstGeom>
        </p:spPr>
      </p:pic>
      <p:sp>
        <p:nvSpPr>
          <p:cNvPr id="5" name="矩形 4"/>
          <p:cNvSpPr/>
          <p:nvPr/>
        </p:nvSpPr>
        <p:spPr>
          <a:xfrm>
            <a:off x="1765005" y="1201479"/>
            <a:ext cx="1488558" cy="1190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845443" y="4594919"/>
            <a:ext cx="1049079" cy="861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253563" y="1016813"/>
            <a:ext cx="559769" cy="369332"/>
          </a:xfrm>
          <a:prstGeom prst="rect">
            <a:avLst/>
          </a:prstGeom>
          <a:noFill/>
        </p:spPr>
        <p:txBody>
          <a:bodyPr wrap="none" rtlCol="0">
            <a:spAutoFit/>
          </a:bodyPr>
          <a:lstStyle/>
          <a:p>
            <a:r>
              <a:rPr lang="en-US" altLang="zh-CN" dirty="0">
                <a:solidFill>
                  <a:srgbClr val="FF0000"/>
                </a:solidFill>
              </a:rPr>
              <a:t>XYE</a:t>
            </a:r>
            <a:endParaRPr lang="zh-CN" altLang="en-US" dirty="0">
              <a:solidFill>
                <a:srgbClr val="FF0000"/>
              </a:solidFill>
            </a:endParaRPr>
          </a:p>
        </p:txBody>
      </p:sp>
      <p:sp>
        <p:nvSpPr>
          <p:cNvPr id="8" name="文本框 7"/>
          <p:cNvSpPr txBox="1"/>
          <p:nvPr/>
        </p:nvSpPr>
        <p:spPr>
          <a:xfrm>
            <a:off x="3979490" y="4176087"/>
            <a:ext cx="780983" cy="369332"/>
          </a:xfrm>
          <a:prstGeom prst="rect">
            <a:avLst/>
          </a:prstGeom>
          <a:noFill/>
        </p:spPr>
        <p:txBody>
          <a:bodyPr wrap="none" rtlCol="0">
            <a:spAutoFit/>
          </a:bodyPr>
          <a:lstStyle/>
          <a:p>
            <a:r>
              <a:rPr lang="en-US" altLang="zh-CN" dirty="0">
                <a:solidFill>
                  <a:srgbClr val="FF0000"/>
                </a:solidFill>
              </a:rPr>
              <a:t>HAHB</a:t>
            </a:r>
            <a:endParaRPr lang="zh-CN" altLang="en-US" dirty="0">
              <a:solidFill>
                <a:srgbClr val="FF0000"/>
              </a:solidFill>
            </a:endParaRPr>
          </a:p>
        </p:txBody>
      </p:sp>
    </p:spTree>
    <p:extLst>
      <p:ext uri="{BB962C8B-B14F-4D97-AF65-F5344CB8AC3E}">
        <p14:creationId xmlns:p14="http://schemas.microsoft.com/office/powerpoint/2010/main" val="1001472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895" y="1819014"/>
            <a:ext cx="6653280" cy="213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657977" y="2839570"/>
            <a:ext cx="86409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6" name="直接连接符 5"/>
          <p:cNvCxnSpPr>
            <a:stCxn id="2" idx="2"/>
          </p:cNvCxnSpPr>
          <p:nvPr/>
        </p:nvCxnSpPr>
        <p:spPr>
          <a:xfrm>
            <a:off x="8090025" y="3559650"/>
            <a:ext cx="0" cy="964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48264" y="4542879"/>
            <a:ext cx="1440160" cy="400110"/>
          </a:xfrm>
          <a:prstGeom prst="rect">
            <a:avLst/>
          </a:prstGeom>
          <a:noFill/>
        </p:spPr>
        <p:txBody>
          <a:bodyPr wrap="square" rtlCol="0">
            <a:spAutoFit/>
          </a:bodyPr>
          <a:lstStyle/>
          <a:p>
            <a:r>
              <a:rPr lang="en-US" altLang="zh-CN" sz="2000" i="1" dirty="0"/>
              <a:t>Alarm port</a:t>
            </a:r>
            <a:endParaRPr lang="zh-CN" altLang="en-US" sz="2000" i="1" dirty="0"/>
          </a:p>
        </p:txBody>
      </p:sp>
      <p:sp>
        <p:nvSpPr>
          <p:cNvPr id="9" name="矩形 8"/>
          <p:cNvSpPr/>
          <p:nvPr/>
        </p:nvSpPr>
        <p:spPr>
          <a:xfrm>
            <a:off x="5756190" y="2919531"/>
            <a:ext cx="158417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0" name="直接连接符 9"/>
          <p:cNvCxnSpPr/>
          <p:nvPr/>
        </p:nvCxnSpPr>
        <p:spPr>
          <a:xfrm>
            <a:off x="6598006" y="3580294"/>
            <a:ext cx="0" cy="964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72518" y="4545044"/>
            <a:ext cx="2016224" cy="707886"/>
          </a:xfrm>
          <a:prstGeom prst="rect">
            <a:avLst/>
          </a:prstGeom>
          <a:noFill/>
        </p:spPr>
        <p:txBody>
          <a:bodyPr wrap="square" rtlCol="0">
            <a:spAutoFit/>
          </a:bodyPr>
          <a:lstStyle/>
          <a:p>
            <a:pPr algn="ctr"/>
            <a:r>
              <a:rPr lang="en-US" altLang="zh-CN" sz="2000" dirty="0"/>
              <a:t>Central controller</a:t>
            </a:r>
            <a:endParaRPr lang="zh-CN" altLang="en-US" sz="2000" dirty="0"/>
          </a:p>
        </p:txBody>
      </p:sp>
      <p:sp>
        <p:nvSpPr>
          <p:cNvPr id="12" name="矩形 11"/>
          <p:cNvSpPr/>
          <p:nvPr/>
        </p:nvSpPr>
        <p:spPr>
          <a:xfrm>
            <a:off x="3239240" y="2854095"/>
            <a:ext cx="86409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4" name="TextBox 13"/>
          <p:cNvSpPr txBox="1"/>
          <p:nvPr/>
        </p:nvSpPr>
        <p:spPr>
          <a:xfrm>
            <a:off x="2503234" y="3862614"/>
            <a:ext cx="1440160" cy="707886"/>
          </a:xfrm>
          <a:prstGeom prst="rect">
            <a:avLst/>
          </a:prstGeom>
          <a:noFill/>
        </p:spPr>
        <p:txBody>
          <a:bodyPr wrap="square" rtlCol="0">
            <a:spAutoFit/>
          </a:bodyPr>
          <a:lstStyle/>
          <a:p>
            <a:r>
              <a:rPr lang="en-US" altLang="zh-CN" sz="2000" i="1" dirty="0"/>
              <a:t>On-off port</a:t>
            </a:r>
            <a:endParaRPr lang="zh-CN" altLang="en-US" sz="2000" i="1" dirty="0"/>
          </a:p>
        </p:txBody>
      </p:sp>
      <p:sp>
        <p:nvSpPr>
          <p:cNvPr id="15" name="矩形 14"/>
          <p:cNvSpPr/>
          <p:nvPr/>
        </p:nvSpPr>
        <p:spPr>
          <a:xfrm>
            <a:off x="6300610" y="2001324"/>
            <a:ext cx="360040"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6" name="矩形 15"/>
          <p:cNvSpPr/>
          <p:nvPr/>
        </p:nvSpPr>
        <p:spPr>
          <a:xfrm>
            <a:off x="5009000" y="2918411"/>
            <a:ext cx="616924" cy="70809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 name="TextBox 16"/>
          <p:cNvSpPr txBox="1"/>
          <p:nvPr/>
        </p:nvSpPr>
        <p:spPr>
          <a:xfrm>
            <a:off x="3943395" y="4042025"/>
            <a:ext cx="2495061" cy="400110"/>
          </a:xfrm>
          <a:prstGeom prst="rect">
            <a:avLst/>
          </a:prstGeom>
          <a:noFill/>
        </p:spPr>
        <p:txBody>
          <a:bodyPr wrap="square" rtlCol="0">
            <a:spAutoFit/>
          </a:bodyPr>
          <a:lstStyle/>
          <a:p>
            <a:pPr algn="ctr"/>
            <a:r>
              <a:rPr lang="en-US" altLang="zh-CN" sz="2000" dirty="0"/>
              <a:t>Rotary switch ENC3</a:t>
            </a:r>
            <a:endParaRPr lang="zh-CN" altLang="en-US" sz="2000" dirty="0"/>
          </a:p>
        </p:txBody>
      </p:sp>
      <p:sp>
        <p:nvSpPr>
          <p:cNvPr id="19" name="矩形 18"/>
          <p:cNvSpPr/>
          <p:nvPr/>
        </p:nvSpPr>
        <p:spPr>
          <a:xfrm>
            <a:off x="6727588" y="2001324"/>
            <a:ext cx="360040"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0" name="TextBox 19"/>
          <p:cNvSpPr txBox="1"/>
          <p:nvPr/>
        </p:nvSpPr>
        <p:spPr>
          <a:xfrm>
            <a:off x="4156265" y="1041806"/>
            <a:ext cx="4427984" cy="400110"/>
          </a:xfrm>
          <a:prstGeom prst="rect">
            <a:avLst/>
          </a:prstGeom>
          <a:noFill/>
        </p:spPr>
        <p:txBody>
          <a:bodyPr wrap="square" rtlCol="0">
            <a:spAutoFit/>
          </a:bodyPr>
          <a:lstStyle/>
          <a:p>
            <a:pPr algn="ctr"/>
            <a:r>
              <a:rPr lang="en-US" altLang="zh-CN" sz="2000" dirty="0"/>
              <a:t>Dip-switch F1     Dip-switch F2</a:t>
            </a:r>
            <a:endParaRPr lang="zh-CN" altLang="en-US" sz="2000" dirty="0"/>
          </a:p>
        </p:txBody>
      </p:sp>
      <p:cxnSp>
        <p:nvCxnSpPr>
          <p:cNvPr id="21" name="直接箭头连接符 20"/>
          <p:cNvCxnSpPr>
            <a:endCxn id="16" idx="2"/>
          </p:cNvCxnSpPr>
          <p:nvPr/>
        </p:nvCxnSpPr>
        <p:spPr>
          <a:xfrm flipV="1">
            <a:off x="5217592" y="3626501"/>
            <a:ext cx="99871" cy="494984"/>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19" idx="0"/>
          </p:cNvCxnSpPr>
          <p:nvPr/>
        </p:nvCxnSpPr>
        <p:spPr>
          <a:xfrm flipH="1">
            <a:off x="6907608" y="1441916"/>
            <a:ext cx="282318" cy="55940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138776" y="2001324"/>
            <a:ext cx="349966" cy="36004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32" name="直接箭头连接符 31"/>
          <p:cNvCxnSpPr/>
          <p:nvPr/>
        </p:nvCxnSpPr>
        <p:spPr>
          <a:xfrm>
            <a:off x="5736619" y="1441916"/>
            <a:ext cx="633639" cy="55940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H="1">
            <a:off x="7488742" y="1721621"/>
            <a:ext cx="1487578" cy="39024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127992" y="2344909"/>
            <a:ext cx="520273" cy="36004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9" name="TextBox 38"/>
          <p:cNvSpPr txBox="1"/>
          <p:nvPr/>
        </p:nvSpPr>
        <p:spPr>
          <a:xfrm>
            <a:off x="8976320" y="1441886"/>
            <a:ext cx="1440160" cy="400110"/>
          </a:xfrm>
          <a:prstGeom prst="rect">
            <a:avLst/>
          </a:prstGeom>
          <a:noFill/>
        </p:spPr>
        <p:txBody>
          <a:bodyPr wrap="square" rtlCol="0">
            <a:spAutoFit/>
          </a:bodyPr>
          <a:lstStyle/>
          <a:p>
            <a:r>
              <a:rPr lang="en-US" altLang="zh-CN" sz="2000" i="1" dirty="0"/>
              <a:t>To PCB</a:t>
            </a:r>
            <a:endParaRPr lang="zh-CN" altLang="en-US" sz="2000" i="1" dirty="0"/>
          </a:p>
        </p:txBody>
      </p:sp>
      <p:cxnSp>
        <p:nvCxnSpPr>
          <p:cNvPr id="40" name="直接箭头连接符 39"/>
          <p:cNvCxnSpPr/>
          <p:nvPr/>
        </p:nvCxnSpPr>
        <p:spPr>
          <a:xfrm flipH="1">
            <a:off x="7600846" y="2181345"/>
            <a:ext cx="1375474" cy="33613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976320" y="1918599"/>
            <a:ext cx="1440160" cy="707886"/>
          </a:xfrm>
          <a:prstGeom prst="rect">
            <a:avLst/>
          </a:prstGeom>
          <a:noFill/>
        </p:spPr>
        <p:txBody>
          <a:bodyPr wrap="square" rtlCol="0">
            <a:spAutoFit/>
          </a:bodyPr>
          <a:lstStyle/>
          <a:p>
            <a:r>
              <a:rPr lang="en-US" altLang="zh-CN" sz="2000" i="1" dirty="0"/>
              <a:t>To display board</a:t>
            </a:r>
            <a:endParaRPr lang="zh-CN" altLang="en-US" sz="2000" i="1" dirty="0"/>
          </a:p>
        </p:txBody>
      </p:sp>
      <p:sp>
        <p:nvSpPr>
          <p:cNvPr id="43" name="TextBox 42"/>
          <p:cNvSpPr txBox="1"/>
          <p:nvPr/>
        </p:nvSpPr>
        <p:spPr>
          <a:xfrm>
            <a:off x="1681313" y="5085185"/>
            <a:ext cx="7727055" cy="1015663"/>
          </a:xfrm>
          <a:prstGeom prst="rect">
            <a:avLst/>
          </a:prstGeom>
          <a:noFill/>
        </p:spPr>
        <p:txBody>
          <a:bodyPr wrap="square" rtlCol="0">
            <a:spAutoFit/>
          </a:bodyPr>
          <a:lstStyle/>
          <a:p>
            <a:r>
              <a:rPr lang="en-US" altLang="zh-CN" sz="2000" i="1" dirty="0"/>
              <a:t>Note:</a:t>
            </a:r>
          </a:p>
          <a:p>
            <a:r>
              <a:rPr lang="en-US" altLang="zh-CN" sz="2000" i="1" dirty="0"/>
              <a:t>1. Rotary switch ENC3 and Dip-switch F1 is for Net address setting;</a:t>
            </a:r>
          </a:p>
          <a:p>
            <a:r>
              <a:rPr lang="en-US" altLang="zh-CN" sz="2000" i="1" dirty="0"/>
              <a:t>2. Dip switch F2 is for On-off setting</a:t>
            </a:r>
            <a:endParaRPr lang="zh-CN" altLang="en-US" sz="2000" i="1" dirty="0"/>
          </a:p>
        </p:txBody>
      </p:sp>
      <p:cxnSp>
        <p:nvCxnSpPr>
          <p:cNvPr id="44" name="直接箭头连接符 43"/>
          <p:cNvCxnSpPr/>
          <p:nvPr/>
        </p:nvCxnSpPr>
        <p:spPr>
          <a:xfrm flipV="1">
            <a:off x="3095313" y="3615359"/>
            <a:ext cx="618239" cy="27129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969162" y="872277"/>
            <a:ext cx="2007281" cy="369332"/>
          </a:xfrm>
          <a:prstGeom prst="rect">
            <a:avLst/>
          </a:prstGeom>
        </p:spPr>
        <p:txBody>
          <a:bodyPr wrap="none">
            <a:spAutoFit/>
          </a:bodyPr>
          <a:lstStyle/>
          <a:p>
            <a:r>
              <a:rPr lang="en-US" altLang="zh-CN" b="1" dirty="0">
                <a:solidFill>
                  <a:srgbClr val="C00000"/>
                </a:solidFill>
                <a:sym typeface="+mn-ea"/>
              </a:rPr>
              <a:t>17122000A14525</a:t>
            </a:r>
          </a:p>
        </p:txBody>
      </p:sp>
      <p:sp>
        <p:nvSpPr>
          <p:cNvPr id="5" name="文本框 4"/>
          <p:cNvSpPr txBox="1"/>
          <p:nvPr/>
        </p:nvSpPr>
        <p:spPr>
          <a:xfrm>
            <a:off x="1606551" y="384810"/>
            <a:ext cx="5888150" cy="400110"/>
          </a:xfrm>
          <a:prstGeom prst="rect">
            <a:avLst/>
          </a:prstGeom>
          <a:noFill/>
        </p:spPr>
        <p:txBody>
          <a:bodyPr wrap="none" rtlCol="0">
            <a:spAutoFit/>
          </a:bodyPr>
          <a:lstStyle/>
          <a:p>
            <a:r>
              <a:rPr lang="en-US" altLang="zh-CN" sz="2000" b="1" dirty="0"/>
              <a:t>The explanation of ports on multi function board</a:t>
            </a:r>
          </a:p>
        </p:txBody>
      </p:sp>
    </p:spTree>
    <p:extLst>
      <p:ext uri="{BB962C8B-B14F-4D97-AF65-F5344CB8AC3E}">
        <p14:creationId xmlns:p14="http://schemas.microsoft.com/office/powerpoint/2010/main" val="355469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954" t="49700" r="13975" b="17614"/>
          <a:stretch>
            <a:fillRect/>
          </a:stretch>
        </p:blipFill>
        <p:spPr bwMode="auto">
          <a:xfrm>
            <a:off x="1992050" y="1626777"/>
            <a:ext cx="7707086" cy="2212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8184738" y="2534234"/>
            <a:ext cx="86409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6" name="直接连接符 5"/>
          <p:cNvCxnSpPr/>
          <p:nvPr/>
        </p:nvCxnSpPr>
        <p:spPr>
          <a:xfrm>
            <a:off x="8616786" y="3305749"/>
            <a:ext cx="0" cy="93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40722" y="4090880"/>
            <a:ext cx="1440160" cy="400110"/>
          </a:xfrm>
          <a:prstGeom prst="rect">
            <a:avLst/>
          </a:prstGeom>
          <a:noFill/>
        </p:spPr>
        <p:txBody>
          <a:bodyPr wrap="square" rtlCol="0">
            <a:spAutoFit/>
          </a:bodyPr>
          <a:lstStyle/>
          <a:p>
            <a:r>
              <a:rPr lang="en-US" altLang="zh-CN" sz="2000" i="1" dirty="0"/>
              <a:t>Alarm port</a:t>
            </a:r>
            <a:endParaRPr lang="zh-CN" altLang="en-US" sz="2000" i="1" dirty="0"/>
          </a:p>
        </p:txBody>
      </p:sp>
      <p:sp>
        <p:nvSpPr>
          <p:cNvPr id="9" name="矩形 8"/>
          <p:cNvSpPr/>
          <p:nvPr/>
        </p:nvSpPr>
        <p:spPr>
          <a:xfrm>
            <a:off x="4800362" y="2558394"/>
            <a:ext cx="86409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0" name="直接连接符 9"/>
          <p:cNvCxnSpPr/>
          <p:nvPr/>
        </p:nvCxnSpPr>
        <p:spPr>
          <a:xfrm>
            <a:off x="5232410" y="3254314"/>
            <a:ext cx="0" cy="140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34189" y="4508109"/>
            <a:ext cx="2016224" cy="1015663"/>
          </a:xfrm>
          <a:prstGeom prst="rect">
            <a:avLst/>
          </a:prstGeom>
          <a:noFill/>
        </p:spPr>
        <p:txBody>
          <a:bodyPr wrap="square" rtlCol="0">
            <a:spAutoFit/>
          </a:bodyPr>
          <a:lstStyle/>
          <a:p>
            <a:pPr algn="ctr"/>
            <a:r>
              <a:rPr lang="en-US" altLang="zh-CN" sz="2000" dirty="0"/>
              <a:t>non-polarity wired controller</a:t>
            </a:r>
          </a:p>
          <a:p>
            <a:pPr algn="ctr"/>
            <a:r>
              <a:rPr lang="en-US" altLang="zh-CN" sz="2000" dirty="0"/>
              <a:t>KJR-120G</a:t>
            </a:r>
            <a:endParaRPr lang="zh-CN" altLang="en-US" sz="2000" dirty="0"/>
          </a:p>
        </p:txBody>
      </p:sp>
      <p:sp>
        <p:nvSpPr>
          <p:cNvPr id="12" name="矩形 11"/>
          <p:cNvSpPr/>
          <p:nvPr/>
        </p:nvSpPr>
        <p:spPr>
          <a:xfrm>
            <a:off x="3936266" y="2558394"/>
            <a:ext cx="864096" cy="72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3" name="直接连接符 12"/>
          <p:cNvCxnSpPr/>
          <p:nvPr/>
        </p:nvCxnSpPr>
        <p:spPr>
          <a:xfrm>
            <a:off x="4368314" y="3254314"/>
            <a:ext cx="0" cy="93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74961" y="4057852"/>
            <a:ext cx="1440160" cy="707886"/>
          </a:xfrm>
          <a:prstGeom prst="rect">
            <a:avLst/>
          </a:prstGeom>
          <a:noFill/>
        </p:spPr>
        <p:txBody>
          <a:bodyPr wrap="square" rtlCol="0">
            <a:spAutoFit/>
          </a:bodyPr>
          <a:lstStyle/>
          <a:p>
            <a:r>
              <a:rPr lang="en-US" altLang="zh-CN" sz="2000" i="1" dirty="0"/>
              <a:t>On-off port</a:t>
            </a:r>
            <a:endParaRPr lang="zh-CN" altLang="en-US" sz="2000" i="1" dirty="0"/>
          </a:p>
        </p:txBody>
      </p:sp>
      <p:sp>
        <p:nvSpPr>
          <p:cNvPr id="15" name="矩形 14"/>
          <p:cNvSpPr/>
          <p:nvPr/>
        </p:nvSpPr>
        <p:spPr>
          <a:xfrm>
            <a:off x="6801138" y="1855284"/>
            <a:ext cx="360040" cy="63549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6" name="矩形 15"/>
          <p:cNvSpPr/>
          <p:nvPr/>
        </p:nvSpPr>
        <p:spPr>
          <a:xfrm>
            <a:off x="5733489" y="2583072"/>
            <a:ext cx="616924" cy="70809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 name="TextBox 16"/>
          <p:cNvSpPr txBox="1"/>
          <p:nvPr/>
        </p:nvSpPr>
        <p:spPr>
          <a:xfrm>
            <a:off x="5257630" y="4090880"/>
            <a:ext cx="2495061" cy="400110"/>
          </a:xfrm>
          <a:prstGeom prst="rect">
            <a:avLst/>
          </a:prstGeom>
          <a:noFill/>
        </p:spPr>
        <p:txBody>
          <a:bodyPr wrap="square" rtlCol="0">
            <a:spAutoFit/>
          </a:bodyPr>
          <a:lstStyle/>
          <a:p>
            <a:pPr algn="ctr"/>
            <a:r>
              <a:rPr lang="en-US" altLang="zh-CN" sz="2000" dirty="0"/>
              <a:t>Rotary switch ENC3</a:t>
            </a:r>
            <a:endParaRPr lang="zh-CN" altLang="en-US" sz="2000" dirty="0"/>
          </a:p>
        </p:txBody>
      </p:sp>
      <p:sp>
        <p:nvSpPr>
          <p:cNvPr id="18" name="矩形 17"/>
          <p:cNvSpPr/>
          <p:nvPr/>
        </p:nvSpPr>
        <p:spPr>
          <a:xfrm>
            <a:off x="7228116" y="1855284"/>
            <a:ext cx="360040" cy="63549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9" name="TextBox 18"/>
          <p:cNvSpPr txBox="1"/>
          <p:nvPr/>
        </p:nvSpPr>
        <p:spPr>
          <a:xfrm>
            <a:off x="4766696" y="835447"/>
            <a:ext cx="4427984" cy="400110"/>
          </a:xfrm>
          <a:prstGeom prst="rect">
            <a:avLst/>
          </a:prstGeom>
          <a:noFill/>
        </p:spPr>
        <p:txBody>
          <a:bodyPr wrap="square" rtlCol="0">
            <a:spAutoFit/>
          </a:bodyPr>
          <a:lstStyle/>
          <a:p>
            <a:pPr algn="ctr"/>
            <a:r>
              <a:rPr lang="en-US" altLang="zh-CN" sz="2000" dirty="0"/>
              <a:t>Dip-switch F1     Dip-switch F2</a:t>
            </a:r>
            <a:endParaRPr lang="zh-CN" altLang="en-US" sz="2000" dirty="0"/>
          </a:p>
        </p:txBody>
      </p:sp>
      <p:cxnSp>
        <p:nvCxnSpPr>
          <p:cNvPr id="21" name="直接箭头连接符 20"/>
          <p:cNvCxnSpPr/>
          <p:nvPr/>
        </p:nvCxnSpPr>
        <p:spPr>
          <a:xfrm flipH="1">
            <a:off x="7285991" y="1196976"/>
            <a:ext cx="466725" cy="61912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312536" y="1196976"/>
            <a:ext cx="631825" cy="61912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41951" y="3282779"/>
            <a:ext cx="0" cy="93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81313" y="5372205"/>
            <a:ext cx="7727055" cy="1015663"/>
          </a:xfrm>
          <a:prstGeom prst="rect">
            <a:avLst/>
          </a:prstGeom>
          <a:noFill/>
        </p:spPr>
        <p:txBody>
          <a:bodyPr wrap="square" rtlCol="0">
            <a:spAutoFit/>
          </a:bodyPr>
          <a:lstStyle/>
          <a:p>
            <a:r>
              <a:rPr lang="en-US" altLang="zh-CN" sz="2000" i="1" dirty="0"/>
              <a:t>Note:</a:t>
            </a:r>
          </a:p>
          <a:p>
            <a:r>
              <a:rPr lang="en-US" altLang="zh-CN" sz="2000" i="1" dirty="0"/>
              <a:t>1. Rotary switch ENC3 and Dip-switch F1 is for Net address setting;</a:t>
            </a:r>
          </a:p>
          <a:p>
            <a:r>
              <a:rPr lang="en-US" altLang="zh-CN" sz="2000" i="1" dirty="0"/>
              <a:t>2. Dip switch F2 is for On-off setting</a:t>
            </a:r>
            <a:endParaRPr lang="zh-CN" altLang="en-US" sz="2000" i="1" dirty="0"/>
          </a:p>
        </p:txBody>
      </p:sp>
      <p:sp>
        <p:nvSpPr>
          <p:cNvPr id="5" name="文本框 4"/>
          <p:cNvSpPr txBox="1"/>
          <p:nvPr/>
        </p:nvSpPr>
        <p:spPr>
          <a:xfrm>
            <a:off x="1606551" y="384810"/>
            <a:ext cx="5888150" cy="400110"/>
          </a:xfrm>
          <a:prstGeom prst="rect">
            <a:avLst/>
          </a:prstGeom>
          <a:noFill/>
        </p:spPr>
        <p:txBody>
          <a:bodyPr wrap="none" rtlCol="0">
            <a:spAutoFit/>
          </a:bodyPr>
          <a:lstStyle/>
          <a:p>
            <a:r>
              <a:rPr lang="en-US" altLang="zh-CN" sz="2000" b="1" dirty="0"/>
              <a:t>The explanation of ports on multi function board</a:t>
            </a:r>
          </a:p>
        </p:txBody>
      </p:sp>
      <p:sp>
        <p:nvSpPr>
          <p:cNvPr id="31" name="矩形 30"/>
          <p:cNvSpPr/>
          <p:nvPr/>
        </p:nvSpPr>
        <p:spPr>
          <a:xfrm>
            <a:off x="7641061" y="1570794"/>
            <a:ext cx="349966" cy="36004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35" name="直接箭头连接符 34"/>
          <p:cNvCxnSpPr/>
          <p:nvPr/>
        </p:nvCxnSpPr>
        <p:spPr>
          <a:xfrm flipH="1">
            <a:off x="7991027" y="1291091"/>
            <a:ext cx="1487578" cy="39024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630277" y="1914379"/>
            <a:ext cx="520273" cy="36004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7" name="直接箭头连接符 6"/>
          <p:cNvCxnSpPr/>
          <p:nvPr/>
        </p:nvCxnSpPr>
        <p:spPr>
          <a:xfrm flipH="1">
            <a:off x="8103131" y="1750815"/>
            <a:ext cx="1375474" cy="33613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478605" y="1631579"/>
            <a:ext cx="1440160" cy="707886"/>
          </a:xfrm>
          <a:prstGeom prst="rect">
            <a:avLst/>
          </a:prstGeom>
          <a:noFill/>
        </p:spPr>
        <p:txBody>
          <a:bodyPr wrap="square" rtlCol="0">
            <a:spAutoFit/>
          </a:bodyPr>
          <a:lstStyle/>
          <a:p>
            <a:r>
              <a:rPr lang="en-US" altLang="zh-CN" sz="2000" i="1" dirty="0"/>
              <a:t>To display board</a:t>
            </a:r>
            <a:endParaRPr lang="zh-CN" altLang="en-US" sz="2000" i="1" dirty="0"/>
          </a:p>
        </p:txBody>
      </p:sp>
      <p:sp>
        <p:nvSpPr>
          <p:cNvPr id="39" name="TextBox 38"/>
          <p:cNvSpPr txBox="1"/>
          <p:nvPr/>
        </p:nvSpPr>
        <p:spPr>
          <a:xfrm>
            <a:off x="9478605" y="1072951"/>
            <a:ext cx="1440160" cy="400110"/>
          </a:xfrm>
          <a:prstGeom prst="rect">
            <a:avLst/>
          </a:prstGeom>
          <a:noFill/>
        </p:spPr>
        <p:txBody>
          <a:bodyPr wrap="square" rtlCol="0">
            <a:spAutoFit/>
          </a:bodyPr>
          <a:lstStyle/>
          <a:p>
            <a:r>
              <a:rPr lang="en-US" altLang="zh-CN" sz="2000" i="1" dirty="0"/>
              <a:t>To PCB</a:t>
            </a:r>
            <a:endParaRPr lang="zh-CN" altLang="en-US" sz="2000" i="1" dirty="0"/>
          </a:p>
        </p:txBody>
      </p:sp>
      <p:sp>
        <p:nvSpPr>
          <p:cNvPr id="24" name="矩形 23"/>
          <p:cNvSpPr/>
          <p:nvPr/>
        </p:nvSpPr>
        <p:spPr>
          <a:xfrm>
            <a:off x="1833568" y="872997"/>
            <a:ext cx="2007281" cy="369332"/>
          </a:xfrm>
          <a:prstGeom prst="rect">
            <a:avLst/>
          </a:prstGeom>
        </p:spPr>
        <p:txBody>
          <a:bodyPr wrap="none">
            <a:spAutoFit/>
          </a:bodyPr>
          <a:lstStyle/>
          <a:p>
            <a:r>
              <a:rPr lang="en-US" altLang="zh-CN" b="1" dirty="0">
                <a:solidFill>
                  <a:srgbClr val="C00000"/>
                </a:solidFill>
                <a:sym typeface="+mn-ea"/>
              </a:rPr>
              <a:t>17122000A37609</a:t>
            </a:r>
          </a:p>
        </p:txBody>
      </p:sp>
    </p:spTree>
    <p:extLst>
      <p:ext uri="{BB962C8B-B14F-4D97-AF65-F5344CB8AC3E}">
        <p14:creationId xmlns:p14="http://schemas.microsoft.com/office/powerpoint/2010/main" val="174978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06551" y="384810"/>
            <a:ext cx="6118983" cy="400110"/>
          </a:xfrm>
          <a:prstGeom prst="rect">
            <a:avLst/>
          </a:prstGeom>
          <a:noFill/>
        </p:spPr>
        <p:txBody>
          <a:bodyPr wrap="none" rtlCol="0">
            <a:spAutoFit/>
          </a:bodyPr>
          <a:lstStyle/>
          <a:p>
            <a:r>
              <a:rPr lang="en-US" altLang="zh-CN" sz="2000" b="1" dirty="0"/>
              <a:t>The explanation of F2 port on multi function board</a:t>
            </a:r>
          </a:p>
        </p:txBody>
      </p:sp>
      <p:graphicFrame>
        <p:nvGraphicFramePr>
          <p:cNvPr id="2" name="表格 -1"/>
          <p:cNvGraphicFramePr/>
          <p:nvPr/>
        </p:nvGraphicFramePr>
        <p:xfrm>
          <a:off x="1847529" y="980729"/>
          <a:ext cx="8521639" cy="5616575"/>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527034659"/>
                    </a:ext>
                  </a:extLst>
                </a:gridCol>
                <a:gridCol w="72008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5256584">
                  <a:extLst>
                    <a:ext uri="{9D8B030D-6E8A-4147-A177-3AD203B41FA5}">
                      <a16:colId xmlns:a16="http://schemas.microsoft.com/office/drawing/2014/main" val="20002"/>
                    </a:ext>
                  </a:extLst>
                </a:gridCol>
                <a:gridCol w="1032807">
                  <a:extLst>
                    <a:ext uri="{9D8B030D-6E8A-4147-A177-3AD203B41FA5}">
                      <a16:colId xmlns:a16="http://schemas.microsoft.com/office/drawing/2014/main" val="2272045508"/>
                    </a:ext>
                  </a:extLst>
                </a:gridCol>
              </a:tblGrid>
              <a:tr h="430530">
                <a:tc>
                  <a:txBody>
                    <a:bodyPr/>
                    <a:lstStyle/>
                    <a:p>
                      <a:pPr indent="0" algn="ctr">
                        <a:buNone/>
                      </a:pPr>
                      <a:r>
                        <a:rPr lang="en-US" altLang="zh-CN" sz="1600" b="1" dirty="0">
                          <a:solidFill>
                            <a:srgbClr val="595959"/>
                          </a:solidFill>
                          <a:latin typeface="Calibri" panose="020F0502020204030204" charset="0"/>
                          <a:ea typeface="Calibri" panose="020F0502020204030204" charset="0"/>
                          <a:cs typeface="Calibri" panose="020F0502020204030204" charset="0"/>
                        </a:rPr>
                        <a:t>Picture</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indent="0" algn="ctr">
                        <a:buNone/>
                      </a:pPr>
                      <a:r>
                        <a:rPr lang="en-US" altLang="zh-CN" sz="1600" b="1" dirty="0">
                          <a:solidFill>
                            <a:srgbClr val="595959"/>
                          </a:solidFill>
                          <a:latin typeface="Calibri" panose="020F0502020204030204" charset="0"/>
                          <a:cs typeface="Calibri" panose="020F0502020204030204" charset="0"/>
                        </a:rPr>
                        <a:t>Dip-switch 1</a:t>
                      </a:r>
                      <a:endParaRPr lang="en-US" altLang="zh-CN" sz="1600" b="1"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p>
                      <a:pPr indent="0" algn="ctr">
                        <a:buNone/>
                      </a:pPr>
                      <a:r>
                        <a:rPr lang="en-US" altLang="zh-CN" sz="1600" b="1" dirty="0">
                          <a:solidFill>
                            <a:srgbClr val="595959"/>
                          </a:solidFill>
                          <a:latin typeface="Calibri" panose="020F0502020204030204" charset="0"/>
                          <a:cs typeface="Calibri" panose="020F0502020204030204" charset="0"/>
                        </a:rPr>
                        <a:t>Dip-</a:t>
                      </a:r>
                    </a:p>
                    <a:p>
                      <a:pPr indent="0" algn="ctr">
                        <a:buNone/>
                      </a:pPr>
                      <a:r>
                        <a:rPr lang="en-US" altLang="zh-CN" sz="1600" b="1" dirty="0">
                          <a:solidFill>
                            <a:srgbClr val="595959"/>
                          </a:solidFill>
                          <a:latin typeface="Calibri" panose="020F0502020204030204" charset="0"/>
                          <a:cs typeface="Calibri" panose="020F0502020204030204" charset="0"/>
                        </a:rPr>
                        <a:t>switch 2</a:t>
                      </a:r>
                      <a:endParaRPr lang="en-US" altLang="zh-CN" sz="1600" b="1"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p>
                      <a:pPr marL="285750" indent="-285750" algn="ctr">
                        <a:buFont typeface="Wingdings" panose="05000000000000000000" charset="0"/>
                        <a:buChar char=""/>
                      </a:pPr>
                      <a:r>
                        <a:rPr lang="en-US" altLang="zh-CN" sz="1600" b="1">
                          <a:solidFill>
                            <a:srgbClr val="595959"/>
                          </a:solidFill>
                          <a:latin typeface="Calibri" panose="020F0502020204030204" charset="0"/>
                          <a:cs typeface="Calibri" panose="020F0502020204030204" charset="0"/>
                        </a:rPr>
                        <a:t>ON-OFF port</a:t>
                      </a:r>
                      <a:endParaRPr lang="en-US" altLang="zh-CN" sz="1600" b="1">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p>
                      <a:pPr marL="0" indent="0" algn="ctr">
                        <a:buFont typeface="Wingdings" panose="05000000000000000000" charset="0"/>
                        <a:buNone/>
                      </a:pPr>
                      <a:r>
                        <a:rPr lang="en-US" altLang="zh-CN" sz="1600" b="1" dirty="0">
                          <a:solidFill>
                            <a:srgbClr val="595959"/>
                          </a:solidFill>
                          <a:latin typeface="Calibri" panose="020F0502020204030204" charset="0"/>
                          <a:ea typeface="Calibri" panose="020F0502020204030204" charset="0"/>
                          <a:cs typeface="Calibri" panose="020F0502020204030204" charset="0"/>
                        </a:rPr>
                        <a:t>Unit’s Operation</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1345565">
                <a:tc>
                  <a:txBody>
                    <a:bodyPr/>
                    <a:lstStyle/>
                    <a:p>
                      <a:pPr indent="0" algn="ctr">
                        <a:buNone/>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zh-CN" sz="1600" b="0" dirty="0">
                          <a:solidFill>
                            <a:srgbClr val="595959"/>
                          </a:solidFill>
                          <a:latin typeface="Calibri" panose="020F0502020204030204" charset="0"/>
                          <a:cs typeface="Calibri" panose="020F0502020204030204" charset="0"/>
                        </a:rPr>
                        <a:t>ON</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600" b="0" dirty="0">
                          <a:solidFill>
                            <a:srgbClr val="595959"/>
                          </a:solidFill>
                          <a:latin typeface="Calibri" panose="020F0502020204030204" charset="0"/>
                          <a:cs typeface="Calibri" panose="020F0502020204030204" charset="0"/>
                        </a:rPr>
                        <a:t>ON</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285750" indent="-285750">
                        <a:buFont typeface="Wingdings" panose="05000000000000000000" charset="0"/>
                        <a:buChar char=""/>
                      </a:pPr>
                      <a:r>
                        <a:rPr lang="en-US" altLang="zh-CN" sz="1600" b="0">
                          <a:solidFill>
                            <a:srgbClr val="595959"/>
                          </a:solidFill>
                          <a:latin typeface="Calibri" panose="020F0502020204030204" charset="0"/>
                          <a:cs typeface="Calibri" panose="020F0502020204030204" charset="0"/>
                        </a:rPr>
                        <a:t>ON-OFF port works as an ON/OFF button.</a:t>
                      </a:r>
                    </a:p>
                    <a:p>
                      <a:pPr marL="285750" indent="-285750">
                        <a:buFont typeface="Wingdings" panose="05000000000000000000" charset="0"/>
                        <a:buChar char=""/>
                      </a:pPr>
                      <a:r>
                        <a:rPr lang="en-US" altLang="zh-CN" sz="1600" b="0">
                          <a:solidFill>
                            <a:srgbClr val="595959"/>
                          </a:solidFill>
                          <a:latin typeface="Calibri" panose="020F0502020204030204" charset="0"/>
                          <a:cs typeface="Calibri" panose="020F0502020204030204" charset="0"/>
                        </a:rPr>
                        <a:t>By connecting the port,'OFF' signal is sent to switch off the unit. You can switch on the unit with remote controller.</a:t>
                      </a:r>
                    </a:p>
                    <a:p>
                      <a:pPr marL="285750" indent="-285750">
                        <a:buFont typeface="Wingdings" panose="05000000000000000000" charset="0"/>
                        <a:buChar char=""/>
                      </a:pPr>
                      <a:r>
                        <a:rPr lang="en-US" altLang="zh-CN" sz="1600" b="0">
                          <a:solidFill>
                            <a:srgbClr val="595959"/>
                          </a:solidFill>
                          <a:latin typeface="Calibri" panose="020F0502020204030204" charset="0"/>
                          <a:cs typeface="Calibri" panose="020F0502020204030204" charset="0"/>
                        </a:rPr>
                        <a:t>By disconnecting the port,  'ON' signal is send to switch on the unit.  You can switch off the unit with remote controller.</a:t>
                      </a:r>
                      <a:endParaRPr lang="en-US" altLang="zh-CN" sz="1600" b="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Font typeface="Wingdings" panose="05000000000000000000" charset="0"/>
                        <a:buNone/>
                      </a:pPr>
                      <a:r>
                        <a:rPr lang="en-US" altLang="zh-CN" sz="1600" b="0" dirty="0">
                          <a:solidFill>
                            <a:srgbClr val="595959"/>
                          </a:solidFill>
                          <a:latin typeface="Calibri" panose="020F0502020204030204" charset="0"/>
                          <a:ea typeface="Calibri" panose="020F0502020204030204" charset="0"/>
                          <a:cs typeface="Calibri" panose="020F0502020204030204" charset="0"/>
                        </a:rPr>
                        <a:t>Restart</a:t>
                      </a:r>
                      <a:r>
                        <a:rPr lang="en-US" altLang="zh-CN" sz="1600" b="0" baseline="0" dirty="0">
                          <a:solidFill>
                            <a:srgbClr val="595959"/>
                          </a:solidFill>
                          <a:latin typeface="Calibri" panose="020F0502020204030204" charset="0"/>
                          <a:ea typeface="Calibri" panose="020F0502020204030204" charset="0"/>
                          <a:cs typeface="Calibri" panose="020F0502020204030204" charset="0"/>
                        </a:rPr>
                        <a:t> with auto mode,24°C</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44930">
                <a:tc>
                  <a:txBody>
                    <a:bodyPr/>
                    <a:lstStyle/>
                    <a:p>
                      <a:pPr indent="0" algn="ctr">
                        <a:buNone/>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zh-CN" sz="1600" b="0" dirty="0">
                          <a:solidFill>
                            <a:srgbClr val="595959"/>
                          </a:solidFill>
                          <a:latin typeface="Calibri" panose="020F0502020204030204" charset="0"/>
                          <a:cs typeface="Calibri" panose="020F0502020204030204" charset="0"/>
                        </a:rPr>
                        <a:t>ON</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600" b="0">
                          <a:solidFill>
                            <a:srgbClr val="595959"/>
                          </a:solidFill>
                          <a:latin typeface="Calibri" panose="020F0502020204030204" charset="0"/>
                          <a:cs typeface="Calibri" panose="020F0502020204030204" charset="0"/>
                        </a:rPr>
                        <a:t>OFF</a:t>
                      </a:r>
                      <a:endParaRPr lang="en-US" altLang="zh-CN" sz="1600" b="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ON-OFF port works as an ON/OFF button. </a:t>
                      </a:r>
                    </a:p>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By disconnecting the port, 'OFF' signal is sent to switch off the unit. You can switch on the unit with remote controller.</a:t>
                      </a:r>
                    </a:p>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By connecting the port, 'ON' signal is send to switch on the unit.. You can switch off the unit with remote controller.</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600" b="0" dirty="0">
                          <a:solidFill>
                            <a:srgbClr val="595959"/>
                          </a:solidFill>
                          <a:latin typeface="Calibri" panose="020F0502020204030204" charset="0"/>
                          <a:ea typeface="Calibri" panose="020F0502020204030204" charset="0"/>
                          <a:cs typeface="Calibri" panose="020F0502020204030204" charset="0"/>
                        </a:rPr>
                        <a:t>Restart</a:t>
                      </a:r>
                      <a:r>
                        <a:rPr lang="en-US" altLang="zh-CN" sz="1600" b="0" baseline="0" dirty="0">
                          <a:solidFill>
                            <a:srgbClr val="595959"/>
                          </a:solidFill>
                          <a:latin typeface="Calibri" panose="020F0502020204030204" charset="0"/>
                          <a:ea typeface="Calibri" panose="020F0502020204030204" charset="0"/>
                          <a:cs typeface="Calibri" panose="020F0502020204030204" charset="0"/>
                        </a:rPr>
                        <a:t> with auto mode,24°C</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p>
                      <a:pPr marL="285750" indent="-285750" algn="ctr">
                        <a:buFont typeface="Wingdings" panose="05000000000000000000" charset="0"/>
                        <a:buChar char=""/>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7120">
                <a:tc>
                  <a:txBody>
                    <a:bodyPr/>
                    <a:lstStyle/>
                    <a:p>
                      <a:pPr indent="0" algn="ctr">
                        <a:buNone/>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zh-CN" sz="1600" b="0" dirty="0">
                          <a:solidFill>
                            <a:srgbClr val="595959"/>
                          </a:solidFill>
                          <a:latin typeface="Calibri" panose="020F0502020204030204" charset="0"/>
                          <a:cs typeface="Calibri" panose="020F0502020204030204" charset="0"/>
                        </a:rPr>
                        <a:t>OFF</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600" b="0">
                          <a:solidFill>
                            <a:srgbClr val="595959"/>
                          </a:solidFill>
                          <a:latin typeface="Calibri" panose="020F0502020204030204" charset="0"/>
                          <a:cs typeface="Calibri" panose="020F0502020204030204" charset="0"/>
                        </a:rPr>
                        <a:t>OFF</a:t>
                      </a:r>
                      <a:endParaRPr lang="en-US" altLang="zh-CN" sz="1600" b="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When ON-OFF port is connected, unit shows </a:t>
                      </a:r>
                      <a:r>
                        <a:rPr lang="en-US" altLang="zh-CN" sz="1600" b="0" dirty="0">
                          <a:solidFill>
                            <a:srgbClr val="FF0000"/>
                          </a:solidFill>
                          <a:latin typeface="Calibri" panose="020F0502020204030204" charset="0"/>
                          <a:cs typeface="Calibri" panose="020F0502020204030204" charset="0"/>
                        </a:rPr>
                        <a:t>CP</a:t>
                      </a:r>
                      <a:r>
                        <a:rPr lang="en-US" altLang="zh-CN" sz="1600" b="0" dirty="0">
                          <a:solidFill>
                            <a:srgbClr val="595959"/>
                          </a:solidFill>
                          <a:latin typeface="Calibri" panose="020F0502020204030204" charset="0"/>
                          <a:cs typeface="Calibri" panose="020F0502020204030204" charset="0"/>
                        </a:rPr>
                        <a:t> and can't work. And you can not control the unit with remote controller.</a:t>
                      </a:r>
                    </a:p>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When ON-OFF port is disconnected, unit works normally. And you can control the unit with remote controller.</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600" b="0" dirty="0">
                          <a:solidFill>
                            <a:srgbClr val="595959"/>
                          </a:solidFill>
                          <a:latin typeface="Calibri" panose="020F0502020204030204" charset="0"/>
                          <a:ea typeface="Calibri" panose="020F0502020204030204" charset="0"/>
                          <a:cs typeface="Calibri" panose="020F0502020204030204" charset="0"/>
                        </a:rPr>
                        <a:t>Restart</a:t>
                      </a:r>
                      <a:r>
                        <a:rPr lang="en-US" altLang="zh-CN" sz="1600" b="0" baseline="0" dirty="0">
                          <a:solidFill>
                            <a:srgbClr val="595959"/>
                          </a:solidFill>
                          <a:latin typeface="Calibri" panose="020F0502020204030204" charset="0"/>
                          <a:ea typeface="Calibri" panose="020F0502020204030204" charset="0"/>
                          <a:cs typeface="Calibri" panose="020F0502020204030204" charset="0"/>
                        </a:rPr>
                        <a:t> with previous setting</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85850">
                <a:tc>
                  <a:txBody>
                    <a:bodyPr/>
                    <a:lstStyle/>
                    <a:p>
                      <a:pPr indent="0" algn="ctr">
                        <a:buNone/>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600" b="0" dirty="0">
                          <a:solidFill>
                            <a:srgbClr val="595959"/>
                          </a:solidFill>
                          <a:latin typeface="Calibri" panose="020F0502020204030204" charset="0"/>
                          <a:cs typeface="Calibri" panose="020F0502020204030204" charset="0"/>
                        </a:rPr>
                        <a:t>OFF</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600" b="0">
                          <a:solidFill>
                            <a:srgbClr val="595959"/>
                          </a:solidFill>
                          <a:latin typeface="Calibri" panose="020F0502020204030204" charset="0"/>
                          <a:cs typeface="Calibri" panose="020F0502020204030204" charset="0"/>
                        </a:rPr>
                        <a:t>ON</a:t>
                      </a:r>
                      <a:endParaRPr lang="en-US" altLang="zh-CN" sz="1600" b="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When ON-OFF port is connected, unit works normally. And you can control the unit with remote controller.</a:t>
                      </a:r>
                    </a:p>
                    <a:p>
                      <a:pPr marL="285750" indent="-285750">
                        <a:buFont typeface="Wingdings" panose="05000000000000000000" charset="0"/>
                        <a:buChar char=""/>
                      </a:pPr>
                      <a:r>
                        <a:rPr lang="en-US" altLang="zh-CN" sz="1600" b="0" dirty="0">
                          <a:solidFill>
                            <a:srgbClr val="595959"/>
                          </a:solidFill>
                          <a:latin typeface="Calibri" panose="020F0502020204030204" charset="0"/>
                          <a:cs typeface="Calibri" panose="020F0502020204030204" charset="0"/>
                        </a:rPr>
                        <a:t>When ON-OFF port is disconnected, unit shows </a:t>
                      </a:r>
                      <a:r>
                        <a:rPr lang="en-US" altLang="zh-CN" sz="1600" b="0" dirty="0">
                          <a:solidFill>
                            <a:srgbClr val="FF0000"/>
                          </a:solidFill>
                          <a:latin typeface="Calibri" panose="020F0502020204030204" charset="0"/>
                          <a:cs typeface="Calibri" panose="020F0502020204030204" charset="0"/>
                        </a:rPr>
                        <a:t>CP</a:t>
                      </a:r>
                      <a:r>
                        <a:rPr lang="en-US" altLang="zh-CN" sz="1600" b="0" dirty="0">
                          <a:solidFill>
                            <a:srgbClr val="595959"/>
                          </a:solidFill>
                          <a:latin typeface="Calibri" panose="020F0502020204030204" charset="0"/>
                          <a:cs typeface="Calibri" panose="020F0502020204030204" charset="0"/>
                        </a:rPr>
                        <a:t> and can't work.</a:t>
                      </a:r>
                      <a:r>
                        <a:rPr lang="en-US" altLang="zh-CN" sz="1600" b="0" baseline="0" dirty="0">
                          <a:solidFill>
                            <a:srgbClr val="595959"/>
                          </a:solidFill>
                          <a:latin typeface="Calibri" panose="020F0502020204030204" charset="0"/>
                          <a:cs typeface="Calibri" panose="020F0502020204030204" charset="0"/>
                        </a:rPr>
                        <a:t> </a:t>
                      </a:r>
                      <a:r>
                        <a:rPr lang="en-US" altLang="zh-CN" sz="1600" b="0" dirty="0">
                          <a:solidFill>
                            <a:srgbClr val="595959"/>
                          </a:solidFill>
                          <a:latin typeface="Calibri" panose="020F0502020204030204" charset="0"/>
                          <a:cs typeface="Calibri" panose="020F0502020204030204" charset="0"/>
                        </a:rPr>
                        <a:t>And you can not control the unit with remote controller.</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r>
                        <a:rPr lang="en-US" altLang="zh-CN" sz="1600" b="0" dirty="0">
                          <a:solidFill>
                            <a:srgbClr val="595959"/>
                          </a:solidFill>
                          <a:latin typeface="Calibri" panose="020F0502020204030204" charset="0"/>
                          <a:ea typeface="Calibri" panose="020F0502020204030204" charset="0"/>
                          <a:cs typeface="Calibri" panose="020F0502020204030204" charset="0"/>
                        </a:rPr>
                        <a:t>Restart</a:t>
                      </a:r>
                      <a:r>
                        <a:rPr lang="en-US" altLang="zh-CN" sz="1600" b="0" baseline="0" dirty="0">
                          <a:solidFill>
                            <a:srgbClr val="595959"/>
                          </a:solidFill>
                          <a:latin typeface="Calibri" panose="020F0502020204030204" charset="0"/>
                          <a:ea typeface="Calibri" panose="020F0502020204030204" charset="0"/>
                          <a:cs typeface="Calibri" panose="020F0502020204030204" charset="0"/>
                        </a:rPr>
                        <a:t> with previous setting</a:t>
                      </a: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p>
                      <a:pPr marL="285750" indent="-285750" algn="ctr">
                        <a:buFont typeface="Wingdings" panose="05000000000000000000" charset="0"/>
                        <a:buChar char=""/>
                      </a:pPr>
                      <a:endParaRPr lang="en-US" altLang="zh-CN" sz="1600" b="0" dirty="0">
                        <a:solidFill>
                          <a:srgbClr val="595959"/>
                        </a:solidFill>
                        <a:latin typeface="Calibri" panose="020F0502020204030204" charset="0"/>
                        <a:ea typeface="Calibri" panose="020F0502020204030204" charset="0"/>
                        <a:cs typeface="Calibri" panose="020F050202020403020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4" name="图片 3"/>
          <p:cNvPicPr>
            <a:picLocks noChangeAspect="1"/>
          </p:cNvPicPr>
          <p:nvPr/>
        </p:nvPicPr>
        <p:blipFill>
          <a:blip r:embed="rId3"/>
          <a:stretch>
            <a:fillRect/>
          </a:stretch>
        </p:blipFill>
        <p:spPr>
          <a:xfrm>
            <a:off x="1919536" y="1772817"/>
            <a:ext cx="504000" cy="728925"/>
          </a:xfrm>
          <a:prstGeom prst="rect">
            <a:avLst/>
          </a:prstGeom>
        </p:spPr>
      </p:pic>
      <p:pic>
        <p:nvPicPr>
          <p:cNvPr id="6" name="图片 5"/>
          <p:cNvPicPr>
            <a:picLocks noChangeAspect="1"/>
          </p:cNvPicPr>
          <p:nvPr/>
        </p:nvPicPr>
        <p:blipFill>
          <a:blip r:embed="rId4"/>
          <a:stretch>
            <a:fillRect/>
          </a:stretch>
        </p:blipFill>
        <p:spPr>
          <a:xfrm>
            <a:off x="1919536" y="3069830"/>
            <a:ext cx="504000" cy="754919"/>
          </a:xfrm>
          <a:prstGeom prst="rect">
            <a:avLst/>
          </a:prstGeom>
        </p:spPr>
      </p:pic>
      <p:pic>
        <p:nvPicPr>
          <p:cNvPr id="7" name="图片 6"/>
          <p:cNvPicPr>
            <a:picLocks noChangeAspect="1"/>
          </p:cNvPicPr>
          <p:nvPr/>
        </p:nvPicPr>
        <p:blipFill>
          <a:blip r:embed="rId5"/>
          <a:stretch>
            <a:fillRect/>
          </a:stretch>
        </p:blipFill>
        <p:spPr>
          <a:xfrm>
            <a:off x="1919536" y="4392836"/>
            <a:ext cx="504000" cy="770060"/>
          </a:xfrm>
          <a:prstGeom prst="rect">
            <a:avLst/>
          </a:prstGeom>
        </p:spPr>
      </p:pic>
      <p:pic>
        <p:nvPicPr>
          <p:cNvPr id="8" name="图片 7"/>
          <p:cNvPicPr>
            <a:picLocks noChangeAspect="1"/>
          </p:cNvPicPr>
          <p:nvPr/>
        </p:nvPicPr>
        <p:blipFill>
          <a:blip r:embed="rId6"/>
          <a:stretch>
            <a:fillRect/>
          </a:stretch>
        </p:blipFill>
        <p:spPr>
          <a:xfrm>
            <a:off x="1919536" y="5529236"/>
            <a:ext cx="504000" cy="758400"/>
          </a:xfrm>
          <a:prstGeom prst="rect">
            <a:avLst/>
          </a:prstGeom>
        </p:spPr>
      </p:pic>
    </p:spTree>
    <p:extLst>
      <p:ext uri="{BB962C8B-B14F-4D97-AF65-F5344CB8AC3E}">
        <p14:creationId xmlns:p14="http://schemas.microsoft.com/office/powerpoint/2010/main" val="165638158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653</Words>
  <Application>Microsoft Office PowerPoint</Application>
  <PresentationFormat>Widescreen</PresentationFormat>
  <Paragraphs>112</Paragraphs>
  <Slides>10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Gulim</vt:lpstr>
      <vt:lpstr>MS PGothic</vt:lpstr>
      <vt:lpstr>宋体</vt:lpstr>
      <vt:lpstr>Arial</vt:lpstr>
      <vt:lpstr>Calibri</vt:lpstr>
      <vt:lpstr>等线</vt:lpstr>
      <vt:lpstr>等线 Light</vt:lpstr>
      <vt:lpstr>黑体</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Midea</dc:creator>
  <cp:lastModifiedBy>Mark Schouten</cp:lastModifiedBy>
  <cp:revision>33</cp:revision>
  <dcterms:created xsi:type="dcterms:W3CDTF">2022-05-16T11:35:51Z</dcterms:created>
  <dcterms:modified xsi:type="dcterms:W3CDTF">2022-07-26T08:08:17Z</dcterms:modified>
</cp:coreProperties>
</file>