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56" r:id="rId2"/>
    <p:sldId id="380" r:id="rId3"/>
    <p:sldId id="454" r:id="rId4"/>
    <p:sldId id="453" r:id="rId5"/>
    <p:sldId id="418" r:id="rId6"/>
    <p:sldId id="420" r:id="rId7"/>
    <p:sldId id="417" r:id="rId8"/>
    <p:sldId id="423" r:id="rId9"/>
    <p:sldId id="422" r:id="rId10"/>
    <p:sldId id="421" r:id="rId11"/>
    <p:sldId id="430" r:id="rId12"/>
    <p:sldId id="431" r:id="rId13"/>
    <p:sldId id="448" r:id="rId14"/>
    <p:sldId id="425" r:id="rId15"/>
    <p:sldId id="432" r:id="rId16"/>
    <p:sldId id="433" r:id="rId17"/>
    <p:sldId id="464" r:id="rId18"/>
    <p:sldId id="424" r:id="rId19"/>
    <p:sldId id="429" r:id="rId20"/>
    <p:sldId id="426" r:id="rId21"/>
    <p:sldId id="450" r:id="rId22"/>
    <p:sldId id="428" r:id="rId23"/>
    <p:sldId id="452" r:id="rId24"/>
    <p:sldId id="427" r:id="rId25"/>
    <p:sldId id="435" r:id="rId26"/>
    <p:sldId id="437" r:id="rId27"/>
    <p:sldId id="436" r:id="rId28"/>
    <p:sldId id="443" r:id="rId29"/>
    <p:sldId id="439" r:id="rId30"/>
    <p:sldId id="438" r:id="rId31"/>
    <p:sldId id="440" r:id="rId32"/>
    <p:sldId id="451" r:id="rId33"/>
    <p:sldId id="441" r:id="rId34"/>
    <p:sldId id="444" r:id="rId35"/>
    <p:sldId id="445" r:id="rId36"/>
    <p:sldId id="446" r:id="rId37"/>
    <p:sldId id="447" r:id="rId38"/>
    <p:sldId id="457" r:id="rId39"/>
    <p:sldId id="455" r:id="rId40"/>
    <p:sldId id="456" r:id="rId41"/>
    <p:sldId id="459" r:id="rId42"/>
    <p:sldId id="458" r:id="rId43"/>
    <p:sldId id="460" r:id="rId44"/>
    <p:sldId id="461" r:id="rId45"/>
    <p:sldId id="463" r:id="rId46"/>
    <p:sldId id="414" r:id="rId47"/>
  </p:sldIdLst>
  <p:sldSz cx="12192000" cy="6858000"/>
  <p:notesSz cx="6794500" cy="99314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3AB"/>
    <a:srgbClr val="2A4C82"/>
    <a:srgbClr val="1F375F"/>
    <a:srgbClr val="CC4A4A"/>
    <a:srgbClr val="EAE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826" autoAdjust="0"/>
  </p:normalViewPr>
  <p:slideViewPr>
    <p:cSldViewPr snapToGrid="0">
      <p:cViewPr varScale="1">
        <p:scale>
          <a:sx n="114" d="100"/>
          <a:sy n="114" d="100"/>
        </p:scale>
        <p:origin x="414" y="102"/>
      </p:cViewPr>
      <p:guideLst/>
    </p:cSldViewPr>
  </p:slideViewPr>
  <p:notesTextViewPr>
    <p:cViewPr>
      <p:scale>
        <a:sx n="3" d="2"/>
        <a:sy n="3" d="2"/>
      </p:scale>
      <p:origin x="0" y="0"/>
    </p:cViewPr>
  </p:notesTextViewPr>
  <p:sorterViewPr>
    <p:cViewPr>
      <p:scale>
        <a:sx n="125" d="100"/>
        <a:sy n="125" d="100"/>
      </p:scale>
      <p:origin x="0" y="0"/>
    </p:cViewPr>
  </p:sorterViewPr>
  <p:notesViewPr>
    <p:cSldViewPr snapToGrid="0">
      <p:cViewPr varScale="1">
        <p:scale>
          <a:sx n="48" d="100"/>
          <a:sy n="48" d="100"/>
        </p:scale>
        <p:origin x="2764"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135ED-0E70-4D79-8527-6FFAF54FDE4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4EDC7184-30B9-41F3-AF36-5BF647872728}">
      <dgm:prSet phldrT="[文本]" custT="1"/>
      <dgm:spPr/>
      <dgm:t>
        <a:bodyPr/>
        <a:lstStyle/>
        <a:p>
          <a:r>
            <a:rPr lang="en-US" altLang="zh-CN" sz="3200" b="1" dirty="0">
              <a:solidFill>
                <a:schemeClr val="bg1"/>
              </a:solidFill>
              <a:latin typeface="Arial" panose="020B0604020202020204" pitchFamily="34" charset="0"/>
              <a:cs typeface="Arial" panose="020B0604020202020204" pitchFamily="34" charset="0"/>
            </a:rPr>
            <a:t>Product overview</a:t>
          </a:r>
          <a:endParaRPr lang="zh-CN" altLang="en-US" sz="3200" dirty="0">
            <a:solidFill>
              <a:schemeClr val="bg1"/>
            </a:solidFill>
          </a:endParaRPr>
        </a:p>
      </dgm:t>
    </dgm:pt>
    <dgm:pt modelId="{4442EE6B-549D-423D-94FB-612F9315EB3A}" type="parTrans" cxnId="{1B98AF1B-32B6-4FD5-A8DE-B91011548B51}">
      <dgm:prSet/>
      <dgm:spPr/>
      <dgm:t>
        <a:bodyPr/>
        <a:lstStyle/>
        <a:p>
          <a:endParaRPr lang="zh-CN" altLang="en-US"/>
        </a:p>
      </dgm:t>
    </dgm:pt>
    <dgm:pt modelId="{CE3C76E5-3CDE-4003-AE5D-0833A378CB9A}" type="sibTrans" cxnId="{1B98AF1B-32B6-4FD5-A8DE-B91011548B51}">
      <dgm:prSet/>
      <dgm:spPr/>
      <dgm:t>
        <a:bodyPr/>
        <a:lstStyle/>
        <a:p>
          <a:endParaRPr lang="zh-CN" altLang="en-US"/>
        </a:p>
      </dgm:t>
    </dgm:pt>
    <dgm:pt modelId="{5A03C8E1-A074-4663-8647-7E61509FD54F}">
      <dgm:prSet phldrT="[文本]" custT="1"/>
      <dgm:spPr/>
      <dgm:t>
        <a:bodyPr/>
        <a:lstStyle/>
        <a:p>
          <a:r>
            <a:rPr lang="en-US" altLang="zh-CN" sz="3200" b="1" dirty="0">
              <a:solidFill>
                <a:schemeClr val="bg1"/>
              </a:solidFill>
              <a:latin typeface="Arial" panose="020B0604020202020204" pitchFamily="34" charset="0"/>
              <a:cs typeface="Arial" panose="020B0604020202020204" pitchFamily="34" charset="0"/>
            </a:rPr>
            <a:t>SPEC</a:t>
          </a:r>
          <a:endParaRPr lang="zh-CN" altLang="en-US" sz="3200" dirty="0">
            <a:solidFill>
              <a:schemeClr val="bg1"/>
            </a:solidFill>
          </a:endParaRPr>
        </a:p>
      </dgm:t>
    </dgm:pt>
    <dgm:pt modelId="{01653E98-5835-4532-B2B4-6857D524D6F0}" type="parTrans" cxnId="{FA884818-69B4-4AA9-8694-FE7094D6E91C}">
      <dgm:prSet/>
      <dgm:spPr/>
      <dgm:t>
        <a:bodyPr/>
        <a:lstStyle/>
        <a:p>
          <a:endParaRPr lang="zh-CN" altLang="en-US"/>
        </a:p>
      </dgm:t>
    </dgm:pt>
    <dgm:pt modelId="{3BA6AAB5-709F-4EC3-A83D-98B22FF1E289}" type="sibTrans" cxnId="{FA884818-69B4-4AA9-8694-FE7094D6E91C}">
      <dgm:prSet/>
      <dgm:spPr/>
      <dgm:t>
        <a:bodyPr/>
        <a:lstStyle/>
        <a:p>
          <a:endParaRPr lang="zh-CN" altLang="en-US"/>
        </a:p>
      </dgm:t>
    </dgm:pt>
    <dgm:pt modelId="{D17538EA-D0B9-46FA-9D37-41F732DD12A5}">
      <dgm:prSet phldrT="[文本]" custT="1"/>
      <dgm:spPr/>
      <dgm:t>
        <a:bodyPr/>
        <a:lstStyle/>
        <a:p>
          <a:r>
            <a:rPr lang="en-US" altLang="zh-CN" sz="3200" b="1" dirty="0">
              <a:solidFill>
                <a:schemeClr val="bg1"/>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3200" dirty="0">
            <a:solidFill>
              <a:schemeClr val="bg1"/>
            </a:solidFill>
          </a:endParaRPr>
        </a:p>
      </dgm:t>
    </dgm:pt>
    <dgm:pt modelId="{387FCB6E-A603-454A-A093-B15C895FBE9B}" type="parTrans" cxnId="{1512A22A-9990-43B0-B9A2-3079119D673C}">
      <dgm:prSet/>
      <dgm:spPr/>
      <dgm:t>
        <a:bodyPr/>
        <a:lstStyle/>
        <a:p>
          <a:endParaRPr lang="zh-CN" altLang="en-US"/>
        </a:p>
      </dgm:t>
    </dgm:pt>
    <dgm:pt modelId="{5CF2F204-A521-4B20-99E2-F31B6FC296A3}" type="sibTrans" cxnId="{1512A22A-9990-43B0-B9A2-3079119D673C}">
      <dgm:prSet/>
      <dgm:spPr/>
      <dgm:t>
        <a:bodyPr/>
        <a:lstStyle/>
        <a:p>
          <a:endParaRPr lang="zh-CN" altLang="en-US"/>
        </a:p>
      </dgm:t>
    </dgm:pt>
    <dgm:pt modelId="{45F95BCA-0508-4223-81C4-A8CB157B21CA}">
      <dgm:prSet phldrT="[文本]" custT="1"/>
      <dgm:spPr/>
      <dgm:t>
        <a:bodyPr/>
        <a:lstStyle/>
        <a:p>
          <a:r>
            <a:rPr lang="en-US" altLang="zh-CN" sz="3200" i="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Special features for Cool Easy</a:t>
          </a:r>
          <a:endParaRPr lang="zh-CN" altLang="en-US" sz="3200" dirty="0">
            <a:solidFill>
              <a:schemeClr val="bg1"/>
            </a:solidFill>
          </a:endParaRPr>
        </a:p>
      </dgm:t>
    </dgm:pt>
    <dgm:pt modelId="{79FADC24-3E22-42AF-A0B1-4666469E4AA5}" type="parTrans" cxnId="{11426E7C-0F76-4623-A9C9-43A10A153FF3}">
      <dgm:prSet/>
      <dgm:spPr/>
      <dgm:t>
        <a:bodyPr/>
        <a:lstStyle/>
        <a:p>
          <a:endParaRPr lang="zh-CN" altLang="en-US"/>
        </a:p>
      </dgm:t>
    </dgm:pt>
    <dgm:pt modelId="{5940F197-FFAB-4156-8BD8-44D7EABB2D06}" type="sibTrans" cxnId="{11426E7C-0F76-4623-A9C9-43A10A153FF3}">
      <dgm:prSet/>
      <dgm:spPr/>
      <dgm:t>
        <a:bodyPr/>
        <a:lstStyle/>
        <a:p>
          <a:endParaRPr lang="zh-CN" altLang="en-US"/>
        </a:p>
      </dgm:t>
    </dgm:pt>
    <dgm:pt modelId="{25ECE596-864A-492A-8623-4B46307A3B00}" type="pres">
      <dgm:prSet presAssocID="{6AB135ED-0E70-4D79-8527-6FFAF54FDE4C}" presName="Name0" presStyleCnt="0">
        <dgm:presLayoutVars>
          <dgm:chMax val="7"/>
          <dgm:chPref val="7"/>
          <dgm:dir/>
        </dgm:presLayoutVars>
      </dgm:prSet>
      <dgm:spPr/>
    </dgm:pt>
    <dgm:pt modelId="{24D0A2C6-655D-4E1C-94D9-33644B5D70EF}" type="pres">
      <dgm:prSet presAssocID="{6AB135ED-0E70-4D79-8527-6FFAF54FDE4C}" presName="Name1" presStyleCnt="0"/>
      <dgm:spPr/>
    </dgm:pt>
    <dgm:pt modelId="{FB2F469E-7B08-4C14-AA41-10CEC3BA3785}" type="pres">
      <dgm:prSet presAssocID="{6AB135ED-0E70-4D79-8527-6FFAF54FDE4C}" presName="cycle" presStyleCnt="0"/>
      <dgm:spPr/>
    </dgm:pt>
    <dgm:pt modelId="{37C742F9-1C31-46F5-A032-9D3825908E08}" type="pres">
      <dgm:prSet presAssocID="{6AB135ED-0E70-4D79-8527-6FFAF54FDE4C}" presName="srcNode" presStyleLbl="node1" presStyleIdx="0" presStyleCnt="4"/>
      <dgm:spPr/>
    </dgm:pt>
    <dgm:pt modelId="{88BD904E-7A37-4E73-A459-13FC55601D21}" type="pres">
      <dgm:prSet presAssocID="{6AB135ED-0E70-4D79-8527-6FFAF54FDE4C}" presName="conn" presStyleLbl="parChTrans1D2" presStyleIdx="0" presStyleCnt="1"/>
      <dgm:spPr/>
    </dgm:pt>
    <dgm:pt modelId="{0645156A-4DFF-4743-9D87-4DDABBBE2A6A}" type="pres">
      <dgm:prSet presAssocID="{6AB135ED-0E70-4D79-8527-6FFAF54FDE4C}" presName="extraNode" presStyleLbl="node1" presStyleIdx="0" presStyleCnt="4"/>
      <dgm:spPr/>
    </dgm:pt>
    <dgm:pt modelId="{3636A952-57D6-4AAC-80E7-6D9F7C6AD2E8}" type="pres">
      <dgm:prSet presAssocID="{6AB135ED-0E70-4D79-8527-6FFAF54FDE4C}" presName="dstNode" presStyleLbl="node1" presStyleIdx="0" presStyleCnt="4"/>
      <dgm:spPr/>
    </dgm:pt>
    <dgm:pt modelId="{6365C0CF-AA35-4645-9DF9-CF6CD41D03DE}" type="pres">
      <dgm:prSet presAssocID="{4EDC7184-30B9-41F3-AF36-5BF647872728}" presName="text_1" presStyleLbl="node1" presStyleIdx="0" presStyleCnt="4">
        <dgm:presLayoutVars>
          <dgm:bulletEnabled val="1"/>
        </dgm:presLayoutVars>
      </dgm:prSet>
      <dgm:spPr/>
    </dgm:pt>
    <dgm:pt modelId="{B8D20B27-7301-4663-A414-83D05A3BB9B1}" type="pres">
      <dgm:prSet presAssocID="{4EDC7184-30B9-41F3-AF36-5BF647872728}" presName="accent_1" presStyleCnt="0"/>
      <dgm:spPr/>
    </dgm:pt>
    <dgm:pt modelId="{CE71C0C8-A44D-499C-91D1-8A88831F8E0E}" type="pres">
      <dgm:prSet presAssocID="{4EDC7184-30B9-41F3-AF36-5BF647872728}" presName="accentRepeatNode" presStyleLbl="solidFgAcc1" presStyleIdx="0" presStyleCnt="4"/>
      <dgm:spPr/>
    </dgm:pt>
    <dgm:pt modelId="{53471C08-DB34-4BED-820F-570A70066841}" type="pres">
      <dgm:prSet presAssocID="{5A03C8E1-A074-4663-8647-7E61509FD54F}" presName="text_2" presStyleLbl="node1" presStyleIdx="1" presStyleCnt="4">
        <dgm:presLayoutVars>
          <dgm:bulletEnabled val="1"/>
        </dgm:presLayoutVars>
      </dgm:prSet>
      <dgm:spPr/>
    </dgm:pt>
    <dgm:pt modelId="{2AAA258D-4DFE-4ADA-BEEB-859B957F445E}" type="pres">
      <dgm:prSet presAssocID="{5A03C8E1-A074-4663-8647-7E61509FD54F}" presName="accent_2" presStyleCnt="0"/>
      <dgm:spPr/>
    </dgm:pt>
    <dgm:pt modelId="{BEDFC977-90D8-42E6-8091-AD8D50588D58}" type="pres">
      <dgm:prSet presAssocID="{5A03C8E1-A074-4663-8647-7E61509FD54F}" presName="accentRepeatNode" presStyleLbl="solidFgAcc1" presStyleIdx="1" presStyleCnt="4"/>
      <dgm:spPr/>
    </dgm:pt>
    <dgm:pt modelId="{64097B34-DD40-43FE-9CF1-163DAD5A69B3}" type="pres">
      <dgm:prSet presAssocID="{D17538EA-D0B9-46FA-9D37-41F732DD12A5}" presName="text_3" presStyleLbl="node1" presStyleIdx="2" presStyleCnt="4">
        <dgm:presLayoutVars>
          <dgm:bulletEnabled val="1"/>
        </dgm:presLayoutVars>
      </dgm:prSet>
      <dgm:spPr/>
    </dgm:pt>
    <dgm:pt modelId="{33E71606-83D1-46AA-98DC-03B430494850}" type="pres">
      <dgm:prSet presAssocID="{D17538EA-D0B9-46FA-9D37-41F732DD12A5}" presName="accent_3" presStyleCnt="0"/>
      <dgm:spPr/>
    </dgm:pt>
    <dgm:pt modelId="{AE9EC91B-D184-4E3A-A913-B43EC1EAA788}" type="pres">
      <dgm:prSet presAssocID="{D17538EA-D0B9-46FA-9D37-41F732DD12A5}" presName="accentRepeatNode" presStyleLbl="solidFgAcc1" presStyleIdx="2" presStyleCnt="4"/>
      <dgm:spPr/>
    </dgm:pt>
    <dgm:pt modelId="{BBFCB490-8A1C-4DFD-B462-86AB5AE08AC7}" type="pres">
      <dgm:prSet presAssocID="{45F95BCA-0508-4223-81C4-A8CB157B21CA}" presName="text_4" presStyleLbl="node1" presStyleIdx="3" presStyleCnt="4">
        <dgm:presLayoutVars>
          <dgm:bulletEnabled val="1"/>
        </dgm:presLayoutVars>
      </dgm:prSet>
      <dgm:spPr/>
    </dgm:pt>
    <dgm:pt modelId="{3071D6EC-5767-4953-91FE-9F59FD8FE02B}" type="pres">
      <dgm:prSet presAssocID="{45F95BCA-0508-4223-81C4-A8CB157B21CA}" presName="accent_4" presStyleCnt="0"/>
      <dgm:spPr/>
    </dgm:pt>
    <dgm:pt modelId="{47B419F3-18C6-4794-9802-F0FA1795DE8C}" type="pres">
      <dgm:prSet presAssocID="{45F95BCA-0508-4223-81C4-A8CB157B21CA}" presName="accentRepeatNode" presStyleLbl="solidFgAcc1" presStyleIdx="3" presStyleCnt="4"/>
      <dgm:spPr/>
    </dgm:pt>
  </dgm:ptLst>
  <dgm:cxnLst>
    <dgm:cxn modelId="{FA884818-69B4-4AA9-8694-FE7094D6E91C}" srcId="{6AB135ED-0E70-4D79-8527-6FFAF54FDE4C}" destId="{5A03C8E1-A074-4663-8647-7E61509FD54F}" srcOrd="1" destOrd="0" parTransId="{01653E98-5835-4532-B2B4-6857D524D6F0}" sibTransId="{3BA6AAB5-709F-4EC3-A83D-98B22FF1E289}"/>
    <dgm:cxn modelId="{FF83221A-8A4D-4B61-9317-CE9259524D87}" type="presOf" srcId="{CE3C76E5-3CDE-4003-AE5D-0833A378CB9A}" destId="{88BD904E-7A37-4E73-A459-13FC55601D21}" srcOrd="0" destOrd="0" presId="urn:microsoft.com/office/officeart/2008/layout/VerticalCurvedList"/>
    <dgm:cxn modelId="{1B98AF1B-32B6-4FD5-A8DE-B91011548B51}" srcId="{6AB135ED-0E70-4D79-8527-6FFAF54FDE4C}" destId="{4EDC7184-30B9-41F3-AF36-5BF647872728}" srcOrd="0" destOrd="0" parTransId="{4442EE6B-549D-423D-94FB-612F9315EB3A}" sibTransId="{CE3C76E5-3CDE-4003-AE5D-0833A378CB9A}"/>
    <dgm:cxn modelId="{1512A22A-9990-43B0-B9A2-3079119D673C}" srcId="{6AB135ED-0E70-4D79-8527-6FFAF54FDE4C}" destId="{D17538EA-D0B9-46FA-9D37-41F732DD12A5}" srcOrd="2" destOrd="0" parTransId="{387FCB6E-A603-454A-A093-B15C895FBE9B}" sibTransId="{5CF2F204-A521-4B20-99E2-F31B6FC296A3}"/>
    <dgm:cxn modelId="{9633AE70-0E09-4BE7-860E-B434F0C2DB4A}" type="presOf" srcId="{D17538EA-D0B9-46FA-9D37-41F732DD12A5}" destId="{64097B34-DD40-43FE-9CF1-163DAD5A69B3}" srcOrd="0" destOrd="0" presId="urn:microsoft.com/office/officeart/2008/layout/VerticalCurvedList"/>
    <dgm:cxn modelId="{F5720D71-8FAF-4F91-80F1-9B5496EF56C4}" type="presOf" srcId="{5A03C8E1-A074-4663-8647-7E61509FD54F}" destId="{53471C08-DB34-4BED-820F-570A70066841}" srcOrd="0" destOrd="0" presId="urn:microsoft.com/office/officeart/2008/layout/VerticalCurvedList"/>
    <dgm:cxn modelId="{11426E7C-0F76-4623-A9C9-43A10A153FF3}" srcId="{6AB135ED-0E70-4D79-8527-6FFAF54FDE4C}" destId="{45F95BCA-0508-4223-81C4-A8CB157B21CA}" srcOrd="3" destOrd="0" parTransId="{79FADC24-3E22-42AF-A0B1-4666469E4AA5}" sibTransId="{5940F197-FFAB-4156-8BD8-44D7EABB2D06}"/>
    <dgm:cxn modelId="{2C63CA87-A29B-416F-9041-FA272719EB62}" type="presOf" srcId="{45F95BCA-0508-4223-81C4-A8CB157B21CA}" destId="{BBFCB490-8A1C-4DFD-B462-86AB5AE08AC7}" srcOrd="0" destOrd="0" presId="urn:microsoft.com/office/officeart/2008/layout/VerticalCurvedList"/>
    <dgm:cxn modelId="{9E6CF0AF-A4D3-43F8-8347-97282B912E41}" type="presOf" srcId="{4EDC7184-30B9-41F3-AF36-5BF647872728}" destId="{6365C0CF-AA35-4645-9DF9-CF6CD41D03DE}" srcOrd="0" destOrd="0" presId="urn:microsoft.com/office/officeart/2008/layout/VerticalCurvedList"/>
    <dgm:cxn modelId="{BEC53FB3-7E15-4F74-9DF6-20D871E412CB}" type="presOf" srcId="{6AB135ED-0E70-4D79-8527-6FFAF54FDE4C}" destId="{25ECE596-864A-492A-8623-4B46307A3B00}" srcOrd="0" destOrd="0" presId="urn:microsoft.com/office/officeart/2008/layout/VerticalCurvedList"/>
    <dgm:cxn modelId="{0E960472-321B-4B32-8323-C5760D750EC0}" type="presParOf" srcId="{25ECE596-864A-492A-8623-4B46307A3B00}" destId="{24D0A2C6-655D-4E1C-94D9-33644B5D70EF}" srcOrd="0" destOrd="0" presId="urn:microsoft.com/office/officeart/2008/layout/VerticalCurvedList"/>
    <dgm:cxn modelId="{A0FD381C-2601-484A-8254-05A07CF94ECB}" type="presParOf" srcId="{24D0A2C6-655D-4E1C-94D9-33644B5D70EF}" destId="{FB2F469E-7B08-4C14-AA41-10CEC3BA3785}" srcOrd="0" destOrd="0" presId="urn:microsoft.com/office/officeart/2008/layout/VerticalCurvedList"/>
    <dgm:cxn modelId="{05112A37-F10C-4623-81ED-C8CC9FBACD69}" type="presParOf" srcId="{FB2F469E-7B08-4C14-AA41-10CEC3BA3785}" destId="{37C742F9-1C31-46F5-A032-9D3825908E08}" srcOrd="0" destOrd="0" presId="urn:microsoft.com/office/officeart/2008/layout/VerticalCurvedList"/>
    <dgm:cxn modelId="{627AA132-D532-4AEC-A2BF-2C7722BBFB07}" type="presParOf" srcId="{FB2F469E-7B08-4C14-AA41-10CEC3BA3785}" destId="{88BD904E-7A37-4E73-A459-13FC55601D21}" srcOrd="1" destOrd="0" presId="urn:microsoft.com/office/officeart/2008/layout/VerticalCurvedList"/>
    <dgm:cxn modelId="{EF6E8BF3-8391-4671-A71A-31C5C646415C}" type="presParOf" srcId="{FB2F469E-7B08-4C14-AA41-10CEC3BA3785}" destId="{0645156A-4DFF-4743-9D87-4DDABBBE2A6A}" srcOrd="2" destOrd="0" presId="urn:microsoft.com/office/officeart/2008/layout/VerticalCurvedList"/>
    <dgm:cxn modelId="{8F75AF40-777A-4094-A3DE-9EC10DA439ED}" type="presParOf" srcId="{FB2F469E-7B08-4C14-AA41-10CEC3BA3785}" destId="{3636A952-57D6-4AAC-80E7-6D9F7C6AD2E8}" srcOrd="3" destOrd="0" presId="urn:microsoft.com/office/officeart/2008/layout/VerticalCurvedList"/>
    <dgm:cxn modelId="{7271EFE1-C09F-4B52-A986-CF78817D003F}" type="presParOf" srcId="{24D0A2C6-655D-4E1C-94D9-33644B5D70EF}" destId="{6365C0CF-AA35-4645-9DF9-CF6CD41D03DE}" srcOrd="1" destOrd="0" presId="urn:microsoft.com/office/officeart/2008/layout/VerticalCurvedList"/>
    <dgm:cxn modelId="{EF1DA264-1F1E-49F1-B9E9-C70E46A34A72}" type="presParOf" srcId="{24D0A2C6-655D-4E1C-94D9-33644B5D70EF}" destId="{B8D20B27-7301-4663-A414-83D05A3BB9B1}" srcOrd="2" destOrd="0" presId="urn:microsoft.com/office/officeart/2008/layout/VerticalCurvedList"/>
    <dgm:cxn modelId="{D54F55B7-CEB6-48C6-B768-E61C5B229EE3}" type="presParOf" srcId="{B8D20B27-7301-4663-A414-83D05A3BB9B1}" destId="{CE71C0C8-A44D-499C-91D1-8A88831F8E0E}" srcOrd="0" destOrd="0" presId="urn:microsoft.com/office/officeart/2008/layout/VerticalCurvedList"/>
    <dgm:cxn modelId="{FD638E60-F4DE-405A-AA0E-B38DCA2E7420}" type="presParOf" srcId="{24D0A2C6-655D-4E1C-94D9-33644B5D70EF}" destId="{53471C08-DB34-4BED-820F-570A70066841}" srcOrd="3" destOrd="0" presId="urn:microsoft.com/office/officeart/2008/layout/VerticalCurvedList"/>
    <dgm:cxn modelId="{75F6DB1F-78ED-4DB5-80D1-065846419256}" type="presParOf" srcId="{24D0A2C6-655D-4E1C-94D9-33644B5D70EF}" destId="{2AAA258D-4DFE-4ADA-BEEB-859B957F445E}" srcOrd="4" destOrd="0" presId="urn:microsoft.com/office/officeart/2008/layout/VerticalCurvedList"/>
    <dgm:cxn modelId="{FDD04797-87FE-4388-9724-66E9CA28EDD2}" type="presParOf" srcId="{2AAA258D-4DFE-4ADA-BEEB-859B957F445E}" destId="{BEDFC977-90D8-42E6-8091-AD8D50588D58}" srcOrd="0" destOrd="0" presId="urn:microsoft.com/office/officeart/2008/layout/VerticalCurvedList"/>
    <dgm:cxn modelId="{8121BDE8-98F2-4496-8AB3-B973886C87EE}" type="presParOf" srcId="{24D0A2C6-655D-4E1C-94D9-33644B5D70EF}" destId="{64097B34-DD40-43FE-9CF1-163DAD5A69B3}" srcOrd="5" destOrd="0" presId="urn:microsoft.com/office/officeart/2008/layout/VerticalCurvedList"/>
    <dgm:cxn modelId="{F4CA76B0-9AC4-4BB2-AFF5-4ACF81E5CF01}" type="presParOf" srcId="{24D0A2C6-655D-4E1C-94D9-33644B5D70EF}" destId="{33E71606-83D1-46AA-98DC-03B430494850}" srcOrd="6" destOrd="0" presId="urn:microsoft.com/office/officeart/2008/layout/VerticalCurvedList"/>
    <dgm:cxn modelId="{1FD96925-5F5D-4E56-B653-010F65F0C53A}" type="presParOf" srcId="{33E71606-83D1-46AA-98DC-03B430494850}" destId="{AE9EC91B-D184-4E3A-A913-B43EC1EAA788}" srcOrd="0" destOrd="0" presId="urn:microsoft.com/office/officeart/2008/layout/VerticalCurvedList"/>
    <dgm:cxn modelId="{1711DF4D-A5DC-464A-86D0-CCF37E825683}" type="presParOf" srcId="{24D0A2C6-655D-4E1C-94D9-33644B5D70EF}" destId="{BBFCB490-8A1C-4DFD-B462-86AB5AE08AC7}" srcOrd="7" destOrd="0" presId="urn:microsoft.com/office/officeart/2008/layout/VerticalCurvedList"/>
    <dgm:cxn modelId="{FB9D38D3-FE22-40DB-AEFA-454DD37C5A77}" type="presParOf" srcId="{24D0A2C6-655D-4E1C-94D9-33644B5D70EF}" destId="{3071D6EC-5767-4953-91FE-9F59FD8FE02B}" srcOrd="8" destOrd="0" presId="urn:microsoft.com/office/officeart/2008/layout/VerticalCurvedList"/>
    <dgm:cxn modelId="{AC5DAAA5-FE1C-407C-81C4-BD37F364077B}" type="presParOf" srcId="{3071D6EC-5767-4953-91FE-9F59FD8FE02B}" destId="{47B419F3-18C6-4794-9802-F0FA1795DE8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3AD3CC-794E-473C-BE01-1681550D434D}" type="doc">
      <dgm:prSet loTypeId="urn:microsoft.com/office/officeart/2005/8/layout/cycle2" loCatId="cycle" qsTypeId="urn:microsoft.com/office/officeart/2005/8/quickstyle/simple3" qsCatId="simple" csTypeId="urn:microsoft.com/office/officeart/2005/8/colors/accent0_3" csCatId="mainScheme" phldr="1"/>
      <dgm:spPr/>
      <dgm:t>
        <a:bodyPr/>
        <a:lstStyle/>
        <a:p>
          <a:endParaRPr lang="zh-CN" altLang="en-US"/>
        </a:p>
      </dgm:t>
    </dgm:pt>
    <dgm:pt modelId="{4CBA3F68-B9C9-463C-A244-A8DD668EA06C}">
      <dgm:prSet phldrT="[文本]"/>
      <dgm:spPr/>
      <dgm:t>
        <a:bodyPr/>
        <a:lstStyle/>
        <a:p>
          <a:r>
            <a:rPr lang="en-US" altLang="zh-CN" dirty="0"/>
            <a:t>Au</a:t>
          </a:r>
          <a:endParaRPr lang="zh-CN" altLang="en-US" dirty="0"/>
        </a:p>
      </dgm:t>
    </dgm:pt>
    <dgm:pt modelId="{5FA9426F-99CA-40B4-A527-1DC9D69D7B46}" type="parTrans" cxnId="{B79A0071-CA67-41F3-B47B-78C0FC111CD3}">
      <dgm:prSet/>
      <dgm:spPr/>
      <dgm:t>
        <a:bodyPr/>
        <a:lstStyle/>
        <a:p>
          <a:endParaRPr lang="zh-CN" altLang="en-US"/>
        </a:p>
      </dgm:t>
    </dgm:pt>
    <dgm:pt modelId="{0408003F-17A5-4BAE-8299-C1B8D62AD42C}" type="sibTrans" cxnId="{B79A0071-CA67-41F3-B47B-78C0FC111CD3}">
      <dgm:prSet/>
      <dgm:spPr/>
      <dgm:t>
        <a:bodyPr/>
        <a:lstStyle/>
        <a:p>
          <a:endParaRPr lang="zh-CN" altLang="en-US"/>
        </a:p>
      </dgm:t>
    </dgm:pt>
    <dgm:pt modelId="{0981D835-B8FF-4EBA-9421-E25D132B802F}">
      <dgm:prSet phldrT="[文本]"/>
      <dgm:spPr/>
      <dgm:t>
        <a:bodyPr/>
        <a:lstStyle/>
        <a:p>
          <a:r>
            <a:rPr lang="en-US" altLang="zh-CN" dirty="0"/>
            <a:t>20%</a:t>
          </a:r>
          <a:endParaRPr lang="zh-CN" altLang="en-US" dirty="0"/>
        </a:p>
      </dgm:t>
    </dgm:pt>
    <dgm:pt modelId="{7A7BFDF0-C606-4858-8831-B844906B6EC3}" type="parTrans" cxnId="{09885E6B-00C8-4223-A7BF-0B1107363B88}">
      <dgm:prSet/>
      <dgm:spPr/>
      <dgm:t>
        <a:bodyPr/>
        <a:lstStyle/>
        <a:p>
          <a:endParaRPr lang="zh-CN" altLang="en-US"/>
        </a:p>
      </dgm:t>
    </dgm:pt>
    <dgm:pt modelId="{1369BD2A-4531-48BE-B8D3-2EE1AF4478EC}" type="sibTrans" cxnId="{09885E6B-00C8-4223-A7BF-0B1107363B88}">
      <dgm:prSet/>
      <dgm:spPr/>
      <dgm:t>
        <a:bodyPr/>
        <a:lstStyle/>
        <a:p>
          <a:endParaRPr lang="zh-CN" altLang="en-US"/>
        </a:p>
      </dgm:t>
    </dgm:pt>
    <dgm:pt modelId="{2EA46720-40B6-4473-A7A8-C0650F5457C8}">
      <dgm:prSet phldrT="[文本]"/>
      <dgm:spPr/>
      <dgm:t>
        <a:bodyPr/>
        <a:lstStyle/>
        <a:p>
          <a:r>
            <a:rPr lang="en-US" altLang="zh-CN" dirty="0"/>
            <a:t>40%</a:t>
          </a:r>
          <a:endParaRPr lang="zh-CN" altLang="en-US" dirty="0"/>
        </a:p>
      </dgm:t>
    </dgm:pt>
    <dgm:pt modelId="{B047D06C-A71E-4C91-85C8-EA07D99198DC}" type="parTrans" cxnId="{C1D39DD9-EF18-486F-9870-F1B20C84D0D8}">
      <dgm:prSet/>
      <dgm:spPr/>
      <dgm:t>
        <a:bodyPr/>
        <a:lstStyle/>
        <a:p>
          <a:endParaRPr lang="zh-CN" altLang="en-US"/>
        </a:p>
      </dgm:t>
    </dgm:pt>
    <dgm:pt modelId="{C50C8378-934C-45CB-A4CB-13F382786659}" type="sibTrans" cxnId="{C1D39DD9-EF18-486F-9870-F1B20C84D0D8}">
      <dgm:prSet/>
      <dgm:spPr/>
      <dgm:t>
        <a:bodyPr/>
        <a:lstStyle/>
        <a:p>
          <a:endParaRPr lang="zh-CN" altLang="en-US"/>
        </a:p>
      </dgm:t>
    </dgm:pt>
    <dgm:pt modelId="{5CBC7F58-49F7-4ABD-9080-A508299BAAA1}">
      <dgm:prSet phldrT="[文本]"/>
      <dgm:spPr/>
      <dgm:t>
        <a:bodyPr/>
        <a:lstStyle/>
        <a:p>
          <a:r>
            <a:rPr lang="en-US" altLang="zh-CN" dirty="0"/>
            <a:t>60%</a:t>
          </a:r>
          <a:endParaRPr lang="zh-CN" altLang="en-US" dirty="0"/>
        </a:p>
      </dgm:t>
    </dgm:pt>
    <dgm:pt modelId="{161FD517-A078-495F-BA95-54497AC65DA5}" type="parTrans" cxnId="{62D85C62-5501-4FA8-96D8-BE8D81A474D6}">
      <dgm:prSet/>
      <dgm:spPr/>
      <dgm:t>
        <a:bodyPr/>
        <a:lstStyle/>
        <a:p>
          <a:endParaRPr lang="zh-CN" altLang="en-US"/>
        </a:p>
      </dgm:t>
    </dgm:pt>
    <dgm:pt modelId="{7B9DE0F8-6A84-4E5E-B656-4A910EE5DBD9}" type="sibTrans" cxnId="{62D85C62-5501-4FA8-96D8-BE8D81A474D6}">
      <dgm:prSet/>
      <dgm:spPr/>
      <dgm:t>
        <a:bodyPr/>
        <a:lstStyle/>
        <a:p>
          <a:endParaRPr lang="zh-CN" altLang="en-US"/>
        </a:p>
      </dgm:t>
    </dgm:pt>
    <dgm:pt modelId="{12553558-7AE5-40F6-A75F-62DAB4C8C962}">
      <dgm:prSet phldrT="[文本]"/>
      <dgm:spPr/>
      <dgm:t>
        <a:bodyPr/>
        <a:lstStyle/>
        <a:p>
          <a:r>
            <a:rPr lang="en-US" altLang="zh-CN" dirty="0"/>
            <a:t>100%</a:t>
          </a:r>
          <a:endParaRPr lang="zh-CN" altLang="en-US" dirty="0"/>
        </a:p>
      </dgm:t>
    </dgm:pt>
    <dgm:pt modelId="{872AAAE2-761E-4765-93CA-CB35A897B5A4}" type="parTrans" cxnId="{26707E22-4A05-45A7-9D58-3E4C0A5362D5}">
      <dgm:prSet/>
      <dgm:spPr/>
      <dgm:t>
        <a:bodyPr/>
        <a:lstStyle/>
        <a:p>
          <a:endParaRPr lang="zh-CN" altLang="en-US"/>
        </a:p>
      </dgm:t>
    </dgm:pt>
    <dgm:pt modelId="{DE8E9A1E-B6F9-4108-B659-70F2B4EA525E}" type="sibTrans" cxnId="{26707E22-4A05-45A7-9D58-3E4C0A5362D5}">
      <dgm:prSet/>
      <dgm:spPr/>
      <dgm:t>
        <a:bodyPr/>
        <a:lstStyle/>
        <a:p>
          <a:endParaRPr lang="zh-CN" altLang="en-US"/>
        </a:p>
      </dgm:t>
    </dgm:pt>
    <dgm:pt modelId="{13EFBC98-390E-4590-B9F3-55349DBA9BBA}">
      <dgm:prSet/>
      <dgm:spPr/>
      <dgm:t>
        <a:bodyPr/>
        <a:lstStyle/>
        <a:p>
          <a:r>
            <a:rPr lang="en-US" altLang="zh-CN" dirty="0"/>
            <a:t>80%</a:t>
          </a:r>
          <a:endParaRPr lang="zh-CN" altLang="en-US" dirty="0"/>
        </a:p>
      </dgm:t>
    </dgm:pt>
    <dgm:pt modelId="{39B034DA-B409-4078-BA9D-299DC92B66A1}" type="parTrans" cxnId="{10F91010-18A2-4DAF-B5DF-D848B087F58E}">
      <dgm:prSet/>
      <dgm:spPr/>
      <dgm:t>
        <a:bodyPr/>
        <a:lstStyle/>
        <a:p>
          <a:endParaRPr lang="zh-CN" altLang="en-US"/>
        </a:p>
      </dgm:t>
    </dgm:pt>
    <dgm:pt modelId="{0E7F8CCA-F597-433F-A8BC-66D0217BDC24}" type="sibTrans" cxnId="{10F91010-18A2-4DAF-B5DF-D848B087F58E}">
      <dgm:prSet/>
      <dgm:spPr/>
      <dgm:t>
        <a:bodyPr/>
        <a:lstStyle/>
        <a:p>
          <a:endParaRPr lang="zh-CN" altLang="en-US"/>
        </a:p>
      </dgm:t>
    </dgm:pt>
    <dgm:pt modelId="{41095F51-49EC-4D13-AF9F-9C023599FBB1}" type="pres">
      <dgm:prSet presAssocID="{363AD3CC-794E-473C-BE01-1681550D434D}" presName="cycle" presStyleCnt="0">
        <dgm:presLayoutVars>
          <dgm:dir/>
          <dgm:resizeHandles val="exact"/>
        </dgm:presLayoutVars>
      </dgm:prSet>
      <dgm:spPr/>
    </dgm:pt>
    <dgm:pt modelId="{8CE09FC5-08F0-41B1-8F3B-565ED81492F0}" type="pres">
      <dgm:prSet presAssocID="{4CBA3F68-B9C9-463C-A244-A8DD668EA06C}" presName="node" presStyleLbl="node1" presStyleIdx="0" presStyleCnt="6">
        <dgm:presLayoutVars>
          <dgm:bulletEnabled val="1"/>
        </dgm:presLayoutVars>
      </dgm:prSet>
      <dgm:spPr/>
    </dgm:pt>
    <dgm:pt modelId="{9E2C8104-765E-402D-897F-6DD3B0114B97}" type="pres">
      <dgm:prSet presAssocID="{0408003F-17A5-4BAE-8299-C1B8D62AD42C}" presName="sibTrans" presStyleLbl="sibTrans2D1" presStyleIdx="0" presStyleCnt="6"/>
      <dgm:spPr/>
    </dgm:pt>
    <dgm:pt modelId="{7EDD966B-E02B-4936-9C3A-1882B4D1E16B}" type="pres">
      <dgm:prSet presAssocID="{0408003F-17A5-4BAE-8299-C1B8D62AD42C}" presName="connectorText" presStyleLbl="sibTrans2D1" presStyleIdx="0" presStyleCnt="6"/>
      <dgm:spPr/>
    </dgm:pt>
    <dgm:pt modelId="{BE888723-CAE1-4BF8-B3B3-425D065969E4}" type="pres">
      <dgm:prSet presAssocID="{0981D835-B8FF-4EBA-9421-E25D132B802F}" presName="node" presStyleLbl="node1" presStyleIdx="1" presStyleCnt="6">
        <dgm:presLayoutVars>
          <dgm:bulletEnabled val="1"/>
        </dgm:presLayoutVars>
      </dgm:prSet>
      <dgm:spPr/>
    </dgm:pt>
    <dgm:pt modelId="{1C7A5A69-0632-4296-A3D0-9C7F7219BCA1}" type="pres">
      <dgm:prSet presAssocID="{1369BD2A-4531-48BE-B8D3-2EE1AF4478EC}" presName="sibTrans" presStyleLbl="sibTrans2D1" presStyleIdx="1" presStyleCnt="6"/>
      <dgm:spPr/>
    </dgm:pt>
    <dgm:pt modelId="{860D1645-BD2B-4396-97D7-373413F2F734}" type="pres">
      <dgm:prSet presAssocID="{1369BD2A-4531-48BE-B8D3-2EE1AF4478EC}" presName="connectorText" presStyleLbl="sibTrans2D1" presStyleIdx="1" presStyleCnt="6"/>
      <dgm:spPr/>
    </dgm:pt>
    <dgm:pt modelId="{5B2CA3F0-AECF-4588-B12F-FD48019E7270}" type="pres">
      <dgm:prSet presAssocID="{2EA46720-40B6-4473-A7A8-C0650F5457C8}" presName="node" presStyleLbl="node1" presStyleIdx="2" presStyleCnt="6">
        <dgm:presLayoutVars>
          <dgm:bulletEnabled val="1"/>
        </dgm:presLayoutVars>
      </dgm:prSet>
      <dgm:spPr/>
    </dgm:pt>
    <dgm:pt modelId="{8C079DC8-D396-40BB-8F31-33C954A616FA}" type="pres">
      <dgm:prSet presAssocID="{C50C8378-934C-45CB-A4CB-13F382786659}" presName="sibTrans" presStyleLbl="sibTrans2D1" presStyleIdx="2" presStyleCnt="6"/>
      <dgm:spPr/>
    </dgm:pt>
    <dgm:pt modelId="{843BBA52-5257-477D-8D03-A75DB3DA0C68}" type="pres">
      <dgm:prSet presAssocID="{C50C8378-934C-45CB-A4CB-13F382786659}" presName="connectorText" presStyleLbl="sibTrans2D1" presStyleIdx="2" presStyleCnt="6"/>
      <dgm:spPr/>
    </dgm:pt>
    <dgm:pt modelId="{33FDFD16-0012-4A08-80D4-C9EBD571F2F8}" type="pres">
      <dgm:prSet presAssocID="{5CBC7F58-49F7-4ABD-9080-A508299BAAA1}" presName="node" presStyleLbl="node1" presStyleIdx="3" presStyleCnt="6">
        <dgm:presLayoutVars>
          <dgm:bulletEnabled val="1"/>
        </dgm:presLayoutVars>
      </dgm:prSet>
      <dgm:spPr/>
    </dgm:pt>
    <dgm:pt modelId="{6057AEB0-921B-4006-9F1F-A8742F4C8AED}" type="pres">
      <dgm:prSet presAssocID="{7B9DE0F8-6A84-4E5E-B656-4A910EE5DBD9}" presName="sibTrans" presStyleLbl="sibTrans2D1" presStyleIdx="3" presStyleCnt="6"/>
      <dgm:spPr/>
    </dgm:pt>
    <dgm:pt modelId="{1B9B8215-C65D-4217-9502-6F5FA4051153}" type="pres">
      <dgm:prSet presAssocID="{7B9DE0F8-6A84-4E5E-B656-4A910EE5DBD9}" presName="connectorText" presStyleLbl="sibTrans2D1" presStyleIdx="3" presStyleCnt="6"/>
      <dgm:spPr/>
    </dgm:pt>
    <dgm:pt modelId="{158F2F22-C6FC-4789-A53F-19738C67F86F}" type="pres">
      <dgm:prSet presAssocID="{13EFBC98-390E-4590-B9F3-55349DBA9BBA}" presName="node" presStyleLbl="node1" presStyleIdx="4" presStyleCnt="6">
        <dgm:presLayoutVars>
          <dgm:bulletEnabled val="1"/>
        </dgm:presLayoutVars>
      </dgm:prSet>
      <dgm:spPr/>
    </dgm:pt>
    <dgm:pt modelId="{1FC219DA-4E77-4210-BEFF-67B8C9931BD2}" type="pres">
      <dgm:prSet presAssocID="{0E7F8CCA-F597-433F-A8BC-66D0217BDC24}" presName="sibTrans" presStyleLbl="sibTrans2D1" presStyleIdx="4" presStyleCnt="6"/>
      <dgm:spPr/>
    </dgm:pt>
    <dgm:pt modelId="{A0B3BB1B-3402-4A67-8001-4C590ED65262}" type="pres">
      <dgm:prSet presAssocID="{0E7F8CCA-F597-433F-A8BC-66D0217BDC24}" presName="connectorText" presStyleLbl="sibTrans2D1" presStyleIdx="4" presStyleCnt="6"/>
      <dgm:spPr/>
    </dgm:pt>
    <dgm:pt modelId="{98FBA11D-D4B8-4EEF-B580-1329884AB51E}" type="pres">
      <dgm:prSet presAssocID="{12553558-7AE5-40F6-A75F-62DAB4C8C962}" presName="node" presStyleLbl="node1" presStyleIdx="5" presStyleCnt="6">
        <dgm:presLayoutVars>
          <dgm:bulletEnabled val="1"/>
        </dgm:presLayoutVars>
      </dgm:prSet>
      <dgm:spPr/>
    </dgm:pt>
    <dgm:pt modelId="{BDE8016C-27CC-4411-85B5-B7A6DDB7F859}" type="pres">
      <dgm:prSet presAssocID="{DE8E9A1E-B6F9-4108-B659-70F2B4EA525E}" presName="sibTrans" presStyleLbl="sibTrans2D1" presStyleIdx="5" presStyleCnt="6"/>
      <dgm:spPr/>
    </dgm:pt>
    <dgm:pt modelId="{19100434-3A29-4B5D-B55D-89F88CA0C8E5}" type="pres">
      <dgm:prSet presAssocID="{DE8E9A1E-B6F9-4108-B659-70F2B4EA525E}" presName="connectorText" presStyleLbl="sibTrans2D1" presStyleIdx="5" presStyleCnt="6"/>
      <dgm:spPr/>
    </dgm:pt>
  </dgm:ptLst>
  <dgm:cxnLst>
    <dgm:cxn modelId="{10F91010-18A2-4DAF-B5DF-D848B087F58E}" srcId="{363AD3CC-794E-473C-BE01-1681550D434D}" destId="{13EFBC98-390E-4590-B9F3-55349DBA9BBA}" srcOrd="4" destOrd="0" parTransId="{39B034DA-B409-4078-BA9D-299DC92B66A1}" sibTransId="{0E7F8CCA-F597-433F-A8BC-66D0217BDC24}"/>
    <dgm:cxn modelId="{AE5FF217-6416-4AB0-9FE3-69E8B605A391}" type="presOf" srcId="{DE8E9A1E-B6F9-4108-B659-70F2B4EA525E}" destId="{BDE8016C-27CC-4411-85B5-B7A6DDB7F859}" srcOrd="0" destOrd="0" presId="urn:microsoft.com/office/officeart/2005/8/layout/cycle2"/>
    <dgm:cxn modelId="{D7B07A1A-D6C4-43E6-8776-43D64CC3EC8E}" type="presOf" srcId="{DE8E9A1E-B6F9-4108-B659-70F2B4EA525E}" destId="{19100434-3A29-4B5D-B55D-89F88CA0C8E5}" srcOrd="1" destOrd="0" presId="urn:microsoft.com/office/officeart/2005/8/layout/cycle2"/>
    <dgm:cxn modelId="{26707E22-4A05-45A7-9D58-3E4C0A5362D5}" srcId="{363AD3CC-794E-473C-BE01-1681550D434D}" destId="{12553558-7AE5-40F6-A75F-62DAB4C8C962}" srcOrd="5" destOrd="0" parTransId="{872AAAE2-761E-4765-93CA-CB35A897B5A4}" sibTransId="{DE8E9A1E-B6F9-4108-B659-70F2B4EA525E}"/>
    <dgm:cxn modelId="{ABE34A26-D5EE-4A28-9C9B-2CBF66E9651E}" type="presOf" srcId="{0408003F-17A5-4BAE-8299-C1B8D62AD42C}" destId="{9E2C8104-765E-402D-897F-6DD3B0114B97}" srcOrd="0" destOrd="0" presId="urn:microsoft.com/office/officeart/2005/8/layout/cycle2"/>
    <dgm:cxn modelId="{492F3634-DBFE-49F8-9B3B-42C8B7CC3C7D}" type="presOf" srcId="{12553558-7AE5-40F6-A75F-62DAB4C8C962}" destId="{98FBA11D-D4B8-4EEF-B580-1329884AB51E}" srcOrd="0" destOrd="0" presId="urn:microsoft.com/office/officeart/2005/8/layout/cycle2"/>
    <dgm:cxn modelId="{0599E736-AC81-4B5F-BA5D-5E3593897866}" type="presOf" srcId="{0E7F8CCA-F597-433F-A8BC-66D0217BDC24}" destId="{1FC219DA-4E77-4210-BEFF-67B8C9931BD2}" srcOrd="0" destOrd="0" presId="urn:microsoft.com/office/officeart/2005/8/layout/cycle2"/>
    <dgm:cxn modelId="{8FD0E93F-5821-47FC-99B4-1FD0451B7E80}" type="presOf" srcId="{13EFBC98-390E-4590-B9F3-55349DBA9BBA}" destId="{158F2F22-C6FC-4789-A53F-19738C67F86F}" srcOrd="0" destOrd="0" presId="urn:microsoft.com/office/officeart/2005/8/layout/cycle2"/>
    <dgm:cxn modelId="{73DFDF40-A8EA-494A-9DAE-AE10553DC2F3}" type="presOf" srcId="{0981D835-B8FF-4EBA-9421-E25D132B802F}" destId="{BE888723-CAE1-4BF8-B3B3-425D065969E4}" srcOrd="0" destOrd="0" presId="urn:microsoft.com/office/officeart/2005/8/layout/cycle2"/>
    <dgm:cxn modelId="{62D85C62-5501-4FA8-96D8-BE8D81A474D6}" srcId="{363AD3CC-794E-473C-BE01-1681550D434D}" destId="{5CBC7F58-49F7-4ABD-9080-A508299BAAA1}" srcOrd="3" destOrd="0" parTransId="{161FD517-A078-495F-BA95-54497AC65DA5}" sibTransId="{7B9DE0F8-6A84-4E5E-B656-4A910EE5DBD9}"/>
    <dgm:cxn modelId="{6E7DF848-DE95-449F-87C8-28C7DCD62E57}" type="presOf" srcId="{7B9DE0F8-6A84-4E5E-B656-4A910EE5DBD9}" destId="{6057AEB0-921B-4006-9F1F-A8742F4C8AED}" srcOrd="0" destOrd="0" presId="urn:microsoft.com/office/officeart/2005/8/layout/cycle2"/>
    <dgm:cxn modelId="{4782014B-961D-4B7A-A217-E70D5B0C94B5}" type="presOf" srcId="{1369BD2A-4531-48BE-B8D3-2EE1AF4478EC}" destId="{860D1645-BD2B-4396-97D7-373413F2F734}" srcOrd="1" destOrd="0" presId="urn:microsoft.com/office/officeart/2005/8/layout/cycle2"/>
    <dgm:cxn modelId="{09885E6B-00C8-4223-A7BF-0B1107363B88}" srcId="{363AD3CC-794E-473C-BE01-1681550D434D}" destId="{0981D835-B8FF-4EBA-9421-E25D132B802F}" srcOrd="1" destOrd="0" parTransId="{7A7BFDF0-C606-4858-8831-B844906B6EC3}" sibTransId="{1369BD2A-4531-48BE-B8D3-2EE1AF4478EC}"/>
    <dgm:cxn modelId="{B79A0071-CA67-41F3-B47B-78C0FC111CD3}" srcId="{363AD3CC-794E-473C-BE01-1681550D434D}" destId="{4CBA3F68-B9C9-463C-A244-A8DD668EA06C}" srcOrd="0" destOrd="0" parTransId="{5FA9426F-99CA-40B4-A527-1DC9D69D7B46}" sibTransId="{0408003F-17A5-4BAE-8299-C1B8D62AD42C}"/>
    <dgm:cxn modelId="{C4A2AF56-B0F1-4885-A00F-E477672CACB3}" type="presOf" srcId="{C50C8378-934C-45CB-A4CB-13F382786659}" destId="{843BBA52-5257-477D-8D03-A75DB3DA0C68}" srcOrd="1" destOrd="0" presId="urn:microsoft.com/office/officeart/2005/8/layout/cycle2"/>
    <dgm:cxn modelId="{3B619383-685E-499B-91D3-EEFB0BFB5275}" type="presOf" srcId="{1369BD2A-4531-48BE-B8D3-2EE1AF4478EC}" destId="{1C7A5A69-0632-4296-A3D0-9C7F7219BCA1}" srcOrd="0" destOrd="0" presId="urn:microsoft.com/office/officeart/2005/8/layout/cycle2"/>
    <dgm:cxn modelId="{C9AA1B84-68D1-4035-821C-0BB01B04B855}" type="presOf" srcId="{0E7F8CCA-F597-433F-A8BC-66D0217BDC24}" destId="{A0B3BB1B-3402-4A67-8001-4C590ED65262}" srcOrd="1" destOrd="0" presId="urn:microsoft.com/office/officeart/2005/8/layout/cycle2"/>
    <dgm:cxn modelId="{F0882C8B-213E-4A7E-96B0-046ED5CAB0DE}" type="presOf" srcId="{0408003F-17A5-4BAE-8299-C1B8D62AD42C}" destId="{7EDD966B-E02B-4936-9C3A-1882B4D1E16B}" srcOrd="1" destOrd="0" presId="urn:microsoft.com/office/officeart/2005/8/layout/cycle2"/>
    <dgm:cxn modelId="{7932D48D-D9D5-46B7-B267-DD7D6DD897AE}" type="presOf" srcId="{7B9DE0F8-6A84-4E5E-B656-4A910EE5DBD9}" destId="{1B9B8215-C65D-4217-9502-6F5FA4051153}" srcOrd="1" destOrd="0" presId="urn:microsoft.com/office/officeart/2005/8/layout/cycle2"/>
    <dgm:cxn modelId="{14FC6EA4-457E-43F5-AE30-58C55272CA19}" type="presOf" srcId="{5CBC7F58-49F7-4ABD-9080-A508299BAAA1}" destId="{33FDFD16-0012-4A08-80D4-C9EBD571F2F8}" srcOrd="0" destOrd="0" presId="urn:microsoft.com/office/officeart/2005/8/layout/cycle2"/>
    <dgm:cxn modelId="{78E22EB8-21E6-4BB2-A865-D582FFC89305}" type="presOf" srcId="{2EA46720-40B6-4473-A7A8-C0650F5457C8}" destId="{5B2CA3F0-AECF-4588-B12F-FD48019E7270}" srcOrd="0" destOrd="0" presId="urn:microsoft.com/office/officeart/2005/8/layout/cycle2"/>
    <dgm:cxn modelId="{42E221C2-25F0-4BE1-A957-53EA9CC0422D}" type="presOf" srcId="{363AD3CC-794E-473C-BE01-1681550D434D}" destId="{41095F51-49EC-4D13-AF9F-9C023599FBB1}" srcOrd="0" destOrd="0" presId="urn:microsoft.com/office/officeart/2005/8/layout/cycle2"/>
    <dgm:cxn modelId="{324EBFCF-3C38-4F88-8AB2-EB154C2CCECF}" type="presOf" srcId="{C50C8378-934C-45CB-A4CB-13F382786659}" destId="{8C079DC8-D396-40BB-8F31-33C954A616FA}" srcOrd="0" destOrd="0" presId="urn:microsoft.com/office/officeart/2005/8/layout/cycle2"/>
    <dgm:cxn modelId="{C1D39DD9-EF18-486F-9870-F1B20C84D0D8}" srcId="{363AD3CC-794E-473C-BE01-1681550D434D}" destId="{2EA46720-40B6-4473-A7A8-C0650F5457C8}" srcOrd="2" destOrd="0" parTransId="{B047D06C-A71E-4C91-85C8-EA07D99198DC}" sibTransId="{C50C8378-934C-45CB-A4CB-13F382786659}"/>
    <dgm:cxn modelId="{B885CAE6-3E5C-47A8-BA5F-AA7510A41508}" type="presOf" srcId="{4CBA3F68-B9C9-463C-A244-A8DD668EA06C}" destId="{8CE09FC5-08F0-41B1-8F3B-565ED81492F0}" srcOrd="0" destOrd="0" presId="urn:microsoft.com/office/officeart/2005/8/layout/cycle2"/>
    <dgm:cxn modelId="{CE1219F4-4AB2-4C02-8120-DB853B811C5B}" type="presParOf" srcId="{41095F51-49EC-4D13-AF9F-9C023599FBB1}" destId="{8CE09FC5-08F0-41B1-8F3B-565ED81492F0}" srcOrd="0" destOrd="0" presId="urn:microsoft.com/office/officeart/2005/8/layout/cycle2"/>
    <dgm:cxn modelId="{57DA9DC5-F61F-459F-A4CB-77BE55D81436}" type="presParOf" srcId="{41095F51-49EC-4D13-AF9F-9C023599FBB1}" destId="{9E2C8104-765E-402D-897F-6DD3B0114B97}" srcOrd="1" destOrd="0" presId="urn:microsoft.com/office/officeart/2005/8/layout/cycle2"/>
    <dgm:cxn modelId="{1EC099D7-8479-4628-ABB3-28C4177378B5}" type="presParOf" srcId="{9E2C8104-765E-402D-897F-6DD3B0114B97}" destId="{7EDD966B-E02B-4936-9C3A-1882B4D1E16B}" srcOrd="0" destOrd="0" presId="urn:microsoft.com/office/officeart/2005/8/layout/cycle2"/>
    <dgm:cxn modelId="{110B6EC2-3F37-45E1-B2EA-9FAB410C4457}" type="presParOf" srcId="{41095F51-49EC-4D13-AF9F-9C023599FBB1}" destId="{BE888723-CAE1-4BF8-B3B3-425D065969E4}" srcOrd="2" destOrd="0" presId="urn:microsoft.com/office/officeart/2005/8/layout/cycle2"/>
    <dgm:cxn modelId="{4035C199-77DC-4030-BF83-23704F9814A6}" type="presParOf" srcId="{41095F51-49EC-4D13-AF9F-9C023599FBB1}" destId="{1C7A5A69-0632-4296-A3D0-9C7F7219BCA1}" srcOrd="3" destOrd="0" presId="urn:microsoft.com/office/officeart/2005/8/layout/cycle2"/>
    <dgm:cxn modelId="{D2C6A9E7-32A1-410B-BE88-AC511198E2E4}" type="presParOf" srcId="{1C7A5A69-0632-4296-A3D0-9C7F7219BCA1}" destId="{860D1645-BD2B-4396-97D7-373413F2F734}" srcOrd="0" destOrd="0" presId="urn:microsoft.com/office/officeart/2005/8/layout/cycle2"/>
    <dgm:cxn modelId="{31619FE3-0FC6-4BDB-8C92-42A951C458B3}" type="presParOf" srcId="{41095F51-49EC-4D13-AF9F-9C023599FBB1}" destId="{5B2CA3F0-AECF-4588-B12F-FD48019E7270}" srcOrd="4" destOrd="0" presId="urn:microsoft.com/office/officeart/2005/8/layout/cycle2"/>
    <dgm:cxn modelId="{4A53EFEF-E871-4213-B9B8-4A8C50D59F29}" type="presParOf" srcId="{41095F51-49EC-4D13-AF9F-9C023599FBB1}" destId="{8C079DC8-D396-40BB-8F31-33C954A616FA}" srcOrd="5" destOrd="0" presId="urn:microsoft.com/office/officeart/2005/8/layout/cycle2"/>
    <dgm:cxn modelId="{5DD207A4-B27B-448E-8B8E-A52AFCE614DE}" type="presParOf" srcId="{8C079DC8-D396-40BB-8F31-33C954A616FA}" destId="{843BBA52-5257-477D-8D03-A75DB3DA0C68}" srcOrd="0" destOrd="0" presId="urn:microsoft.com/office/officeart/2005/8/layout/cycle2"/>
    <dgm:cxn modelId="{A92EEEE5-646E-4889-A338-2E21C7557EC3}" type="presParOf" srcId="{41095F51-49EC-4D13-AF9F-9C023599FBB1}" destId="{33FDFD16-0012-4A08-80D4-C9EBD571F2F8}" srcOrd="6" destOrd="0" presId="urn:microsoft.com/office/officeart/2005/8/layout/cycle2"/>
    <dgm:cxn modelId="{E0EE7D39-40A0-49EB-BFDB-DFD6504E5956}" type="presParOf" srcId="{41095F51-49EC-4D13-AF9F-9C023599FBB1}" destId="{6057AEB0-921B-4006-9F1F-A8742F4C8AED}" srcOrd="7" destOrd="0" presId="urn:microsoft.com/office/officeart/2005/8/layout/cycle2"/>
    <dgm:cxn modelId="{F55EF751-8708-4CBA-B12A-EA60D8BB1F93}" type="presParOf" srcId="{6057AEB0-921B-4006-9F1F-A8742F4C8AED}" destId="{1B9B8215-C65D-4217-9502-6F5FA4051153}" srcOrd="0" destOrd="0" presId="urn:microsoft.com/office/officeart/2005/8/layout/cycle2"/>
    <dgm:cxn modelId="{EB6A9135-73BD-4DC8-91D4-9523D5089733}" type="presParOf" srcId="{41095F51-49EC-4D13-AF9F-9C023599FBB1}" destId="{158F2F22-C6FC-4789-A53F-19738C67F86F}" srcOrd="8" destOrd="0" presId="urn:microsoft.com/office/officeart/2005/8/layout/cycle2"/>
    <dgm:cxn modelId="{9346785D-2F72-4A30-B518-6AE4F7388E49}" type="presParOf" srcId="{41095F51-49EC-4D13-AF9F-9C023599FBB1}" destId="{1FC219DA-4E77-4210-BEFF-67B8C9931BD2}" srcOrd="9" destOrd="0" presId="urn:microsoft.com/office/officeart/2005/8/layout/cycle2"/>
    <dgm:cxn modelId="{990403D9-18A7-45CB-84B9-060B17DD8C42}" type="presParOf" srcId="{1FC219DA-4E77-4210-BEFF-67B8C9931BD2}" destId="{A0B3BB1B-3402-4A67-8001-4C590ED65262}" srcOrd="0" destOrd="0" presId="urn:microsoft.com/office/officeart/2005/8/layout/cycle2"/>
    <dgm:cxn modelId="{C071F94E-3E5D-40EB-8DEF-25C63C7D31CD}" type="presParOf" srcId="{41095F51-49EC-4D13-AF9F-9C023599FBB1}" destId="{98FBA11D-D4B8-4EEF-B580-1329884AB51E}" srcOrd="10" destOrd="0" presId="urn:microsoft.com/office/officeart/2005/8/layout/cycle2"/>
    <dgm:cxn modelId="{76434360-6125-4858-A9F5-11A0F2CCD884}" type="presParOf" srcId="{41095F51-49EC-4D13-AF9F-9C023599FBB1}" destId="{BDE8016C-27CC-4411-85B5-B7A6DDB7F859}" srcOrd="11" destOrd="0" presId="urn:microsoft.com/office/officeart/2005/8/layout/cycle2"/>
    <dgm:cxn modelId="{6EC91D1C-D23E-48E0-B353-51615351AA3E}" type="presParOf" srcId="{BDE8016C-27CC-4411-85B5-B7A6DDB7F859}" destId="{19100434-3A29-4B5D-B55D-89F88CA0C8E5}"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D904E-7A37-4E73-A459-13FC55601D21}">
      <dsp:nvSpPr>
        <dsp:cNvPr id="0" name=""/>
        <dsp:cNvSpPr/>
      </dsp:nvSpPr>
      <dsp:spPr>
        <a:xfrm>
          <a:off x="-4704183" y="-721107"/>
          <a:ext cx="5603307" cy="5603307"/>
        </a:xfrm>
        <a:prstGeom prst="blockArc">
          <a:avLst>
            <a:gd name="adj1" fmla="val 18900000"/>
            <a:gd name="adj2" fmla="val 2700000"/>
            <a:gd name="adj3" fmla="val 38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65C0CF-AA35-4645-9DF9-CF6CD41D03DE}">
      <dsp:nvSpPr>
        <dsp:cNvPr id="0" name=""/>
        <dsp:cNvSpPr/>
      </dsp:nvSpPr>
      <dsp:spPr>
        <a:xfrm>
          <a:off x="470906" y="319904"/>
          <a:ext cx="6982933" cy="640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113"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CN" sz="3200" b="1" kern="1200" dirty="0">
              <a:solidFill>
                <a:schemeClr val="bg1"/>
              </a:solidFill>
              <a:latin typeface="Arial" panose="020B0604020202020204" pitchFamily="34" charset="0"/>
              <a:cs typeface="Arial" panose="020B0604020202020204" pitchFamily="34" charset="0"/>
            </a:rPr>
            <a:t>Product overview</a:t>
          </a:r>
          <a:endParaRPr lang="zh-CN" altLang="en-US" sz="3200" kern="1200" dirty="0">
            <a:solidFill>
              <a:schemeClr val="bg1"/>
            </a:solidFill>
          </a:endParaRPr>
        </a:p>
      </dsp:txBody>
      <dsp:txXfrm>
        <a:off x="470906" y="319904"/>
        <a:ext cx="6982933" cy="640142"/>
      </dsp:txXfrm>
    </dsp:sp>
    <dsp:sp modelId="{CE71C0C8-A44D-499C-91D1-8A88831F8E0E}">
      <dsp:nvSpPr>
        <dsp:cNvPr id="0" name=""/>
        <dsp:cNvSpPr/>
      </dsp:nvSpPr>
      <dsp:spPr>
        <a:xfrm>
          <a:off x="70817" y="239886"/>
          <a:ext cx="800177" cy="8001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471C08-DB34-4BED-820F-570A70066841}">
      <dsp:nvSpPr>
        <dsp:cNvPr id="0" name=""/>
        <dsp:cNvSpPr/>
      </dsp:nvSpPr>
      <dsp:spPr>
        <a:xfrm>
          <a:off x="837914" y="1280284"/>
          <a:ext cx="6615925" cy="640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113"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CN" sz="3200" b="1" kern="1200" dirty="0">
              <a:solidFill>
                <a:schemeClr val="bg1"/>
              </a:solidFill>
              <a:latin typeface="Arial" panose="020B0604020202020204" pitchFamily="34" charset="0"/>
              <a:cs typeface="Arial" panose="020B0604020202020204" pitchFamily="34" charset="0"/>
            </a:rPr>
            <a:t>SPEC</a:t>
          </a:r>
          <a:endParaRPr lang="zh-CN" altLang="en-US" sz="3200" kern="1200" dirty="0">
            <a:solidFill>
              <a:schemeClr val="bg1"/>
            </a:solidFill>
          </a:endParaRPr>
        </a:p>
      </dsp:txBody>
      <dsp:txXfrm>
        <a:off x="837914" y="1280284"/>
        <a:ext cx="6615925" cy="640142"/>
      </dsp:txXfrm>
    </dsp:sp>
    <dsp:sp modelId="{BEDFC977-90D8-42E6-8091-AD8D50588D58}">
      <dsp:nvSpPr>
        <dsp:cNvPr id="0" name=""/>
        <dsp:cNvSpPr/>
      </dsp:nvSpPr>
      <dsp:spPr>
        <a:xfrm>
          <a:off x="437825" y="1200266"/>
          <a:ext cx="800177" cy="8001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097B34-DD40-43FE-9CF1-163DAD5A69B3}">
      <dsp:nvSpPr>
        <dsp:cNvPr id="0" name=""/>
        <dsp:cNvSpPr/>
      </dsp:nvSpPr>
      <dsp:spPr>
        <a:xfrm>
          <a:off x="837914" y="2240664"/>
          <a:ext cx="6615925" cy="640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113"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CN" sz="3200" b="1" kern="1200" dirty="0">
              <a:solidFill>
                <a:schemeClr val="bg1"/>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3200" kern="1200" dirty="0">
            <a:solidFill>
              <a:schemeClr val="bg1"/>
            </a:solidFill>
          </a:endParaRPr>
        </a:p>
      </dsp:txBody>
      <dsp:txXfrm>
        <a:off x="837914" y="2240664"/>
        <a:ext cx="6615925" cy="640142"/>
      </dsp:txXfrm>
    </dsp:sp>
    <dsp:sp modelId="{AE9EC91B-D184-4E3A-A913-B43EC1EAA788}">
      <dsp:nvSpPr>
        <dsp:cNvPr id="0" name=""/>
        <dsp:cNvSpPr/>
      </dsp:nvSpPr>
      <dsp:spPr>
        <a:xfrm>
          <a:off x="437825" y="2160647"/>
          <a:ext cx="800177" cy="8001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FCB490-8A1C-4DFD-B462-86AB5AE08AC7}">
      <dsp:nvSpPr>
        <dsp:cNvPr id="0" name=""/>
        <dsp:cNvSpPr/>
      </dsp:nvSpPr>
      <dsp:spPr>
        <a:xfrm>
          <a:off x="470906" y="3201044"/>
          <a:ext cx="6982933" cy="640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113"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CN" sz="3200" i="1" kern="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Special features for Cool Easy</a:t>
          </a:r>
          <a:endParaRPr lang="zh-CN" altLang="en-US" sz="3200" kern="1200" dirty="0">
            <a:solidFill>
              <a:schemeClr val="bg1"/>
            </a:solidFill>
          </a:endParaRPr>
        </a:p>
      </dsp:txBody>
      <dsp:txXfrm>
        <a:off x="470906" y="3201044"/>
        <a:ext cx="6982933" cy="640142"/>
      </dsp:txXfrm>
    </dsp:sp>
    <dsp:sp modelId="{47B419F3-18C6-4794-9802-F0FA1795DE8C}">
      <dsp:nvSpPr>
        <dsp:cNvPr id="0" name=""/>
        <dsp:cNvSpPr/>
      </dsp:nvSpPr>
      <dsp:spPr>
        <a:xfrm>
          <a:off x="70817" y="3121027"/>
          <a:ext cx="800177" cy="8001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09FC5-08F0-41B1-8F3B-565ED81492F0}">
      <dsp:nvSpPr>
        <dsp:cNvPr id="0" name=""/>
        <dsp:cNvSpPr/>
      </dsp:nvSpPr>
      <dsp:spPr>
        <a:xfrm>
          <a:off x="1561292" y="86"/>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Au</a:t>
          </a:r>
          <a:endParaRPr lang="zh-CN" altLang="en-US" sz="1100" kern="1200" dirty="0"/>
        </a:p>
      </dsp:txBody>
      <dsp:txXfrm>
        <a:off x="1644412" y="83206"/>
        <a:ext cx="401338" cy="401338"/>
      </dsp:txXfrm>
    </dsp:sp>
    <dsp:sp modelId="{9E2C8104-765E-402D-897F-6DD3B0114B97}">
      <dsp:nvSpPr>
        <dsp:cNvPr id="0" name=""/>
        <dsp:cNvSpPr/>
      </dsp:nvSpPr>
      <dsp:spPr>
        <a:xfrm rot="1800000">
          <a:off x="2135070" y="399163"/>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2138108" y="426136"/>
        <a:ext cx="105826" cy="114935"/>
      </dsp:txXfrm>
    </dsp:sp>
    <dsp:sp modelId="{BE888723-CAE1-4BF8-B3B3-425D065969E4}">
      <dsp:nvSpPr>
        <dsp:cNvPr id="0" name=""/>
        <dsp:cNvSpPr/>
      </dsp:nvSpPr>
      <dsp:spPr>
        <a:xfrm>
          <a:off x="2299860" y="426498"/>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20%</a:t>
          </a:r>
          <a:endParaRPr lang="zh-CN" altLang="en-US" sz="1100" kern="1200" dirty="0"/>
        </a:p>
      </dsp:txBody>
      <dsp:txXfrm>
        <a:off x="2382980" y="509618"/>
        <a:ext cx="401338" cy="401338"/>
      </dsp:txXfrm>
    </dsp:sp>
    <dsp:sp modelId="{1C7A5A69-0632-4296-A3D0-9C7F7219BCA1}">
      <dsp:nvSpPr>
        <dsp:cNvPr id="0" name=""/>
        <dsp:cNvSpPr/>
      </dsp:nvSpPr>
      <dsp:spPr>
        <a:xfrm rot="5400000">
          <a:off x="2508059" y="1036642"/>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2530736" y="1052276"/>
        <a:ext cx="105826" cy="114935"/>
      </dsp:txXfrm>
    </dsp:sp>
    <dsp:sp modelId="{5B2CA3F0-AECF-4588-B12F-FD48019E7270}">
      <dsp:nvSpPr>
        <dsp:cNvPr id="0" name=""/>
        <dsp:cNvSpPr/>
      </dsp:nvSpPr>
      <dsp:spPr>
        <a:xfrm>
          <a:off x="2299860" y="1279323"/>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40%</a:t>
          </a:r>
          <a:endParaRPr lang="zh-CN" altLang="en-US" sz="1100" kern="1200" dirty="0"/>
        </a:p>
      </dsp:txBody>
      <dsp:txXfrm>
        <a:off x="2382980" y="1362443"/>
        <a:ext cx="401338" cy="401338"/>
      </dsp:txXfrm>
    </dsp:sp>
    <dsp:sp modelId="{8C079DC8-D396-40BB-8F31-33C954A616FA}">
      <dsp:nvSpPr>
        <dsp:cNvPr id="0" name=""/>
        <dsp:cNvSpPr/>
      </dsp:nvSpPr>
      <dsp:spPr>
        <a:xfrm rot="9000000">
          <a:off x="2142481" y="1678400"/>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rot="10800000">
        <a:off x="2184797" y="1705373"/>
        <a:ext cx="105826" cy="114935"/>
      </dsp:txXfrm>
    </dsp:sp>
    <dsp:sp modelId="{33FDFD16-0012-4A08-80D4-C9EBD571F2F8}">
      <dsp:nvSpPr>
        <dsp:cNvPr id="0" name=""/>
        <dsp:cNvSpPr/>
      </dsp:nvSpPr>
      <dsp:spPr>
        <a:xfrm>
          <a:off x="1561292" y="1705735"/>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60%</a:t>
          </a:r>
          <a:endParaRPr lang="zh-CN" altLang="en-US" sz="1100" kern="1200" dirty="0"/>
        </a:p>
      </dsp:txBody>
      <dsp:txXfrm>
        <a:off x="1644412" y="1788855"/>
        <a:ext cx="401338" cy="401338"/>
      </dsp:txXfrm>
    </dsp:sp>
    <dsp:sp modelId="{6057AEB0-921B-4006-9F1F-A8742F4C8AED}">
      <dsp:nvSpPr>
        <dsp:cNvPr id="0" name=""/>
        <dsp:cNvSpPr/>
      </dsp:nvSpPr>
      <dsp:spPr>
        <a:xfrm rot="12600000">
          <a:off x="1403913" y="1682679"/>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rot="10800000">
        <a:off x="1446229" y="1732329"/>
        <a:ext cx="105826" cy="114935"/>
      </dsp:txXfrm>
    </dsp:sp>
    <dsp:sp modelId="{158F2F22-C6FC-4789-A53F-19738C67F86F}">
      <dsp:nvSpPr>
        <dsp:cNvPr id="0" name=""/>
        <dsp:cNvSpPr/>
      </dsp:nvSpPr>
      <dsp:spPr>
        <a:xfrm>
          <a:off x="822724" y="1279323"/>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80%</a:t>
          </a:r>
          <a:endParaRPr lang="zh-CN" altLang="en-US" sz="1100" kern="1200" dirty="0"/>
        </a:p>
      </dsp:txBody>
      <dsp:txXfrm>
        <a:off x="905844" y="1362443"/>
        <a:ext cx="401338" cy="401338"/>
      </dsp:txXfrm>
    </dsp:sp>
    <dsp:sp modelId="{1FC219DA-4E77-4210-BEFF-67B8C9931BD2}">
      <dsp:nvSpPr>
        <dsp:cNvPr id="0" name=""/>
        <dsp:cNvSpPr/>
      </dsp:nvSpPr>
      <dsp:spPr>
        <a:xfrm rot="16200000">
          <a:off x="1030923" y="1045200"/>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1053600" y="1106188"/>
        <a:ext cx="105826" cy="114935"/>
      </dsp:txXfrm>
    </dsp:sp>
    <dsp:sp modelId="{98FBA11D-D4B8-4EEF-B580-1329884AB51E}">
      <dsp:nvSpPr>
        <dsp:cNvPr id="0" name=""/>
        <dsp:cNvSpPr/>
      </dsp:nvSpPr>
      <dsp:spPr>
        <a:xfrm>
          <a:off x="822724" y="426498"/>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100%</a:t>
          </a:r>
          <a:endParaRPr lang="zh-CN" altLang="en-US" sz="1100" kern="1200" dirty="0"/>
        </a:p>
      </dsp:txBody>
      <dsp:txXfrm>
        <a:off x="905844" y="509618"/>
        <a:ext cx="401338" cy="401338"/>
      </dsp:txXfrm>
    </dsp:sp>
    <dsp:sp modelId="{BDE8016C-27CC-4411-85B5-B7A6DDB7F859}">
      <dsp:nvSpPr>
        <dsp:cNvPr id="0" name=""/>
        <dsp:cNvSpPr/>
      </dsp:nvSpPr>
      <dsp:spPr>
        <a:xfrm rot="19800000">
          <a:off x="1396502" y="403442"/>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1399540" y="453092"/>
        <a:ext cx="105826" cy="11493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0E362762-33CB-4121-9788-FF189487C176}" type="datetimeFigureOut">
              <a:rPr lang="zh-CN" altLang="en-US" smtClean="0"/>
              <a:t>2021/11/5</a:t>
            </a:fld>
            <a:endParaRPr lang="zh-CN" altLang="en-US"/>
          </a:p>
        </p:txBody>
      </p:sp>
      <p:sp>
        <p:nvSpPr>
          <p:cNvPr id="4" name="页脚占位符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A1684078-3723-4D34-92C9-7A1E72A27B86}" type="slidenum">
              <a:rPr lang="zh-CN" altLang="en-US" smtClean="0"/>
              <a:t>‹nr.›</a:t>
            </a:fld>
            <a:endParaRPr lang="zh-CN" altLang="en-US"/>
          </a:p>
        </p:txBody>
      </p:sp>
    </p:spTree>
    <p:extLst>
      <p:ext uri="{BB962C8B-B14F-4D97-AF65-F5344CB8AC3E}">
        <p14:creationId xmlns:p14="http://schemas.microsoft.com/office/powerpoint/2010/main" val="168193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36606CF4-FA77-4E71-BDBB-B62F97D48318}" type="datetimeFigureOut">
              <a:rPr lang="zh-CN" altLang="en-US" smtClean="0"/>
              <a:t>2021/11/5</a:t>
            </a:fld>
            <a:endParaRPr lang="zh-CN" altLang="en-US"/>
          </a:p>
        </p:txBody>
      </p:sp>
      <p:sp>
        <p:nvSpPr>
          <p:cNvPr id="4" name="幻灯片图像占位符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4A7EA511-84E0-4AE0-9842-AB0E10994BF1}" type="slidenum">
              <a:rPr lang="zh-CN" altLang="en-US" smtClean="0"/>
              <a:t>‹nr.›</a:t>
            </a:fld>
            <a:endParaRPr lang="zh-CN" altLang="en-US"/>
          </a:p>
        </p:txBody>
      </p:sp>
    </p:spTree>
    <p:extLst>
      <p:ext uri="{BB962C8B-B14F-4D97-AF65-F5344CB8AC3E}">
        <p14:creationId xmlns:p14="http://schemas.microsoft.com/office/powerpoint/2010/main" val="66011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1</a:t>
            </a:fld>
            <a:endParaRPr lang="zh-CN" altLang="en-US"/>
          </a:p>
        </p:txBody>
      </p:sp>
    </p:spTree>
    <p:extLst>
      <p:ext uri="{BB962C8B-B14F-4D97-AF65-F5344CB8AC3E}">
        <p14:creationId xmlns:p14="http://schemas.microsoft.com/office/powerpoint/2010/main" val="89090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37</a:t>
            </a:fld>
            <a:endParaRPr lang="zh-CN" altLang="en-US"/>
          </a:p>
        </p:txBody>
      </p:sp>
    </p:spTree>
    <p:extLst>
      <p:ext uri="{BB962C8B-B14F-4D97-AF65-F5344CB8AC3E}">
        <p14:creationId xmlns:p14="http://schemas.microsoft.com/office/powerpoint/2010/main" val="48191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38</a:t>
            </a:fld>
            <a:endParaRPr lang="zh-CN" altLang="en-US"/>
          </a:p>
        </p:txBody>
      </p:sp>
    </p:spTree>
    <p:extLst>
      <p:ext uri="{BB962C8B-B14F-4D97-AF65-F5344CB8AC3E}">
        <p14:creationId xmlns:p14="http://schemas.microsoft.com/office/powerpoint/2010/main" val="2964848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39</a:t>
            </a:fld>
            <a:endParaRPr lang="zh-CN" altLang="en-US"/>
          </a:p>
        </p:txBody>
      </p:sp>
    </p:spTree>
    <p:extLst>
      <p:ext uri="{BB962C8B-B14F-4D97-AF65-F5344CB8AC3E}">
        <p14:creationId xmlns:p14="http://schemas.microsoft.com/office/powerpoint/2010/main" val="2931308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40</a:t>
            </a:fld>
            <a:endParaRPr lang="zh-CN" altLang="en-US"/>
          </a:p>
        </p:txBody>
      </p:sp>
    </p:spTree>
    <p:extLst>
      <p:ext uri="{BB962C8B-B14F-4D97-AF65-F5344CB8AC3E}">
        <p14:creationId xmlns:p14="http://schemas.microsoft.com/office/powerpoint/2010/main" val="2075687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41</a:t>
            </a:fld>
            <a:endParaRPr lang="zh-CN" altLang="en-US"/>
          </a:p>
        </p:txBody>
      </p:sp>
    </p:spTree>
    <p:extLst>
      <p:ext uri="{BB962C8B-B14F-4D97-AF65-F5344CB8AC3E}">
        <p14:creationId xmlns:p14="http://schemas.microsoft.com/office/powerpoint/2010/main" val="3345511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42</a:t>
            </a:fld>
            <a:endParaRPr lang="zh-CN" altLang="en-US"/>
          </a:p>
        </p:txBody>
      </p:sp>
    </p:spTree>
    <p:extLst>
      <p:ext uri="{BB962C8B-B14F-4D97-AF65-F5344CB8AC3E}">
        <p14:creationId xmlns:p14="http://schemas.microsoft.com/office/powerpoint/2010/main" val="153348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43</a:t>
            </a:fld>
            <a:endParaRPr lang="zh-CN" altLang="en-US"/>
          </a:p>
        </p:txBody>
      </p:sp>
    </p:spTree>
    <p:extLst>
      <p:ext uri="{BB962C8B-B14F-4D97-AF65-F5344CB8AC3E}">
        <p14:creationId xmlns:p14="http://schemas.microsoft.com/office/powerpoint/2010/main" val="2007090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44</a:t>
            </a:fld>
            <a:endParaRPr lang="zh-CN" altLang="en-US"/>
          </a:p>
        </p:txBody>
      </p:sp>
    </p:spTree>
    <p:extLst>
      <p:ext uri="{BB962C8B-B14F-4D97-AF65-F5344CB8AC3E}">
        <p14:creationId xmlns:p14="http://schemas.microsoft.com/office/powerpoint/2010/main" val="2572858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45</a:t>
            </a:fld>
            <a:endParaRPr lang="zh-CN" altLang="en-US"/>
          </a:p>
        </p:txBody>
      </p:sp>
    </p:spTree>
    <p:extLst>
      <p:ext uri="{BB962C8B-B14F-4D97-AF65-F5344CB8AC3E}">
        <p14:creationId xmlns:p14="http://schemas.microsoft.com/office/powerpoint/2010/main" val="135007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29</a:t>
            </a:fld>
            <a:endParaRPr lang="zh-CN" altLang="en-US"/>
          </a:p>
        </p:txBody>
      </p:sp>
    </p:spTree>
    <p:extLst>
      <p:ext uri="{BB962C8B-B14F-4D97-AF65-F5344CB8AC3E}">
        <p14:creationId xmlns:p14="http://schemas.microsoft.com/office/powerpoint/2010/main" val="89623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30</a:t>
            </a:fld>
            <a:endParaRPr lang="zh-CN" altLang="en-US"/>
          </a:p>
        </p:txBody>
      </p:sp>
    </p:spTree>
    <p:extLst>
      <p:ext uri="{BB962C8B-B14F-4D97-AF65-F5344CB8AC3E}">
        <p14:creationId xmlns:p14="http://schemas.microsoft.com/office/powerpoint/2010/main" val="3019423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31</a:t>
            </a:fld>
            <a:endParaRPr lang="zh-CN" altLang="en-US"/>
          </a:p>
        </p:txBody>
      </p:sp>
    </p:spTree>
    <p:extLst>
      <p:ext uri="{BB962C8B-B14F-4D97-AF65-F5344CB8AC3E}">
        <p14:creationId xmlns:p14="http://schemas.microsoft.com/office/powerpoint/2010/main" val="275545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32</a:t>
            </a:fld>
            <a:endParaRPr lang="zh-CN" altLang="en-US"/>
          </a:p>
        </p:txBody>
      </p:sp>
    </p:spTree>
    <p:extLst>
      <p:ext uri="{BB962C8B-B14F-4D97-AF65-F5344CB8AC3E}">
        <p14:creationId xmlns:p14="http://schemas.microsoft.com/office/powerpoint/2010/main" val="3682160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33</a:t>
            </a:fld>
            <a:endParaRPr lang="zh-CN" altLang="en-US"/>
          </a:p>
        </p:txBody>
      </p:sp>
    </p:spTree>
    <p:extLst>
      <p:ext uri="{BB962C8B-B14F-4D97-AF65-F5344CB8AC3E}">
        <p14:creationId xmlns:p14="http://schemas.microsoft.com/office/powerpoint/2010/main" val="318671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34</a:t>
            </a:fld>
            <a:endParaRPr lang="zh-CN" altLang="en-US"/>
          </a:p>
        </p:txBody>
      </p:sp>
    </p:spTree>
    <p:extLst>
      <p:ext uri="{BB962C8B-B14F-4D97-AF65-F5344CB8AC3E}">
        <p14:creationId xmlns:p14="http://schemas.microsoft.com/office/powerpoint/2010/main" val="129738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35</a:t>
            </a:fld>
            <a:endParaRPr lang="zh-CN" altLang="en-US"/>
          </a:p>
        </p:txBody>
      </p:sp>
    </p:spTree>
    <p:extLst>
      <p:ext uri="{BB962C8B-B14F-4D97-AF65-F5344CB8AC3E}">
        <p14:creationId xmlns:p14="http://schemas.microsoft.com/office/powerpoint/2010/main" val="658054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7EA511-84E0-4AE0-9842-AB0E10994BF1}" type="slidenum">
              <a:rPr lang="zh-CN" altLang="en-US" smtClean="0"/>
              <a:t>36</a:t>
            </a:fld>
            <a:endParaRPr lang="zh-CN" altLang="en-US"/>
          </a:p>
        </p:txBody>
      </p:sp>
    </p:spTree>
    <p:extLst>
      <p:ext uri="{BB962C8B-B14F-4D97-AF65-F5344CB8AC3E}">
        <p14:creationId xmlns:p14="http://schemas.microsoft.com/office/powerpoint/2010/main" val="3497693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1"/>
            <a:ext cx="12192000" cy="1913343"/>
          </a:xfrm>
          <a:prstGeom prst="rect">
            <a:avLst/>
          </a:prstGeom>
        </p:spPr>
      </p:pic>
      <p:sp>
        <p:nvSpPr>
          <p:cNvPr id="4" name="矩形 3"/>
          <p:cNvSpPr/>
          <p:nvPr userDrawn="1"/>
        </p:nvSpPr>
        <p:spPr>
          <a:xfrm>
            <a:off x="161636" y="6382328"/>
            <a:ext cx="11845637" cy="387927"/>
          </a:xfrm>
          <a:prstGeom prst="rect">
            <a:avLst/>
          </a:prstGeom>
          <a:solidFill>
            <a:srgbClr val="2A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页脚占位符 4">
            <a:extLst>
              <a:ext uri="{FF2B5EF4-FFF2-40B4-BE49-F238E27FC236}">
                <a16:creationId xmlns:a16="http://schemas.microsoft.com/office/drawing/2014/main" id="{4C0BD28F-5F81-4628-B7F7-4CFA7C467E27}"/>
              </a:ext>
            </a:extLst>
          </p:cNvPr>
          <p:cNvSpPr>
            <a:spLocks noGrp="1"/>
          </p:cNvSpPr>
          <p:nvPr>
            <p:ph type="ftr" sz="quarter" idx="11"/>
          </p:nvPr>
        </p:nvSpPr>
        <p:spPr>
          <a:xfrm>
            <a:off x="161636" y="6078635"/>
            <a:ext cx="4140201" cy="206381"/>
          </a:xfrm>
        </p:spPr>
        <p:txBody>
          <a:bodyPr/>
          <a:lstStyle/>
          <a:p>
            <a:r>
              <a:rPr lang="en-US" altLang="zh-CN" dirty="0"/>
              <a:t>Proprietary and Confidential</a:t>
            </a:r>
            <a:endParaRPr lang="zh-CN" altLang="en-US" dirty="0"/>
          </a:p>
        </p:txBody>
      </p:sp>
    </p:spTree>
    <p:extLst>
      <p:ext uri="{BB962C8B-B14F-4D97-AF65-F5344CB8AC3E}">
        <p14:creationId xmlns:p14="http://schemas.microsoft.com/office/powerpoint/2010/main" val="28825868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hasCustomPrompt="1"/>
          </p:nvPr>
        </p:nvSpPr>
        <p:spPr>
          <a:xfrm>
            <a:off x="466724" y="1009918"/>
            <a:ext cx="10850564" cy="501162"/>
          </a:xfrm>
          <a:noFill/>
        </p:spPr>
        <p:txBody>
          <a:bodyPr anchor="ctr">
            <a:normAutofit/>
          </a:bodyPr>
          <a:lstStyle>
            <a:lvl1pPr>
              <a:defRPr sz="2400" b="1">
                <a:solidFill>
                  <a:schemeClr val="tx1"/>
                </a:solidFill>
              </a:defRPr>
            </a:lvl1pPr>
          </a:lstStyle>
          <a:p>
            <a:r>
              <a:rPr lang="zh-CN" altLang="en-US" dirty="0"/>
              <a:t>单击此处添加幻灯片章节标题</a:t>
            </a:r>
          </a:p>
        </p:txBody>
      </p:sp>
      <p:sp>
        <p:nvSpPr>
          <p:cNvPr id="21" name="文本占位符 2"/>
          <p:cNvSpPr>
            <a:spLocks noGrp="1"/>
          </p:cNvSpPr>
          <p:nvPr userDrawn="1">
            <p:ph type="body" idx="1" hasCustomPrompt="1"/>
          </p:nvPr>
        </p:nvSpPr>
        <p:spPr>
          <a:xfrm>
            <a:off x="466724" y="2105018"/>
            <a:ext cx="10850564" cy="1082874"/>
          </a:xfrm>
          <a:noFill/>
        </p:spPr>
        <p:txBody>
          <a:bodyPr anchor="t">
            <a:normAutofit/>
          </a:bodyPr>
          <a:lstStyle>
            <a:lvl1pPr marL="0" indent="0">
              <a:lnSpc>
                <a:spcPct val="150000"/>
              </a:lnSpc>
              <a:spcBef>
                <a:spcPts val="0"/>
              </a:spcBef>
              <a:buNone/>
              <a:defRPr sz="12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5" name="页脚占位符 4">
            <a:extLst>
              <a:ext uri="{FF2B5EF4-FFF2-40B4-BE49-F238E27FC236}">
                <a16:creationId xmlns:a16="http://schemas.microsoft.com/office/drawing/2014/main" id="{4C0BD28F-5F81-4628-B7F7-4CFA7C467E27}"/>
              </a:ext>
            </a:extLst>
          </p:cNvPr>
          <p:cNvSpPr>
            <a:spLocks noGrp="1"/>
          </p:cNvSpPr>
          <p:nvPr>
            <p:ph type="ftr" sz="quarter" idx="11"/>
          </p:nvPr>
        </p:nvSpPr>
        <p:spPr>
          <a:xfrm>
            <a:off x="586797" y="6280515"/>
            <a:ext cx="4140201" cy="206381"/>
          </a:xfrm>
        </p:spPr>
        <p:txBody>
          <a:bodyPr/>
          <a:lstStyle/>
          <a:p>
            <a:r>
              <a:rPr lang="en-US" altLang="zh-CN" dirty="0"/>
              <a:t>Proprietary and Confidential</a:t>
            </a:r>
            <a:endParaRPr lang="zh-CN" altLang="en-US" dirty="0"/>
          </a:p>
        </p:txBody>
      </p:sp>
      <p:sp>
        <p:nvSpPr>
          <p:cNvPr id="6" name="灯片编号占位符 5">
            <a:extLst>
              <a:ext uri="{FF2B5EF4-FFF2-40B4-BE49-F238E27FC236}">
                <a16:creationId xmlns:a16="http://schemas.microsoft.com/office/drawing/2014/main" id="{FDEF377F-049F-4A50-A632-6FA81BE9BAA0}"/>
              </a:ext>
            </a:extLst>
          </p:cNvPr>
          <p:cNvSpPr>
            <a:spLocks noGrp="1"/>
          </p:cNvSpPr>
          <p:nvPr>
            <p:ph type="sldNum" sz="quarter" idx="12"/>
          </p:nvPr>
        </p:nvSpPr>
        <p:spPr/>
        <p:txBody>
          <a:bodyPr/>
          <a:lstStyle/>
          <a:p>
            <a:fld id="{5DD3DB80-B894-403A-B48E-6FDC1A72010E}" type="slidenum">
              <a:rPr lang="zh-CN" altLang="en-US" smtClean="0"/>
              <a:pPr/>
              <a:t>‹nr.›</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3279" y="60887"/>
            <a:ext cx="1569723" cy="710185"/>
          </a:xfrm>
          <a:prstGeom prst="rect">
            <a:avLst/>
          </a:prstGeom>
        </p:spPr>
      </p:pic>
      <p:sp>
        <p:nvSpPr>
          <p:cNvPr id="8" name="矩形 7"/>
          <p:cNvSpPr/>
          <p:nvPr userDrawn="1"/>
        </p:nvSpPr>
        <p:spPr>
          <a:xfrm>
            <a:off x="0" y="685783"/>
            <a:ext cx="12192000" cy="119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53334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9E689-614A-4297-B51A-02A57569B979}"/>
              </a:ext>
            </a:extLst>
          </p:cNvPr>
          <p:cNvSpPr>
            <a:spLocks noGrp="1"/>
          </p:cNvSpPr>
          <p:nvPr>
            <p:ph type="dt" sz="half" idx="10"/>
          </p:nvPr>
        </p:nvSpPr>
        <p:spPr/>
        <p:txBody>
          <a:bodyPr/>
          <a:lstStyle/>
          <a:p>
            <a:fld id="{6489D9C7-5DC6-4263-87FF-7C99F6FB63C3}" type="datetime1">
              <a:rPr lang="zh-CN" altLang="en-US" smtClean="0"/>
              <a:pPr/>
              <a:t>2021/11/5</a:t>
            </a:fld>
            <a:endParaRPr lang="zh-CN" altLang="en-US"/>
          </a:p>
        </p:txBody>
      </p:sp>
      <p:sp>
        <p:nvSpPr>
          <p:cNvPr id="5" name="页脚占位符 4">
            <a:extLst>
              <a:ext uri="{FF2B5EF4-FFF2-40B4-BE49-F238E27FC236}">
                <a16:creationId xmlns:a16="http://schemas.microsoft.com/office/drawing/2014/main" id="{59EA80CF-7ED1-4A0E-83CB-11D5DC0A5F60}"/>
              </a:ext>
            </a:extLst>
          </p:cNvPr>
          <p:cNvSpPr>
            <a:spLocks noGrp="1"/>
          </p:cNvSpPr>
          <p:nvPr>
            <p:ph type="ftr" sz="quarter" idx="11"/>
          </p:nvPr>
        </p:nvSpPr>
        <p:spPr/>
        <p:txBody>
          <a:bodyPr/>
          <a:lstStyle/>
          <a:p>
            <a:r>
              <a:rPr lang="en-US" altLang="zh-CN"/>
              <a:t>www.islide.cc</a:t>
            </a:r>
            <a:endParaRPr lang="zh-CN" altLang="en-US" dirty="0"/>
          </a:p>
        </p:txBody>
      </p:sp>
      <p:sp>
        <p:nvSpPr>
          <p:cNvPr id="6" name="灯片编号占位符 5">
            <a:extLst>
              <a:ext uri="{FF2B5EF4-FFF2-40B4-BE49-F238E27FC236}">
                <a16:creationId xmlns:a16="http://schemas.microsoft.com/office/drawing/2014/main" id="{4D1F512C-84E6-4139-A15F-D2EF1137DE52}"/>
              </a:ext>
            </a:extLst>
          </p:cNvPr>
          <p:cNvSpPr>
            <a:spLocks noGrp="1"/>
          </p:cNvSpPr>
          <p:nvPr>
            <p:ph type="sldNum" sz="quarter" idx="12"/>
          </p:nvPr>
        </p:nvSpPr>
        <p:spPr/>
        <p:txBody>
          <a:bodyPr/>
          <a:lstStyle/>
          <a:p>
            <a:fld id="{5DD3DB80-B894-403A-B48E-6FDC1A72010E}" type="slidenum">
              <a:rPr lang="zh-CN" altLang="en-US" smtClean="0"/>
              <a:pPr/>
              <a:t>‹nr.›</a:t>
            </a:fld>
            <a:endParaRPr lang="zh-CN" altLang="en-US"/>
          </a:p>
        </p:txBody>
      </p:sp>
    </p:spTree>
    <p:extLst>
      <p:ext uri="{BB962C8B-B14F-4D97-AF65-F5344CB8AC3E}">
        <p14:creationId xmlns:p14="http://schemas.microsoft.com/office/powerpoint/2010/main" val="56896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119B5B-C61F-4AAB-AD46-F9F017505868}"/>
              </a:ext>
            </a:extLst>
          </p:cNvPr>
          <p:cNvSpPr>
            <a:spLocks noGrp="1"/>
          </p:cNvSpPr>
          <p:nvPr>
            <p:ph type="dt" sz="half" idx="10"/>
          </p:nvPr>
        </p:nvSpPr>
        <p:spPr/>
        <p:txBody>
          <a:bodyPr/>
          <a:lstStyle/>
          <a:p>
            <a:fld id="{6489D9C7-5DC6-4263-87FF-7C99F6FB63C3}" type="datetime1">
              <a:rPr lang="zh-CN" altLang="en-US" smtClean="0"/>
              <a:pPr/>
              <a:t>2021/11/5</a:t>
            </a:fld>
            <a:endParaRPr lang="zh-CN" altLang="en-US"/>
          </a:p>
        </p:txBody>
      </p:sp>
      <p:sp>
        <p:nvSpPr>
          <p:cNvPr id="4" name="页脚占位符 3">
            <a:extLst>
              <a:ext uri="{FF2B5EF4-FFF2-40B4-BE49-F238E27FC236}">
                <a16:creationId xmlns:a16="http://schemas.microsoft.com/office/drawing/2014/main" id="{91E59CEA-4DBF-4E97-8194-416BC9ACEF3B}"/>
              </a:ext>
            </a:extLst>
          </p:cNvPr>
          <p:cNvSpPr>
            <a:spLocks noGrp="1"/>
          </p:cNvSpPr>
          <p:nvPr>
            <p:ph type="ftr" sz="quarter" idx="11"/>
          </p:nvPr>
        </p:nvSpPr>
        <p:spPr/>
        <p:txBody>
          <a:bodyPr/>
          <a:lstStyle/>
          <a:p>
            <a:r>
              <a:rPr lang="en-US" altLang="zh-CN"/>
              <a:t>www.islide.cc</a:t>
            </a:r>
            <a:endParaRPr lang="zh-CN" altLang="en-US" dirty="0"/>
          </a:p>
        </p:txBody>
      </p:sp>
      <p:sp>
        <p:nvSpPr>
          <p:cNvPr id="5" name="灯片编号占位符 4">
            <a:extLst>
              <a:ext uri="{FF2B5EF4-FFF2-40B4-BE49-F238E27FC236}">
                <a16:creationId xmlns:a16="http://schemas.microsoft.com/office/drawing/2014/main" id="{FE76FBFD-A931-4F8A-8815-3DCE3E77122B}"/>
              </a:ext>
            </a:extLst>
          </p:cNvPr>
          <p:cNvSpPr>
            <a:spLocks noGrp="1"/>
          </p:cNvSpPr>
          <p:nvPr>
            <p:ph type="sldNum" sz="quarter" idx="12"/>
          </p:nvPr>
        </p:nvSpPr>
        <p:spPr/>
        <p:txBody>
          <a:bodyPr/>
          <a:lstStyle/>
          <a:p>
            <a:fld id="{5DD3DB80-B894-403A-B48E-6FDC1A72010E}" type="slidenum">
              <a:rPr lang="zh-CN" altLang="en-US" smtClean="0"/>
              <a:pPr/>
              <a:t>‹nr.›</a:t>
            </a:fld>
            <a:endParaRPr lang="zh-CN" altLang="en-US"/>
          </a:p>
        </p:txBody>
      </p:sp>
    </p:spTree>
    <p:extLst>
      <p:ext uri="{BB962C8B-B14F-4D97-AF65-F5344CB8AC3E}">
        <p14:creationId xmlns:p14="http://schemas.microsoft.com/office/powerpoint/2010/main" val="75817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72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1129" name="图片 1128">
            <a:extLst>
              <a:ext uri="{FF2B5EF4-FFF2-40B4-BE49-F238E27FC236}">
                <a16:creationId xmlns:a16="http://schemas.microsoft.com/office/drawing/2014/main" id="{21B0AEAA-D567-4486-80E1-08E446705B1E}"/>
              </a:ext>
            </a:extLst>
          </p:cNvPr>
          <p:cNvPicPr>
            <a:picLocks noChangeAspect="1"/>
          </p:cNvPicPr>
          <p:nvPr userDrawn="1"/>
        </p:nvPicPr>
        <p:blipFill>
          <a:blip r:embed="rId2"/>
          <a:stretch>
            <a:fillRect/>
          </a:stretch>
        </p:blipFill>
        <p:spPr>
          <a:xfrm>
            <a:off x="0" y="3037350"/>
            <a:ext cx="7930836" cy="3820649"/>
          </a:xfrm>
          <a:prstGeom prst="rect">
            <a:avLst/>
          </a:prstGeom>
        </p:spPr>
      </p:pic>
      <p:sp>
        <p:nvSpPr>
          <p:cNvPr id="13" name="标题 1"/>
          <p:cNvSpPr>
            <a:spLocks noGrp="1"/>
          </p:cNvSpPr>
          <p:nvPr userDrawn="1">
            <p:ph type="ctrTitle" hasCustomPrompt="1"/>
          </p:nvPr>
        </p:nvSpPr>
        <p:spPr>
          <a:xfrm>
            <a:off x="6207126" y="2235084"/>
            <a:ext cx="4482645" cy="973538"/>
          </a:xfrm>
        </p:spPr>
        <p:txBody>
          <a:bodyPr anchor="b">
            <a:normAutofit/>
          </a:bodyPr>
          <a:lstStyle>
            <a:lvl1pPr marL="0" indent="0" algn="l">
              <a:buFont typeface="Arial" panose="020B0604020202020204" pitchFamily="34" charset="0"/>
              <a:buNone/>
              <a:defRPr sz="3200">
                <a:solidFill>
                  <a:schemeClr val="tx1"/>
                </a:solidFill>
              </a:defRPr>
            </a:lvl1pPr>
          </a:lstStyle>
          <a:p>
            <a:r>
              <a:rPr lang="zh-CN" altLang="en-US" dirty="0"/>
              <a:t>结束语</a:t>
            </a:r>
          </a:p>
        </p:txBody>
      </p:sp>
      <p:sp>
        <p:nvSpPr>
          <p:cNvPr id="14" name="文本占位符 62"/>
          <p:cNvSpPr>
            <a:spLocks noGrp="1"/>
          </p:cNvSpPr>
          <p:nvPr>
            <p:ph type="body" sz="quarter" idx="17" hasCustomPrompt="1"/>
          </p:nvPr>
        </p:nvSpPr>
        <p:spPr>
          <a:xfrm>
            <a:off x="6207126" y="3486125"/>
            <a:ext cx="4482645" cy="310871"/>
          </a:xfrm>
        </p:spPr>
        <p:txBody>
          <a:bodyPr vert="horz" lIns="91440" tIns="45720" rIns="91440" bIns="45720" rtlCol="0" anchor="b">
            <a:normAutofit/>
          </a:bodyPr>
          <a:lstStyle>
            <a:lvl1pPr marL="0" indent="0" algn="l">
              <a:buNone/>
              <a:defRPr lang="zh-CN" altLang="en-US" sz="14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zh-CN" altLang="en-US" dirty="0"/>
              <a:t>公司或署名</a:t>
            </a:r>
            <a:endParaRPr lang="en-US" altLang="zh-CN" dirty="0"/>
          </a:p>
        </p:txBody>
      </p:sp>
      <p:sp>
        <p:nvSpPr>
          <p:cNvPr id="15" name="文本占位符 62"/>
          <p:cNvSpPr>
            <a:spLocks noGrp="1"/>
          </p:cNvSpPr>
          <p:nvPr>
            <p:ph type="body" sz="quarter" idx="18" hasCustomPrompt="1"/>
          </p:nvPr>
        </p:nvSpPr>
        <p:spPr>
          <a:xfrm>
            <a:off x="6207126" y="3801759"/>
            <a:ext cx="4482645" cy="310871"/>
          </a:xfrm>
        </p:spPr>
        <p:txBody>
          <a:bodyPr vert="horz" lIns="91440" tIns="45720" rIns="91440" bIns="45720" rtlCol="0">
            <a:normAutofit/>
          </a:bodyPr>
          <a:lstStyle>
            <a:lvl1pPr marL="0" indent="0" algn="l">
              <a:buNone/>
              <a:defRPr lang="zh-CN" altLang="en-US" sz="14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zh-CN" altLang="en-US" dirty="0"/>
              <a:t>版权信息或网址</a:t>
            </a:r>
            <a:endParaRPr lang="en-US" altLang="zh-CN" dirty="0"/>
          </a:p>
        </p:txBody>
      </p:sp>
    </p:spTree>
    <p:extLst>
      <p:ext uri="{BB962C8B-B14F-4D97-AF65-F5344CB8AC3E}">
        <p14:creationId xmlns:p14="http://schemas.microsoft.com/office/powerpoint/2010/main" val="23786584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zh-CN" altLang="en-US" dirty="0"/>
              <a:t>单击此处编辑母版标题样式</a:t>
            </a:r>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5401732" y="6515100"/>
            <a:ext cx="1388536" cy="206381"/>
          </a:xfrm>
          <a:prstGeom prst="rect">
            <a:avLst/>
          </a:prstGeom>
        </p:spPr>
        <p:txBody>
          <a:bodyPr vert="horz" lIns="91440" tIns="45720" rIns="91440" bIns="45720" rtlCol="0" anchor="ctr"/>
          <a:lstStyle>
            <a:lvl1pPr algn="ctr">
              <a:defRPr sz="1000">
                <a:solidFill>
                  <a:schemeClr val="tx1"/>
                </a:solidFill>
              </a:defRPr>
            </a:lvl1pPr>
          </a:lstStyle>
          <a:p>
            <a:fld id="{6489D9C7-5DC6-4263-87FF-7C99F6FB63C3}" type="datetime1">
              <a:rPr lang="zh-CN" altLang="en-US" smtClean="0"/>
              <a:pPr/>
              <a:t>2021/11/5</a:t>
            </a:fld>
            <a:endParaRPr lang="zh-CN" altLang="en-US"/>
          </a:p>
        </p:txBody>
      </p:sp>
      <p:sp>
        <p:nvSpPr>
          <p:cNvPr id="5" name="页脚占位符 4"/>
          <p:cNvSpPr>
            <a:spLocks noGrp="1"/>
          </p:cNvSpPr>
          <p:nvPr>
            <p:ph type="ftr" sz="quarter" idx="3"/>
          </p:nvPr>
        </p:nvSpPr>
        <p:spPr>
          <a:xfrm>
            <a:off x="669924" y="6515100"/>
            <a:ext cx="4140201" cy="206381"/>
          </a:xfrm>
          <a:prstGeom prst="rect">
            <a:avLst/>
          </a:prstGeom>
        </p:spPr>
        <p:txBody>
          <a:bodyPr vert="horz" lIns="91440" tIns="45720" rIns="91440" bIns="45720" rtlCol="0" anchor="ctr"/>
          <a:lstStyle>
            <a:lvl1pPr algn="l">
              <a:defRPr sz="1000">
                <a:solidFill>
                  <a:schemeClr val="tx1"/>
                </a:solidFill>
              </a:defRPr>
            </a:lvl1pPr>
          </a:lstStyle>
          <a:p>
            <a:r>
              <a:rPr lang="en-US" altLang="zh-CN" dirty="0"/>
              <a:t>www.islide.cc</a:t>
            </a:r>
            <a:endParaRPr lang="zh-CN" altLang="en-US" dirty="0"/>
          </a:p>
        </p:txBody>
      </p:sp>
      <p:sp>
        <p:nvSpPr>
          <p:cNvPr id="6" name="灯片编号占位符 5"/>
          <p:cNvSpPr>
            <a:spLocks noGrp="1"/>
          </p:cNvSpPr>
          <p:nvPr>
            <p:ph type="sldNum" sz="quarter" idx="4"/>
          </p:nvPr>
        </p:nvSpPr>
        <p:spPr>
          <a:xfrm>
            <a:off x="8610599" y="6515100"/>
            <a:ext cx="2909888" cy="206381"/>
          </a:xfrm>
          <a:prstGeom prst="rect">
            <a:avLst/>
          </a:prstGeom>
        </p:spPr>
        <p:txBody>
          <a:bodyPr vert="horz" lIns="91440" tIns="45720" rIns="91440" bIns="45720" rtlCol="0" anchor="ctr"/>
          <a:lstStyle>
            <a:lvl1pPr algn="r">
              <a:defRPr sz="1000">
                <a:solidFill>
                  <a:schemeClr val="tx1"/>
                </a:solidFill>
              </a:defRPr>
            </a:lvl1pPr>
          </a:lstStyle>
          <a:p>
            <a:fld id="{5DD3DB80-B894-403A-B48E-6FDC1A72010E}" type="slidenum">
              <a:rPr lang="zh-CN" altLang="en-US" smtClean="0"/>
              <a:pPr/>
              <a:t>‹nr.›</a:t>
            </a:fld>
            <a:endParaRPr lang="zh-CN" altLang="en-US"/>
          </a:p>
        </p:txBody>
      </p:sp>
      <p:cxnSp>
        <p:nvCxnSpPr>
          <p:cNvPr id="8" name="直接连接符 7"/>
          <p:cNvCxnSpPr/>
          <p:nvPr userDrawn="1"/>
        </p:nvCxnSpPr>
        <p:spPr>
          <a:xfrm>
            <a:off x="669924" y="6240463"/>
            <a:ext cx="108505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669923" y="1028700"/>
            <a:ext cx="10850563"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4027784"/>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50" r:id="rId3"/>
    <p:sldLayoutId id="2147483654" r:id="rId4"/>
    <p:sldLayoutId id="2147483655" r:id="rId5"/>
    <p:sldLayoutId id="2147483661" r:id="rId6"/>
  </p:sldLayoutIdLst>
  <p:hf hd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08" userDrawn="1">
          <p15:clr>
            <a:srgbClr val="F26B43"/>
          </p15:clr>
        </p15:guide>
        <p15:guide id="5" orient="horz" pos="3931" userDrawn="1">
          <p15:clr>
            <a:srgbClr val="F26B43"/>
          </p15:clr>
        </p15:guide>
        <p15:guide id="6" orient="horz" pos="38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png"/><Relationship Id="rId7" Type="http://schemas.openxmlformats.org/officeDocument/2006/relationships/diagramQuickStyle" Target="../diagrams/quickStyle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6.jpe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3.tiff"/><Relationship Id="rId4" Type="http://schemas.openxmlformats.org/officeDocument/2006/relationships/image" Target="../media/image52.tiff"/></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7"/>
          <p:cNvSpPr>
            <a:spLocks noGrp="1"/>
          </p:cNvSpPr>
          <p:nvPr>
            <p:ph type="ctrTitle" idx="4294967295"/>
          </p:nvPr>
        </p:nvSpPr>
        <p:spPr>
          <a:xfrm>
            <a:off x="-194400" y="2340069"/>
            <a:ext cx="10850562" cy="749082"/>
          </a:xfrm>
        </p:spPr>
        <p:txBody>
          <a:bodyPr>
            <a:noAutofit/>
          </a:bodyPr>
          <a:lstStyle/>
          <a:p>
            <a:pPr algn="ctr"/>
            <a:r>
              <a:rPr lang="en-US" altLang="zh-CN" sz="6000" b="0" dirty="0"/>
              <a:t>Cool Easy </a:t>
            </a:r>
            <a:endParaRPr lang="zh-CN" altLang="en-US" sz="6000" dirty="0"/>
          </a:p>
        </p:txBody>
      </p:sp>
      <p:sp>
        <p:nvSpPr>
          <p:cNvPr id="2" name="矩形 1"/>
          <p:cNvSpPr/>
          <p:nvPr/>
        </p:nvSpPr>
        <p:spPr>
          <a:xfrm>
            <a:off x="5105985" y="3244334"/>
            <a:ext cx="3320140" cy="830997"/>
          </a:xfrm>
          <a:prstGeom prst="rect">
            <a:avLst/>
          </a:prstGeom>
        </p:spPr>
        <p:txBody>
          <a:bodyPr wrap="none">
            <a:spAutoFit/>
          </a:bodyPr>
          <a:lstStyle/>
          <a:p>
            <a:r>
              <a:rPr lang="en-US" altLang="zh-CN" sz="2400" dirty="0">
                <a:solidFill>
                  <a:srgbClr val="00B0F0"/>
                </a:solidFill>
              </a:rPr>
              <a:t>R32 Cooling &amp; Heating</a:t>
            </a:r>
          </a:p>
          <a:p>
            <a:r>
              <a:rPr lang="en-US" altLang="zh-CN" sz="2400" dirty="0">
                <a:solidFill>
                  <a:srgbClr val="00B0F0"/>
                </a:solidFill>
              </a:rPr>
              <a:t>3 DC inverter</a:t>
            </a:r>
            <a:endParaRPr lang="zh-CN" altLang="en-US" sz="2400" dirty="0">
              <a:solidFill>
                <a:srgbClr val="00B0F0"/>
              </a:solidFill>
            </a:endParaRPr>
          </a:p>
        </p:txBody>
      </p:sp>
    </p:spTree>
    <p:extLst>
      <p:ext uri="{BB962C8B-B14F-4D97-AF65-F5344CB8AC3E}">
        <p14:creationId xmlns:p14="http://schemas.microsoft.com/office/powerpoint/2010/main" val="2271741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286073" y="1374276"/>
            <a:ext cx="2494337"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Do Not Disturb</a:t>
            </a:r>
            <a:endParaRPr lang="zh-CN" altLang="en-US"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7" name="TextBox 22"/>
          <p:cNvSpPr txBox="1"/>
          <p:nvPr/>
        </p:nvSpPr>
        <p:spPr>
          <a:xfrm>
            <a:off x="4509233" y="4078357"/>
            <a:ext cx="2657465" cy="369332"/>
          </a:xfrm>
          <a:prstGeom prst="rect">
            <a:avLst/>
          </a:prstGeom>
          <a:noFill/>
        </p:spPr>
        <p:txBody>
          <a:bodyPr wrap="square" rtlCol="0">
            <a:spAutoFit/>
          </a:bodyPr>
          <a:lstStyle/>
          <a:p>
            <a:r>
              <a:rPr lang="en-US" altLang="zh-CN" i="1" baseline="0" dirty="0">
                <a:solidFill>
                  <a:schemeClr val="bg1">
                    <a:lumMod val="50000"/>
                  </a:schemeClr>
                </a:solidFill>
                <a:ea typeface="+mj-ea"/>
                <a:cs typeface="Calibri" panose="020F0502020204030204" pitchFamily="34" charset="0"/>
              </a:rPr>
              <a:t>OFF</a:t>
            </a:r>
            <a:r>
              <a:rPr lang="en-US" altLang="zh-CN" baseline="0" dirty="0">
                <a:solidFill>
                  <a:schemeClr val="bg1">
                    <a:lumMod val="50000"/>
                  </a:schemeClr>
                </a:solidFill>
              </a:rPr>
              <a:t>                   </a:t>
            </a:r>
            <a:r>
              <a:rPr lang="en-US" altLang="zh-CN" i="1" baseline="0" dirty="0" err="1">
                <a:solidFill>
                  <a:schemeClr val="bg1">
                    <a:lumMod val="50000"/>
                  </a:schemeClr>
                </a:solidFill>
                <a:ea typeface="+mj-ea"/>
                <a:cs typeface="Calibri" panose="020F0502020204030204" pitchFamily="34" charset="0"/>
              </a:rPr>
              <a:t>OFF</a:t>
            </a:r>
            <a:r>
              <a:rPr lang="en-US" altLang="zh-CN" i="1" baseline="0" dirty="0">
                <a:solidFill>
                  <a:schemeClr val="bg1">
                    <a:lumMod val="50000"/>
                  </a:schemeClr>
                </a:solidFill>
                <a:ea typeface="+mj-ea"/>
                <a:cs typeface="Calibri" panose="020F0502020204030204" pitchFamily="34" charset="0"/>
              </a:rPr>
              <a:t>   </a:t>
            </a:r>
            <a:endParaRPr lang="zh-CN" altLang="en-US" i="1" baseline="0" dirty="0">
              <a:solidFill>
                <a:schemeClr val="bg1">
                  <a:lumMod val="50000"/>
                </a:schemeClr>
              </a:solidFill>
              <a:ea typeface="+mj-ea"/>
              <a:cs typeface="Calibri" panose="020F0502020204030204" pitchFamily="34" charset="0"/>
            </a:endParaRPr>
          </a:p>
        </p:txBody>
      </p:sp>
      <p:sp>
        <p:nvSpPr>
          <p:cNvPr id="8" name="矩形 7"/>
          <p:cNvSpPr/>
          <p:nvPr/>
        </p:nvSpPr>
        <p:spPr>
          <a:xfrm>
            <a:off x="596070" y="6212033"/>
            <a:ext cx="9964849" cy="346245"/>
          </a:xfrm>
          <a:prstGeom prst="rect">
            <a:avLst/>
          </a:prstGeom>
        </p:spPr>
        <p:txBody>
          <a:bodyPr wrap="square" lIns="68574" tIns="34288" rIns="68574" bIns="34288">
            <a:spAutoFit/>
          </a:bodyPr>
          <a:lstStyle/>
          <a:p>
            <a:r>
              <a:rPr lang="en-US" altLang="zh-CN" baseline="0" dirty="0">
                <a:latin typeface="+mn-lt"/>
                <a:ea typeface="Cambria Math" pitchFamily="18" charset="0"/>
                <a:cs typeface="Helvetica" panose="020B0604020202020204" pitchFamily="34" charset="0"/>
              </a:rPr>
              <a:t>Turn off the ring and display, which gives you a quiet and comfortable sleep.</a:t>
            </a:r>
            <a:endParaRPr lang="zh-CN" altLang="en-US" baseline="0" dirty="0">
              <a:latin typeface="+mn-lt"/>
              <a:ea typeface="Cambria Math" pitchFamily="18" charset="0"/>
              <a:cs typeface="Helvetica" panose="020B0604020202020204" pitchFamily="34" charset="0"/>
            </a:endParaRPr>
          </a:p>
        </p:txBody>
      </p:sp>
      <p:pic>
        <p:nvPicPr>
          <p:cNvPr id="9" name="Picture 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l="2841" t="9398" r="15441" b="-96"/>
          <a:stretch/>
        </p:blipFill>
        <p:spPr bwMode="auto">
          <a:xfrm>
            <a:off x="702433" y="2869731"/>
            <a:ext cx="2790825" cy="26574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http://img0.imgtn.bdimg.com/it/u=395591383,3901249431&amp;fm=23&amp;gp=0.jpg"/>
          <p:cNvPicPr>
            <a:picLocks noChangeAspect="1" noChangeArrowheads="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5793036" y="3344921"/>
            <a:ext cx="691276" cy="6295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img2.imgtn.bdimg.com/it/u=3278952246,401819474&amp;fm=21&amp;gp=0.jpg"/>
          <p:cNvPicPr>
            <a:picLocks noChangeAspect="1" noChangeArrowheads="1"/>
          </p:cNvPicPr>
          <p:nvPr/>
        </p:nvPicPr>
        <p:blipFill>
          <a:blip r:embed="rId4" cstate="email">
            <a:duotone>
              <a:schemeClr val="accent6">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09233" y="3357093"/>
            <a:ext cx="588253" cy="60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975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8290219" y="1374276"/>
            <a:ext cx="1044282" cy="3768875"/>
          </a:xfrm>
          <a:prstGeom prst="rect">
            <a:avLst/>
          </a:prstGeom>
        </p:spPr>
      </p:pic>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286073" y="1374276"/>
            <a:ext cx="5620449"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1%~100%Grades</a:t>
            </a:r>
            <a:r>
              <a:rPr lang="en-US" altLang="zh-CN"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 Indoor Fan Speed</a:t>
            </a:r>
            <a:endParaRPr lang="zh-CN" altLang="en-US"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16" name="矩形 11"/>
          <p:cNvSpPr>
            <a:spLocks noChangeArrowheads="1"/>
          </p:cNvSpPr>
          <p:nvPr/>
        </p:nvSpPr>
        <p:spPr bwMode="auto">
          <a:xfrm>
            <a:off x="697950" y="6094615"/>
            <a:ext cx="83143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dirty="0">
                <a:ea typeface="Cambria Math" pitchFamily="18" charset="0"/>
                <a:cs typeface="Helvetica" panose="020B0604020202020204" pitchFamily="34" charset="0"/>
              </a:rPr>
              <a:t>Via remote control, you can adjust fan speed from 1%-100%, enjoying a more comfortable cooling experience by precise wind speed control.</a:t>
            </a:r>
            <a:endParaRPr lang="zh-CN" altLang="en-US" sz="2000" dirty="0">
              <a:ea typeface="Cambria Math" pitchFamily="18" charset="0"/>
              <a:cs typeface="Helvetica" panose="020B0604020202020204" pitchFamily="34" charset="0"/>
            </a:endParaRPr>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50" y="4093935"/>
            <a:ext cx="2885042" cy="206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图片 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7950" y="1786939"/>
            <a:ext cx="3189932" cy="2286727"/>
          </a:xfrm>
          <a:prstGeom prst="rect">
            <a:avLst/>
          </a:prstGeom>
        </p:spPr>
      </p:pic>
      <p:sp>
        <p:nvSpPr>
          <p:cNvPr id="20" name="矩形 19"/>
          <p:cNvSpPr/>
          <p:nvPr/>
        </p:nvSpPr>
        <p:spPr bwMode="auto">
          <a:xfrm>
            <a:off x="8386310" y="3467594"/>
            <a:ext cx="291864" cy="353619"/>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a:ln>
                <a:noFill/>
              </a:ln>
              <a:solidFill>
                <a:schemeClr val="tx1"/>
              </a:solidFill>
              <a:effectLst/>
              <a:latin typeface="Arial" panose="020B0604020202020204" pitchFamily="34" charset="0"/>
            </a:endParaRPr>
          </a:p>
        </p:txBody>
      </p:sp>
      <p:graphicFrame>
        <p:nvGraphicFramePr>
          <p:cNvPr id="21" name="图示 20"/>
          <p:cNvGraphicFramePr/>
          <p:nvPr>
            <p:extLst>
              <p:ext uri="{D42A27DB-BD31-4B8C-83A1-F6EECF244321}">
                <p14:modId xmlns:p14="http://schemas.microsoft.com/office/powerpoint/2010/main" val="1498059945"/>
              </p:ext>
            </p:extLst>
          </p:nvPr>
        </p:nvGraphicFramePr>
        <p:xfrm>
          <a:off x="3908444" y="2870346"/>
          <a:ext cx="3690164" cy="2273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22" name="直接箭头连接符 21"/>
          <p:cNvCxnSpPr/>
          <p:nvPr/>
        </p:nvCxnSpPr>
        <p:spPr bwMode="auto">
          <a:xfrm flipH="1">
            <a:off x="6910585" y="3703135"/>
            <a:ext cx="1475725" cy="99106"/>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5529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286073" y="1453060"/>
            <a:ext cx="4123245"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sym typeface="Helvetica Neue"/>
              </a:rPr>
              <a:t>Fast Cooling and Heating</a:t>
            </a:r>
          </a:p>
          <a:p>
            <a:pPr marL="457200" indent="-457200">
              <a:buFont typeface="Wingdings" panose="05000000000000000000" pitchFamily="2" charset="2"/>
              <a:buChar char="l"/>
            </a:pP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10" name="图片 9"/>
          <p:cNvPicPr>
            <a:picLocks noChangeAspect="1"/>
          </p:cNvPicPr>
          <p:nvPr/>
        </p:nvPicPr>
        <p:blipFill>
          <a:blip r:embed="rId2"/>
          <a:stretch>
            <a:fillRect/>
          </a:stretch>
        </p:blipFill>
        <p:spPr>
          <a:xfrm>
            <a:off x="7515685" y="1453060"/>
            <a:ext cx="2054812" cy="2284542"/>
          </a:xfrm>
          <a:prstGeom prst="rect">
            <a:avLst/>
          </a:prstGeom>
        </p:spPr>
      </p:pic>
      <p:sp>
        <p:nvSpPr>
          <p:cNvPr id="11" name="文本占位符 1"/>
          <p:cNvSpPr txBox="1"/>
          <p:nvPr/>
        </p:nvSpPr>
        <p:spPr>
          <a:xfrm>
            <a:off x="607612" y="2919689"/>
            <a:ext cx="5095654" cy="1272230"/>
          </a:xfrm>
          <a:prstGeom prst="rect">
            <a:avLst/>
          </a:prstGeom>
        </p:spPr>
        <p:txBody>
          <a:bodyPr/>
          <a:lstStyle>
            <a:lvl1pPr marL="228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9pPr>
          </a:lstStyle>
          <a:p>
            <a:pPr marL="0" indent="0" defTabSz="455930">
              <a:lnSpc>
                <a:spcPct val="150000"/>
              </a:lnSpc>
              <a:spcBef>
                <a:spcPts val="0"/>
              </a:spcBef>
              <a:buNone/>
              <a:defRPr/>
            </a:pPr>
            <a:r>
              <a:rPr lang="en-US" altLang="zh-CN" sz="1800" kern="0" spc="30" dirty="0">
                <a:solidFill>
                  <a:schemeClr val="tx1"/>
                </a:solidFill>
                <a:ea typeface="Arial Unicode MS" panose="020B0604020202020204" pitchFamily="34" charset="-122"/>
                <a:cs typeface="Arial Unicode MS" panose="020B0604020202020204" pitchFamily="34" charset="-122"/>
                <a:sym typeface="Helvetica Neue"/>
              </a:rPr>
              <a:t>Like a runner sprinting to the line, this tech enables the compressor to achieve maximum frequency in split of the moment</a:t>
            </a:r>
            <a:r>
              <a:rPr lang="en-US" altLang="zh-CN" sz="1800" b="1" kern="0" spc="30" dirty="0">
                <a:solidFill>
                  <a:schemeClr val="tx1"/>
                </a:solidFill>
                <a:ea typeface="Arial Unicode MS" panose="020B0604020202020204" pitchFamily="34" charset="-122"/>
                <a:cs typeface="Arial Unicode MS" panose="020B0604020202020204" pitchFamily="34" charset="-122"/>
                <a:sym typeface="Helvetica Neue"/>
              </a:rPr>
              <a:t>(65Hz within 6s) </a:t>
            </a:r>
            <a:r>
              <a:rPr lang="en-US" altLang="zh-CN" sz="1800" kern="0" spc="30" dirty="0">
                <a:solidFill>
                  <a:schemeClr val="tx1"/>
                </a:solidFill>
                <a:ea typeface="Arial Unicode MS" panose="020B0604020202020204" pitchFamily="34" charset="-122"/>
                <a:cs typeface="Arial Unicode MS" panose="020B0604020202020204" pitchFamily="34" charset="-122"/>
                <a:sym typeface="Helvetica Neue"/>
              </a:rPr>
              <a:t>upon start up, providing you powerful cooling/heating once the air conditioner is on.</a:t>
            </a:r>
          </a:p>
        </p:txBody>
      </p:sp>
      <p:pic>
        <p:nvPicPr>
          <p:cNvPr id="12" name="图片 11"/>
          <p:cNvPicPr>
            <a:picLocks noChangeAspect="1"/>
          </p:cNvPicPr>
          <p:nvPr/>
        </p:nvPicPr>
        <p:blipFill>
          <a:blip r:embed="rId3"/>
          <a:stretch>
            <a:fillRect/>
          </a:stretch>
        </p:blipFill>
        <p:spPr>
          <a:xfrm>
            <a:off x="8707966" y="4191919"/>
            <a:ext cx="660400" cy="660400"/>
          </a:xfrm>
          <a:prstGeom prst="rect">
            <a:avLst/>
          </a:prstGeom>
        </p:spPr>
      </p:pic>
      <p:pic>
        <p:nvPicPr>
          <p:cNvPr id="15" name="图片 14"/>
          <p:cNvPicPr>
            <a:picLocks noChangeAspect="1"/>
          </p:cNvPicPr>
          <p:nvPr/>
        </p:nvPicPr>
        <p:blipFill>
          <a:blip r:embed="rId4"/>
          <a:stretch>
            <a:fillRect/>
          </a:stretch>
        </p:blipFill>
        <p:spPr>
          <a:xfrm>
            <a:off x="7303215" y="4191919"/>
            <a:ext cx="660400" cy="660400"/>
          </a:xfrm>
          <a:prstGeom prst="rect">
            <a:avLst/>
          </a:prstGeom>
        </p:spPr>
      </p:pic>
      <p:pic>
        <p:nvPicPr>
          <p:cNvPr id="16" name="图片 15"/>
          <p:cNvPicPr>
            <a:picLocks noChangeAspect="1"/>
          </p:cNvPicPr>
          <p:nvPr/>
        </p:nvPicPr>
        <p:blipFill>
          <a:blip r:embed="rId5"/>
          <a:stretch>
            <a:fillRect/>
          </a:stretch>
        </p:blipFill>
        <p:spPr>
          <a:xfrm>
            <a:off x="735466" y="1861285"/>
            <a:ext cx="2670139" cy="845544"/>
          </a:xfrm>
          <a:prstGeom prst="rect">
            <a:avLst/>
          </a:prstGeom>
        </p:spPr>
      </p:pic>
    </p:spTree>
    <p:extLst>
      <p:ext uri="{BB962C8B-B14F-4D97-AF65-F5344CB8AC3E}">
        <p14:creationId xmlns:p14="http://schemas.microsoft.com/office/powerpoint/2010/main" val="1900980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286073" y="1453060"/>
            <a:ext cx="4974439"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sym typeface="Helvetica Neue"/>
              </a:rPr>
              <a:t>9 Grades of Outdoor fan speed </a:t>
            </a:r>
          </a:p>
          <a:p>
            <a:pPr marL="457200" indent="-457200">
              <a:buFont typeface="Wingdings" panose="05000000000000000000" pitchFamily="2" charset="2"/>
              <a:buChar char="l"/>
            </a:pP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13" name="图片 1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56925" y="1928418"/>
            <a:ext cx="3646236" cy="2662900"/>
          </a:xfrm>
          <a:prstGeom prst="rect">
            <a:avLst/>
          </a:prstGeom>
        </p:spPr>
      </p:pic>
      <p:sp>
        <p:nvSpPr>
          <p:cNvPr id="14" name="矩形 13"/>
          <p:cNvSpPr>
            <a:spLocks noChangeArrowheads="1"/>
          </p:cNvSpPr>
          <p:nvPr/>
        </p:nvSpPr>
        <p:spPr bwMode="auto">
          <a:xfrm>
            <a:off x="906449" y="550208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0" baseline="0" dirty="0">
                <a:solidFill>
                  <a:schemeClr val="tx1"/>
                </a:solidFill>
                <a:ea typeface="Arial Unicode MS" panose="020B0604020202020204" pitchFamily="34" charset="-122"/>
                <a:cs typeface="Arial Unicode MS" panose="020B0604020202020204" pitchFamily="34" charset="-122"/>
              </a:rPr>
              <a:t>Due to the DC fan motor, outdoor fan speeds are increased from 2 grades to 9 grades, more comfortable and energy saving.</a:t>
            </a:r>
          </a:p>
        </p:txBody>
      </p:sp>
    </p:spTree>
    <p:extLst>
      <p:ext uri="{BB962C8B-B14F-4D97-AF65-F5344CB8AC3E}">
        <p14:creationId xmlns:p14="http://schemas.microsoft.com/office/powerpoint/2010/main" val="1617399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2CBC4FD-4370-D747-A809-EA7FD20AEA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362" y="2134323"/>
            <a:ext cx="8046917" cy="4522367"/>
          </a:xfrm>
          <a:prstGeom prst="rect">
            <a:avLst/>
          </a:prstGeom>
        </p:spPr>
      </p:pic>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4" name="文本框 3"/>
          <p:cNvSpPr txBox="1"/>
          <p:nvPr/>
        </p:nvSpPr>
        <p:spPr>
          <a:xfrm>
            <a:off x="286073" y="1566540"/>
            <a:ext cx="2311658"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3D Air Flow </a:t>
            </a:r>
            <a:endParaRPr lang="zh-CN" altLang="en-US"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6" name="文本占位符 2"/>
          <p:cNvSpPr txBox="1"/>
          <p:nvPr/>
        </p:nvSpPr>
        <p:spPr>
          <a:xfrm>
            <a:off x="3674573" y="2517670"/>
            <a:ext cx="3516923" cy="854219"/>
          </a:xfrm>
          <a:prstGeom prst="rect">
            <a:avLst/>
          </a:prstGeom>
        </p:spPr>
        <p:txBody>
          <a:bodyPr/>
          <a:lstStyle>
            <a:lvl1pPr marL="228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9pPr>
          </a:lstStyle>
          <a:p>
            <a:pPr marL="0" indent="0" hangingPunct="1">
              <a:spcBef>
                <a:spcPts val="0"/>
              </a:spcBef>
              <a:buNone/>
            </a:pPr>
            <a:r>
              <a:rPr lang="en-US" altLang="zh-CN" sz="2400" b="1" spc="30" dirty="0">
                <a:solidFill>
                  <a:schemeClr val="bg2">
                    <a:lumMod val="50000"/>
                  </a:schemeClr>
                </a:solidFill>
                <a:latin typeface="Century Gothic" panose="020B0502020202020204" pitchFamily="34" charset="0"/>
                <a:ea typeface="PingFang SC" panose="020B0400000000000000" pitchFamily="34" charset="-122"/>
                <a:cs typeface="Arial" panose="020B0604020202020204" pitchFamily="34" charset="0"/>
                <a:sym typeface="Helvetica Neue"/>
              </a:rPr>
              <a:t>3D Airflow</a:t>
            </a:r>
          </a:p>
        </p:txBody>
      </p:sp>
      <p:sp>
        <p:nvSpPr>
          <p:cNvPr id="7" name="文本占位符 1"/>
          <p:cNvSpPr txBox="1"/>
          <p:nvPr/>
        </p:nvSpPr>
        <p:spPr>
          <a:xfrm>
            <a:off x="3685206" y="3057652"/>
            <a:ext cx="3971574" cy="882020"/>
          </a:xfrm>
          <a:prstGeom prst="rect">
            <a:avLst/>
          </a:prstGeom>
        </p:spPr>
        <p:txBody>
          <a:bodyPr/>
          <a:lstStyle>
            <a:lvl1pPr marL="228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9pPr>
          </a:lstStyle>
          <a:p>
            <a:pPr marL="0" indent="0" defTabSz="455930" hangingPunct="1">
              <a:spcBef>
                <a:spcPts val="0"/>
              </a:spcBef>
              <a:buNone/>
              <a:defRPr/>
            </a:pPr>
            <a:r>
              <a:rPr lang="en-US" altLang="zh-CN" sz="1100" spc="30" dirty="0">
                <a:solidFill>
                  <a:schemeClr val="bg2">
                    <a:lumMod val="50000"/>
                  </a:schemeClr>
                </a:solidFill>
                <a:latin typeface="Century Gothic" panose="020B0502020202020204" pitchFamily="34" charset="0"/>
                <a:ea typeface="PingFang SC" panose="020B0400000000000000" pitchFamily="34" charset="-122"/>
                <a:cs typeface="Arial" panose="020B0604020202020204" pitchFamily="34" charset="0"/>
                <a:sym typeface="Helvetica Neue"/>
              </a:rPr>
              <a:t>The directional air outlet moves automatically to direct air flow to every corner of the room and keep it thoroughly cool.</a:t>
            </a:r>
          </a:p>
        </p:txBody>
      </p:sp>
    </p:spTree>
    <p:extLst>
      <p:ext uri="{BB962C8B-B14F-4D97-AF65-F5344CB8AC3E}">
        <p14:creationId xmlns:p14="http://schemas.microsoft.com/office/powerpoint/2010/main" val="541609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286073" y="1374276"/>
            <a:ext cx="3630930"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Anti-Cold Air</a:t>
            </a:r>
            <a:r>
              <a:rPr lang="en-US" altLang="zh-CN"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 Function</a:t>
            </a:r>
            <a:endParaRPr lang="zh-CN" altLang="en-US"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2" name="图片 1"/>
          <p:cNvPicPr>
            <a:picLocks noChangeAspect="1"/>
          </p:cNvPicPr>
          <p:nvPr/>
        </p:nvPicPr>
        <p:blipFill rotWithShape="1">
          <a:blip r:embed="rId2"/>
          <a:srcRect l="3016" t="26565" r="7325" b="7856"/>
          <a:stretch/>
        </p:blipFill>
        <p:spPr>
          <a:xfrm>
            <a:off x="1384183" y="2801922"/>
            <a:ext cx="8112155" cy="3095539"/>
          </a:xfrm>
          <a:prstGeom prst="rect">
            <a:avLst/>
          </a:prstGeom>
        </p:spPr>
      </p:pic>
    </p:spTree>
    <p:extLst>
      <p:ext uri="{BB962C8B-B14F-4D97-AF65-F5344CB8AC3E}">
        <p14:creationId xmlns:p14="http://schemas.microsoft.com/office/powerpoint/2010/main" val="2051007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451" y="1617852"/>
            <a:ext cx="9511069" cy="534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286073" y="1202354"/>
            <a:ext cx="4700518"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Wind </a:t>
            </a:r>
            <a:r>
              <a:rPr lang="en-US" altLang="zh-CN" sz="2400" i="1" dirty="0">
                <a:solidFill>
                  <a:srgbClr val="00B0F0"/>
                </a:solidFill>
                <a:ea typeface="微软雅黑" panose="020B0503020204020204" pitchFamily="34" charset="-122"/>
                <a:cs typeface="Times New Roman" panose="02020603050405020304" pitchFamily="18" charset="0"/>
                <a:sym typeface="Helvetica Neue"/>
              </a:rPr>
              <a:t>Avoid Me(Breeze Away)</a:t>
            </a:r>
          </a:p>
          <a:p>
            <a:pPr marL="457200" indent="-457200">
              <a:buFont typeface="Wingdings" panose="05000000000000000000" pitchFamily="2" charset="2"/>
              <a:buChar char="l"/>
            </a:pP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8" name="文本占位符 1">
            <a:extLst>
              <a:ext uri="{FF2B5EF4-FFF2-40B4-BE49-F238E27FC236}">
                <a16:creationId xmlns:a16="http://schemas.microsoft.com/office/drawing/2014/main" id="{ED625840-5440-CB4E-A0E9-A85247ADBCF6}"/>
              </a:ext>
            </a:extLst>
          </p:cNvPr>
          <p:cNvSpPr txBox="1">
            <a:spLocks/>
          </p:cNvSpPr>
          <p:nvPr/>
        </p:nvSpPr>
        <p:spPr>
          <a:xfrm>
            <a:off x="2276781" y="6162298"/>
            <a:ext cx="7134853" cy="695702"/>
          </a:xfrm>
          <a:prstGeom prst="rect">
            <a:avLst/>
          </a:prstGeom>
        </p:spPr>
        <p:txBody>
          <a:bodyPr/>
          <a:lstStyle>
            <a:lvl1pPr marL="2286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9pPr>
          </a:lstStyle>
          <a:p>
            <a:pPr marL="0" indent="0" algn="ctr" defTabSz="456404" hangingPunct="1">
              <a:spcBef>
                <a:spcPts val="0"/>
              </a:spcBef>
              <a:buNone/>
              <a:defRPr/>
            </a:pPr>
            <a:r>
              <a:rPr lang="en-US" altLang="en-US" sz="1800" spc="30" dirty="0">
                <a:solidFill>
                  <a:schemeClr val="bg2">
                    <a:lumMod val="50000"/>
                  </a:schemeClr>
                </a:solidFill>
                <a:ea typeface="PingFang SC" panose="020B0400000000000000" pitchFamily="34" charset="-122"/>
                <a:cs typeface="Arial" panose="020B0604020202020204" pitchFamily="34" charset="0"/>
              </a:rPr>
              <a:t>Avoid wind blowing directly on you by using the remote </a:t>
            </a:r>
          </a:p>
          <a:p>
            <a:pPr marL="0" indent="0" algn="ctr" defTabSz="456404" hangingPunct="1">
              <a:spcBef>
                <a:spcPts val="0"/>
              </a:spcBef>
              <a:buNone/>
              <a:defRPr/>
            </a:pPr>
            <a:r>
              <a:rPr lang="en-US" altLang="en-US" sz="1800" spc="30" dirty="0">
                <a:solidFill>
                  <a:schemeClr val="bg2">
                    <a:lumMod val="50000"/>
                  </a:schemeClr>
                </a:solidFill>
                <a:ea typeface="PingFang SC" panose="020B0400000000000000" pitchFamily="34" charset="-122"/>
                <a:cs typeface="Arial" panose="020B0604020202020204" pitchFamily="34" charset="0"/>
              </a:rPr>
              <a:t>to instantly adjust the wind direction.</a:t>
            </a:r>
            <a:endParaRPr kumimoji="1" lang="zh-CN" altLang="en-US" sz="1800" dirty="0">
              <a:solidFill>
                <a:schemeClr val="bg2">
                  <a:lumMod val="50000"/>
                </a:schemeClr>
              </a:solidFill>
            </a:endParaRPr>
          </a:p>
        </p:txBody>
      </p:sp>
      <p:sp>
        <p:nvSpPr>
          <p:cNvPr id="9" name="文本占位符 2">
            <a:extLst>
              <a:ext uri="{FF2B5EF4-FFF2-40B4-BE49-F238E27FC236}">
                <a16:creationId xmlns:a16="http://schemas.microsoft.com/office/drawing/2014/main" id="{77B0CB63-F7FD-254F-B2A4-82227BE13FC8}"/>
              </a:ext>
            </a:extLst>
          </p:cNvPr>
          <p:cNvSpPr txBox="1">
            <a:spLocks/>
          </p:cNvSpPr>
          <p:nvPr/>
        </p:nvSpPr>
        <p:spPr>
          <a:xfrm>
            <a:off x="2606824" y="5711136"/>
            <a:ext cx="6474768" cy="695702"/>
          </a:xfrm>
          <a:prstGeom prst="rect">
            <a:avLst/>
          </a:prstGeom>
        </p:spPr>
        <p:txBody>
          <a:bodyPr/>
          <a:lstStyle>
            <a:lvl1pPr marL="2286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9pPr>
          </a:lstStyle>
          <a:p>
            <a:pPr marL="0" indent="0" algn="ctr" hangingPunct="1">
              <a:buNone/>
            </a:pPr>
            <a:r>
              <a:rPr lang="en-US" altLang="zh-CN" sz="1800" b="1" spc="30" dirty="0">
                <a:solidFill>
                  <a:schemeClr val="bg2">
                    <a:lumMod val="50000"/>
                  </a:schemeClr>
                </a:solidFill>
                <a:ea typeface="PingFang SC" panose="020B0400000000000000" pitchFamily="34" charset="-122"/>
                <a:cs typeface="Arial" panose="020B0604020202020204" pitchFamily="34" charset="0"/>
                <a:sym typeface="Helvetica Neue"/>
              </a:rPr>
              <a:t>Wind Avoid Me</a:t>
            </a:r>
          </a:p>
        </p:txBody>
      </p:sp>
    </p:spTree>
    <p:extLst>
      <p:ext uri="{BB962C8B-B14F-4D97-AF65-F5344CB8AC3E}">
        <p14:creationId xmlns:p14="http://schemas.microsoft.com/office/powerpoint/2010/main" val="2514400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286073" y="1202354"/>
            <a:ext cx="2547492"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sym typeface="Helvetica Neue"/>
              </a:rPr>
              <a:t>Intelligent eye</a:t>
            </a: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8" name="文本占位符 1">
            <a:extLst>
              <a:ext uri="{FF2B5EF4-FFF2-40B4-BE49-F238E27FC236}">
                <a16:creationId xmlns:a16="http://schemas.microsoft.com/office/drawing/2014/main" id="{ED625840-5440-CB4E-A0E9-A85247ADBCF6}"/>
              </a:ext>
            </a:extLst>
          </p:cNvPr>
          <p:cNvSpPr txBox="1">
            <a:spLocks/>
          </p:cNvSpPr>
          <p:nvPr/>
        </p:nvSpPr>
        <p:spPr>
          <a:xfrm>
            <a:off x="2276781" y="6162298"/>
            <a:ext cx="7134853" cy="695702"/>
          </a:xfrm>
          <a:prstGeom prst="rect">
            <a:avLst/>
          </a:prstGeom>
        </p:spPr>
        <p:txBody>
          <a:bodyPr/>
          <a:lstStyle>
            <a:lvl1pPr marL="2286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9pPr>
          </a:lstStyle>
          <a:p>
            <a:pPr marL="0" indent="0" algn="ctr" defTabSz="456404">
              <a:spcBef>
                <a:spcPts val="0"/>
              </a:spcBef>
              <a:buNone/>
              <a:defRPr/>
            </a:pPr>
            <a:r>
              <a:rPr lang="en-US" altLang="en-US" sz="1800" spc="30" dirty="0">
                <a:solidFill>
                  <a:schemeClr val="bg2">
                    <a:lumMod val="50000"/>
                  </a:schemeClr>
                </a:solidFill>
                <a:ea typeface="PingFang SC" panose="020B0400000000000000" pitchFamily="34" charset="-122"/>
                <a:cs typeface="Arial" panose="020B0604020202020204" pitchFamily="34" charset="0"/>
              </a:rPr>
              <a:t>It could automatically switches into energy saving mode, or turns off when it detects an empty room.</a:t>
            </a:r>
            <a:endParaRPr kumimoji="1" lang="zh-CN" altLang="en-US" sz="1800" dirty="0">
              <a:solidFill>
                <a:schemeClr val="bg2">
                  <a:lumMod val="50000"/>
                </a:schemeClr>
              </a:solidFill>
            </a:endParaRPr>
          </a:p>
        </p:txBody>
      </p:sp>
      <p:sp>
        <p:nvSpPr>
          <p:cNvPr id="9" name="文本占位符 2">
            <a:extLst>
              <a:ext uri="{FF2B5EF4-FFF2-40B4-BE49-F238E27FC236}">
                <a16:creationId xmlns:a16="http://schemas.microsoft.com/office/drawing/2014/main" id="{77B0CB63-F7FD-254F-B2A4-82227BE13FC8}"/>
              </a:ext>
            </a:extLst>
          </p:cNvPr>
          <p:cNvSpPr txBox="1">
            <a:spLocks/>
          </p:cNvSpPr>
          <p:nvPr/>
        </p:nvSpPr>
        <p:spPr>
          <a:xfrm>
            <a:off x="2606824" y="5711136"/>
            <a:ext cx="6474768" cy="695702"/>
          </a:xfrm>
          <a:prstGeom prst="rect">
            <a:avLst/>
          </a:prstGeom>
        </p:spPr>
        <p:txBody>
          <a:bodyPr/>
          <a:lstStyle>
            <a:lvl1pPr marL="2286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FFFFFF"/>
                </a:solidFill>
                <a:uFillTx/>
                <a:latin typeface="+mn-lt"/>
                <a:ea typeface="+mn-ea"/>
                <a:cs typeface="+mn-cs"/>
                <a:sym typeface="Helvetica Light"/>
              </a:defRPr>
            </a:lvl9pPr>
          </a:lstStyle>
          <a:p>
            <a:pPr marL="0" indent="0" algn="ctr">
              <a:buNone/>
            </a:pPr>
            <a:r>
              <a:rPr lang="en-US" altLang="zh-CN" sz="1800" b="1" spc="30" dirty="0">
                <a:solidFill>
                  <a:schemeClr val="bg2">
                    <a:lumMod val="50000"/>
                  </a:schemeClr>
                </a:solidFill>
                <a:ea typeface="PingFang SC" panose="020B0400000000000000" pitchFamily="34" charset="-122"/>
                <a:cs typeface="Arial" panose="020B0604020202020204" pitchFamily="34" charset="0"/>
                <a:sym typeface="Helvetica Neue"/>
              </a:rPr>
              <a:t>Intelligent eye</a:t>
            </a:r>
          </a:p>
        </p:txBody>
      </p:sp>
      <p:pic>
        <p:nvPicPr>
          <p:cNvPr id="4" name="图片 3"/>
          <p:cNvPicPr>
            <a:picLocks noChangeAspect="1"/>
          </p:cNvPicPr>
          <p:nvPr/>
        </p:nvPicPr>
        <p:blipFill rotWithShape="1">
          <a:blip r:embed="rId2"/>
          <a:srcRect r="1660" b="8988"/>
          <a:stretch/>
        </p:blipFill>
        <p:spPr>
          <a:xfrm>
            <a:off x="688507" y="1586596"/>
            <a:ext cx="7114164" cy="3826131"/>
          </a:xfrm>
          <a:prstGeom prst="rect">
            <a:avLst/>
          </a:prstGeom>
        </p:spPr>
      </p:pic>
      <p:pic>
        <p:nvPicPr>
          <p:cNvPr id="2" name="图片 1"/>
          <p:cNvPicPr>
            <a:picLocks noChangeAspect="1"/>
          </p:cNvPicPr>
          <p:nvPr/>
        </p:nvPicPr>
        <p:blipFill>
          <a:blip r:embed="rId3"/>
          <a:stretch>
            <a:fillRect/>
          </a:stretch>
        </p:blipFill>
        <p:spPr>
          <a:xfrm>
            <a:off x="7897092" y="1621739"/>
            <a:ext cx="3730193" cy="2061957"/>
          </a:xfrm>
          <a:prstGeom prst="rect">
            <a:avLst/>
          </a:prstGeom>
        </p:spPr>
      </p:pic>
    </p:spTree>
    <p:extLst>
      <p:ext uri="{BB962C8B-B14F-4D97-AF65-F5344CB8AC3E}">
        <p14:creationId xmlns:p14="http://schemas.microsoft.com/office/powerpoint/2010/main" val="310385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a:t>
            </a:r>
            <a:r>
              <a:rPr lang="en-US" altLang="zh-CN" sz="2000" b="1" baseline="0" dirty="0">
                <a:ea typeface="黑体" panose="02010609060101010101" pitchFamily="49" charset="-122"/>
                <a:sym typeface="Calibri" panose="020F0502020204030204" pitchFamily="34" charset="0"/>
              </a:rPr>
              <a:t>Energy saving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grpSp>
        <p:nvGrpSpPr>
          <p:cNvPr id="10" name="组合 9"/>
          <p:cNvGrpSpPr/>
          <p:nvPr/>
        </p:nvGrpSpPr>
        <p:grpSpPr>
          <a:xfrm>
            <a:off x="1865887" y="4802049"/>
            <a:ext cx="3379312" cy="1070850"/>
            <a:chOff x="2161700" y="4878906"/>
            <a:chExt cx="4887352" cy="1581052"/>
          </a:xfrm>
          <a:effectLst>
            <a:outerShdw blurRad="50800" dist="38100" dir="2700000" algn="tl" rotWithShape="0">
              <a:prstClr val="black">
                <a:alpha val="40000"/>
              </a:prstClr>
            </a:outerShdw>
          </a:effectLst>
        </p:grpSpPr>
        <p:grpSp>
          <p:nvGrpSpPr>
            <p:cNvPr id="11" name="组合 10"/>
            <p:cNvGrpSpPr/>
            <p:nvPr/>
          </p:nvGrpSpPr>
          <p:grpSpPr>
            <a:xfrm>
              <a:off x="2520000" y="4878906"/>
              <a:ext cx="4529052" cy="1575929"/>
              <a:chOff x="1319475" y="2965746"/>
              <a:chExt cx="4529052" cy="1575929"/>
            </a:xfrm>
          </p:grpSpPr>
          <p:cxnSp>
            <p:nvCxnSpPr>
              <p:cNvPr id="17" name="直接箭头连接符 16"/>
              <p:cNvCxnSpPr/>
              <p:nvPr/>
            </p:nvCxnSpPr>
            <p:spPr bwMode="auto">
              <a:xfrm>
                <a:off x="1319475" y="4541675"/>
                <a:ext cx="4529052" cy="0"/>
              </a:xfrm>
              <a:prstGeom prst="straightConnector1">
                <a:avLst/>
              </a:prstGeom>
              <a:solidFill>
                <a:srgbClr val="5B9BD5"/>
              </a:solidFill>
              <a:ln w="9525" cap="flat" cmpd="sng" algn="ctr">
                <a:solidFill>
                  <a:srgbClr val="3670B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箭头连接符 17"/>
              <p:cNvCxnSpPr/>
              <p:nvPr/>
            </p:nvCxnSpPr>
            <p:spPr bwMode="auto">
              <a:xfrm flipV="1">
                <a:off x="1319475" y="2965746"/>
                <a:ext cx="0" cy="1570907"/>
              </a:xfrm>
              <a:prstGeom prst="straightConnector1">
                <a:avLst/>
              </a:prstGeom>
              <a:solidFill>
                <a:srgbClr val="5B9BD5"/>
              </a:solidFill>
              <a:ln w="9525" cap="flat" cmpd="sng" algn="ctr">
                <a:solidFill>
                  <a:srgbClr val="3670B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任意多边形 11"/>
            <p:cNvSpPr/>
            <p:nvPr/>
          </p:nvSpPr>
          <p:spPr bwMode="auto">
            <a:xfrm>
              <a:off x="2520000" y="5154160"/>
              <a:ext cx="4317966" cy="1160140"/>
            </a:xfrm>
            <a:custGeom>
              <a:avLst/>
              <a:gdLst>
                <a:gd name="connsiteX0" fmla="*/ 0 w 4364610"/>
                <a:gd name="connsiteY0" fmla="*/ 1141180 h 1160034"/>
                <a:gd name="connsiteX1" fmla="*/ 1442301 w 4364610"/>
                <a:gd name="connsiteY1" fmla="*/ 537 h 1160034"/>
                <a:gd name="connsiteX2" fmla="*/ 2639505 w 4364610"/>
                <a:gd name="connsiteY2" fmla="*/ 980924 h 1160034"/>
                <a:gd name="connsiteX3" fmla="*/ 3214540 w 4364610"/>
                <a:gd name="connsiteY3" fmla="*/ 179646 h 1160034"/>
                <a:gd name="connsiteX4" fmla="*/ 4364610 w 4364610"/>
                <a:gd name="connsiteY4" fmla="*/ 1160034 h 1160034"/>
                <a:gd name="connsiteX0" fmla="*/ 0 w 4373846"/>
                <a:gd name="connsiteY0" fmla="*/ 1156680 h 1160140"/>
                <a:gd name="connsiteX1" fmla="*/ 1451537 w 4373846"/>
                <a:gd name="connsiteY1" fmla="*/ 643 h 1160140"/>
                <a:gd name="connsiteX2" fmla="*/ 2648741 w 4373846"/>
                <a:gd name="connsiteY2" fmla="*/ 981030 h 1160140"/>
                <a:gd name="connsiteX3" fmla="*/ 3223776 w 4373846"/>
                <a:gd name="connsiteY3" fmla="*/ 179752 h 1160140"/>
                <a:gd name="connsiteX4" fmla="*/ 4373846 w 4373846"/>
                <a:gd name="connsiteY4" fmla="*/ 1160140 h 1160140"/>
                <a:gd name="connsiteX0" fmla="*/ 0 w 4305266"/>
                <a:gd name="connsiteY0" fmla="*/ 1156680 h 1160140"/>
                <a:gd name="connsiteX1" fmla="*/ 1451537 w 4305266"/>
                <a:gd name="connsiteY1" fmla="*/ 643 h 1160140"/>
                <a:gd name="connsiteX2" fmla="*/ 2648741 w 4305266"/>
                <a:gd name="connsiteY2" fmla="*/ 981030 h 1160140"/>
                <a:gd name="connsiteX3" fmla="*/ 3223776 w 4305266"/>
                <a:gd name="connsiteY3" fmla="*/ 179752 h 1160140"/>
                <a:gd name="connsiteX4" fmla="*/ 4305266 w 4305266"/>
                <a:gd name="connsiteY4" fmla="*/ 1160140 h 1160140"/>
                <a:gd name="connsiteX0" fmla="*/ 0 w 4317966"/>
                <a:gd name="connsiteY0" fmla="*/ 1156680 h 1166490"/>
                <a:gd name="connsiteX1" fmla="*/ 1451537 w 4317966"/>
                <a:gd name="connsiteY1" fmla="*/ 643 h 1166490"/>
                <a:gd name="connsiteX2" fmla="*/ 2648741 w 4317966"/>
                <a:gd name="connsiteY2" fmla="*/ 981030 h 1166490"/>
                <a:gd name="connsiteX3" fmla="*/ 3223776 w 4317966"/>
                <a:gd name="connsiteY3" fmla="*/ 179752 h 1166490"/>
                <a:gd name="connsiteX4" fmla="*/ 4317966 w 4317966"/>
                <a:gd name="connsiteY4" fmla="*/ 1166490 h 1166490"/>
                <a:gd name="connsiteX0" fmla="*/ 0 w 4317966"/>
                <a:gd name="connsiteY0" fmla="*/ 1156680 h 1160140"/>
                <a:gd name="connsiteX1" fmla="*/ 1451537 w 4317966"/>
                <a:gd name="connsiteY1" fmla="*/ 643 h 1160140"/>
                <a:gd name="connsiteX2" fmla="*/ 2648741 w 4317966"/>
                <a:gd name="connsiteY2" fmla="*/ 981030 h 1160140"/>
                <a:gd name="connsiteX3" fmla="*/ 3223776 w 4317966"/>
                <a:gd name="connsiteY3" fmla="*/ 179752 h 1160140"/>
                <a:gd name="connsiteX4" fmla="*/ 4317966 w 4317966"/>
                <a:gd name="connsiteY4" fmla="*/ 1160140 h 116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7966" h="1160140">
                  <a:moveTo>
                    <a:pt x="0" y="1156680"/>
                  </a:moveTo>
                  <a:cubicBezTo>
                    <a:pt x="501192" y="599713"/>
                    <a:pt x="1010080" y="29918"/>
                    <a:pt x="1451537" y="643"/>
                  </a:cubicBezTo>
                  <a:cubicBezTo>
                    <a:pt x="1892994" y="-28632"/>
                    <a:pt x="2353368" y="951178"/>
                    <a:pt x="2648741" y="981030"/>
                  </a:cubicBezTo>
                  <a:cubicBezTo>
                    <a:pt x="2944114" y="1010881"/>
                    <a:pt x="2945572" y="149900"/>
                    <a:pt x="3223776" y="179752"/>
                  </a:cubicBezTo>
                  <a:cubicBezTo>
                    <a:pt x="3501980" y="209604"/>
                    <a:pt x="4065014" y="1128717"/>
                    <a:pt x="4317966" y="1160140"/>
                  </a:cubicBezTo>
                </a:path>
              </a:pathLst>
            </a:custGeom>
            <a:solidFill>
              <a:srgbClr val="5B9BD5"/>
            </a:solidFill>
            <a:ln w="9525" cap="flat" cmpd="sng" algn="ctr">
              <a:solidFill>
                <a:srgbClr val="3670B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cxnSp>
          <p:nvCxnSpPr>
            <p:cNvPr id="13" name="直接连接符 12"/>
            <p:cNvCxnSpPr>
              <a:stCxn id="12" idx="1"/>
            </p:cNvCxnSpPr>
            <p:nvPr/>
          </p:nvCxnSpPr>
          <p:spPr bwMode="auto">
            <a:xfrm flipH="1">
              <a:off x="2520001" y="5154803"/>
              <a:ext cx="1451536" cy="6314"/>
            </a:xfrm>
            <a:prstGeom prst="line">
              <a:avLst/>
            </a:prstGeom>
            <a:solidFill>
              <a:srgbClr val="5B9BD5"/>
            </a:solidFill>
            <a:ln w="9525" cap="flat" cmpd="sng" algn="ctr">
              <a:solidFill>
                <a:srgbClr val="3670B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85"/>
            <p:cNvSpPr txBox="1"/>
            <p:nvPr/>
          </p:nvSpPr>
          <p:spPr>
            <a:xfrm>
              <a:off x="2161700" y="5041703"/>
              <a:ext cx="419916" cy="249928"/>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3670B3"/>
                  </a:solidFill>
                  <a:effectLst/>
                  <a:uLnTx/>
                  <a:uFillTx/>
                  <a:latin typeface="Calibri" panose="020F0502020204030204"/>
                  <a:ea typeface="宋体" panose="02010600030101010101" pitchFamily="2" charset="-122"/>
                  <a:cs typeface="Helvetica" panose="020B0604020202020204" pitchFamily="34" charset="0"/>
                </a:rPr>
                <a:t>Fmax</a:t>
              </a:r>
              <a:endParaRPr kumimoji="0" lang="zh-CN" altLang="en-US" sz="1000" b="0" i="0" u="none" strike="noStrike" kern="1200" cap="none" spc="0" normalizeH="0" baseline="0" noProof="0" dirty="0">
                <a:ln>
                  <a:noFill/>
                </a:ln>
                <a:solidFill>
                  <a:srgbClr val="3670B3"/>
                </a:solidFill>
                <a:effectLst/>
                <a:uLnTx/>
                <a:uFillTx/>
                <a:latin typeface="Calibri" panose="020F0502020204030204"/>
                <a:ea typeface="宋体" panose="02010600030101010101" pitchFamily="2" charset="-122"/>
                <a:cs typeface="Helvetica" panose="020B0604020202020204" pitchFamily="34" charset="0"/>
              </a:endParaRPr>
            </a:p>
          </p:txBody>
        </p:sp>
        <p:sp>
          <p:nvSpPr>
            <p:cNvPr id="15" name="文本框 86"/>
            <p:cNvSpPr txBox="1"/>
            <p:nvPr/>
          </p:nvSpPr>
          <p:spPr>
            <a:xfrm>
              <a:off x="2211382" y="6159890"/>
              <a:ext cx="419916" cy="249928"/>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3670B3"/>
                  </a:solidFill>
                  <a:effectLst/>
                  <a:uLnTx/>
                  <a:uFillTx/>
                  <a:latin typeface="Calibri" panose="020F0502020204030204"/>
                  <a:ea typeface="宋体" panose="02010600030101010101" pitchFamily="2" charset="-122"/>
                  <a:cs typeface="Helvetica" panose="020B0604020202020204" pitchFamily="34" charset="0"/>
                </a:rPr>
                <a:t>Fmin</a:t>
              </a:r>
              <a:endParaRPr kumimoji="0" lang="zh-CN" altLang="en-US" sz="1000" b="0" i="0" u="none" strike="noStrike" kern="1200" cap="none" spc="0" normalizeH="0" baseline="0" noProof="0" dirty="0">
                <a:ln>
                  <a:noFill/>
                </a:ln>
                <a:solidFill>
                  <a:srgbClr val="3670B3"/>
                </a:solidFill>
                <a:effectLst/>
                <a:uLnTx/>
                <a:uFillTx/>
                <a:latin typeface="Calibri" panose="020F0502020204030204"/>
                <a:ea typeface="宋体" panose="02010600030101010101" pitchFamily="2" charset="-122"/>
                <a:cs typeface="Helvetica" panose="020B0604020202020204" pitchFamily="34" charset="0"/>
              </a:endParaRPr>
            </a:p>
          </p:txBody>
        </p:sp>
        <p:sp>
          <p:nvSpPr>
            <p:cNvPr id="16" name="矩形 15"/>
            <p:cNvSpPr/>
            <p:nvPr/>
          </p:nvSpPr>
          <p:spPr bwMode="auto">
            <a:xfrm>
              <a:off x="2520000" y="6314400"/>
              <a:ext cx="4320000" cy="145558"/>
            </a:xfrm>
            <a:prstGeom prst="rect">
              <a:avLst/>
            </a:prstGeom>
            <a:solidFill>
              <a:srgbClr val="5B9BD5"/>
            </a:solidFill>
            <a:ln w="9525" cap="flat" cmpd="sng" algn="ctr">
              <a:solidFill>
                <a:srgbClr val="5B9BD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grpSp>
      <p:sp>
        <p:nvSpPr>
          <p:cNvPr id="19" name="矩形 18"/>
          <p:cNvSpPr/>
          <p:nvPr/>
        </p:nvSpPr>
        <p:spPr>
          <a:xfrm>
            <a:off x="161427" y="1179112"/>
            <a:ext cx="5044779" cy="461665"/>
          </a:xfrm>
          <a:prstGeom prst="rect">
            <a:avLst/>
          </a:prstGeom>
        </p:spPr>
        <p:txBody>
          <a:bodyPr wrap="none">
            <a:spAutoFit/>
          </a:bodyPr>
          <a:lstStyle/>
          <a:p>
            <a:pPr algn="ctr"/>
            <a:r>
              <a:rPr lang="en-US" altLang="zh-CN" sz="2400" i="1" dirty="0">
                <a:solidFill>
                  <a:srgbClr val="00B0F0"/>
                </a:solidFill>
                <a:ea typeface="微软雅黑" panose="020B0503020204020204" pitchFamily="34" charset="-122"/>
                <a:cs typeface="Times New Roman" panose="02020603050405020304" pitchFamily="18" charset="0"/>
                <a:sym typeface="Helvetica Neue"/>
              </a:rPr>
              <a:t>● GA compressor frequency control</a:t>
            </a:r>
          </a:p>
        </p:txBody>
      </p:sp>
      <p:sp>
        <p:nvSpPr>
          <p:cNvPr id="20" name="文本框 16"/>
          <p:cNvSpPr txBox="1"/>
          <p:nvPr/>
        </p:nvSpPr>
        <p:spPr>
          <a:xfrm>
            <a:off x="267264" y="1534160"/>
            <a:ext cx="8772274" cy="18928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kern="0" baseline="0" dirty="0">
                <a:solidFill>
                  <a:srgbClr val="000000"/>
                </a:solidFill>
                <a:latin typeface="Arial" charset="0"/>
                <a:ea typeface="MS PGothic" pitchFamily="34" charset="-128"/>
                <a:cs typeface="Arial" charset="0"/>
              </a:rPr>
              <a:t>The frequency of traditional air conditioner has dramatic fluctuation during operation, leading to the instability of room temperature. However, Carrier air conditioners break away from this pattern with our unique GA Stepless Comfort Technology</a:t>
            </a:r>
            <a:r>
              <a:rPr lang="zh-CN" altLang="en-US" kern="0" baseline="0" dirty="0">
                <a:solidFill>
                  <a:srgbClr val="FF0000"/>
                </a:solidFill>
                <a:latin typeface="Arial" charset="0"/>
                <a:ea typeface="MS PGothic" pitchFamily="34" charset="-128"/>
                <a:cs typeface="Arial" charset="0"/>
              </a:rPr>
              <a:t>（</a:t>
            </a:r>
            <a:r>
              <a:rPr lang="en-US" altLang="zh-CN" kern="0" baseline="0" dirty="0">
                <a:solidFill>
                  <a:srgbClr val="FF0000"/>
                </a:solidFill>
                <a:latin typeface="Arial" charset="0"/>
                <a:ea typeface="MS PGothic" pitchFamily="34" charset="-128"/>
                <a:cs typeface="Arial" charset="0"/>
              </a:rPr>
              <a:t>0.6Hz for every step</a:t>
            </a:r>
            <a:r>
              <a:rPr lang="zh-CN" altLang="en-US" kern="0" baseline="0" dirty="0">
                <a:solidFill>
                  <a:srgbClr val="FF0000"/>
                </a:solidFill>
                <a:latin typeface="Arial" charset="0"/>
                <a:ea typeface="MS PGothic" pitchFamily="34" charset="-128"/>
                <a:cs typeface="Arial" charset="0"/>
              </a:rPr>
              <a:t>）</a:t>
            </a:r>
            <a:r>
              <a:rPr lang="en-US" altLang="zh-CN" kern="0" baseline="0" dirty="0">
                <a:solidFill>
                  <a:srgbClr val="000000"/>
                </a:solidFill>
                <a:latin typeface="Arial" charset="0"/>
                <a:ea typeface="MS PGothic" pitchFamily="34" charset="-128"/>
                <a:cs typeface="Arial" charset="0"/>
              </a:rPr>
              <a:t>. Its inverter frequency variation is so smooth that you wouldn’t notice the room temperature fluctuation at all.</a:t>
            </a:r>
            <a:endParaRPr lang="zh-CN" altLang="en-US" kern="0" baseline="0" dirty="0">
              <a:solidFill>
                <a:srgbClr val="000000"/>
              </a:solidFill>
              <a:latin typeface="Arial" charset="0"/>
              <a:ea typeface="MS PGothic" pitchFamily="34" charset="-128"/>
              <a:cs typeface="Arial" charset="0"/>
            </a:endParaRPr>
          </a:p>
        </p:txBody>
      </p:sp>
      <p:grpSp>
        <p:nvGrpSpPr>
          <p:cNvPr id="21" name="组合 20"/>
          <p:cNvGrpSpPr/>
          <p:nvPr/>
        </p:nvGrpSpPr>
        <p:grpSpPr>
          <a:xfrm>
            <a:off x="5822894" y="3294194"/>
            <a:ext cx="2947337" cy="2509018"/>
            <a:chOff x="7526776" y="2671895"/>
            <a:chExt cx="4313290" cy="3671830"/>
          </a:xfrm>
        </p:grpSpPr>
        <p:pic>
          <p:nvPicPr>
            <p:cNvPr id="22" name="图片 21"/>
            <p:cNvPicPr>
              <a:picLocks noChangeAspect="1"/>
            </p:cNvPicPr>
            <p:nvPr/>
          </p:nvPicPr>
          <p:blipFill>
            <a:blip r:embed="rId2"/>
            <a:stretch>
              <a:fillRect/>
            </a:stretch>
          </p:blipFill>
          <p:spPr>
            <a:xfrm>
              <a:off x="7576247" y="3162018"/>
              <a:ext cx="4263819" cy="3102571"/>
            </a:xfrm>
            <a:prstGeom prst="rect">
              <a:avLst/>
            </a:prstGeom>
            <a:ln>
              <a:noFill/>
            </a:ln>
            <a:effectLst>
              <a:outerShdw blurRad="292100" dist="139700" dir="2700000" algn="tl" rotWithShape="0">
                <a:srgbClr val="333333">
                  <a:alpha val="65000"/>
                </a:srgbClr>
              </a:outerShdw>
            </a:effectLst>
          </p:spPr>
        </p:pic>
        <p:sp>
          <p:nvSpPr>
            <p:cNvPr id="23" name="文本框 24"/>
            <p:cNvSpPr txBox="1"/>
            <p:nvPr/>
          </p:nvSpPr>
          <p:spPr>
            <a:xfrm>
              <a:off x="7526776" y="2671895"/>
              <a:ext cx="3180298" cy="4819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B9925C"/>
                  </a:solidFill>
                  <a:effectLst/>
                  <a:uLnTx/>
                  <a:uFillTx/>
                  <a:latin typeface="Calibri" panose="020F0502020204030204"/>
                  <a:ea typeface="宋体" panose="02010600030101010101" pitchFamily="2" charset="-122"/>
                  <a:cs typeface="Helvetica" panose="020B0604020202020204" pitchFamily="34" charset="0"/>
                </a:rPr>
                <a:t>Temperature Graph</a:t>
              </a:r>
              <a:endParaRPr kumimoji="0" lang="zh-CN" altLang="en-US" sz="1400" b="1" i="0" u="none" strike="noStrike" kern="1200" cap="none" spc="0" normalizeH="0" baseline="0" noProof="0" dirty="0">
                <a:ln>
                  <a:noFill/>
                </a:ln>
                <a:solidFill>
                  <a:srgbClr val="B9925C"/>
                </a:solidFill>
                <a:effectLst/>
                <a:uLnTx/>
                <a:uFillTx/>
                <a:latin typeface="Calibri" panose="020F0502020204030204"/>
                <a:ea typeface="宋体" panose="02010600030101010101" pitchFamily="2" charset="-122"/>
                <a:cs typeface="Helvetica" panose="020B0604020202020204" pitchFamily="34" charset="0"/>
              </a:endParaRPr>
            </a:p>
          </p:txBody>
        </p:sp>
        <p:sp>
          <p:nvSpPr>
            <p:cNvPr id="24" name="文本框 29"/>
            <p:cNvSpPr txBox="1"/>
            <p:nvPr/>
          </p:nvSpPr>
          <p:spPr>
            <a:xfrm>
              <a:off x="8350696" y="5673608"/>
              <a:ext cx="3009881" cy="3952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ysClr val="window" lastClr="FFFFFF">
                      <a:lumMod val="50000"/>
                    </a:sysClr>
                  </a:solidFill>
                  <a:effectLst/>
                  <a:uLnTx/>
                  <a:uFillTx/>
                  <a:latin typeface="Calibri" panose="020F0502020204030204"/>
                  <a:ea typeface="宋体" panose="02010600030101010101" pitchFamily="2" charset="-122"/>
                  <a:cs typeface="Helvetica" panose="020B0604020202020204" pitchFamily="34" charset="0"/>
                </a:rPr>
                <a:t>GA Stepless Inverter Mode</a:t>
              </a:r>
              <a:endParaRPr kumimoji="0" lang="zh-CN" altLang="en-US" sz="1050" b="0" i="0" u="none" strike="noStrike" kern="1200" cap="none" spc="0" normalizeH="0" baseline="0" noProof="0" dirty="0">
                <a:ln>
                  <a:noFill/>
                </a:ln>
                <a:solidFill>
                  <a:sysClr val="window" lastClr="FFFFFF">
                    <a:lumMod val="50000"/>
                  </a:sysClr>
                </a:solidFill>
                <a:effectLst/>
                <a:uLnTx/>
                <a:uFillTx/>
                <a:latin typeface="Calibri" panose="020F0502020204030204"/>
                <a:ea typeface="宋体" panose="02010600030101010101" pitchFamily="2" charset="-122"/>
                <a:cs typeface="Helvetica" panose="020B0604020202020204" pitchFamily="34" charset="0"/>
              </a:endParaRPr>
            </a:p>
          </p:txBody>
        </p:sp>
        <p:sp>
          <p:nvSpPr>
            <p:cNvPr id="25" name="文本框 30"/>
            <p:cNvSpPr txBox="1"/>
            <p:nvPr/>
          </p:nvSpPr>
          <p:spPr>
            <a:xfrm>
              <a:off x="8350696" y="5948484"/>
              <a:ext cx="2790517" cy="3952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ysClr val="window" lastClr="FFFFFF">
                      <a:lumMod val="50000"/>
                    </a:sysClr>
                  </a:solidFill>
                  <a:effectLst/>
                  <a:uLnTx/>
                  <a:uFillTx/>
                  <a:latin typeface="Calibri" panose="020F0502020204030204"/>
                  <a:ea typeface="宋体" panose="02010600030101010101" pitchFamily="2" charset="-122"/>
                  <a:cs typeface="Helvetica" panose="020B0604020202020204" pitchFamily="34" charset="0"/>
                </a:rPr>
                <a:t>Ordinary Inverter Mode</a:t>
              </a:r>
              <a:endParaRPr kumimoji="0" lang="zh-CN" altLang="en-US" sz="1050" b="0" i="0" u="none" strike="noStrike" kern="1200" cap="none" spc="0" normalizeH="0" baseline="0" noProof="0" dirty="0">
                <a:ln>
                  <a:noFill/>
                </a:ln>
                <a:solidFill>
                  <a:sysClr val="window" lastClr="FFFFFF">
                    <a:lumMod val="50000"/>
                  </a:sysClr>
                </a:solidFill>
                <a:effectLst/>
                <a:uLnTx/>
                <a:uFillTx/>
                <a:latin typeface="Calibri" panose="020F0502020204030204"/>
                <a:ea typeface="宋体" panose="02010600030101010101" pitchFamily="2" charset="-122"/>
                <a:cs typeface="Helvetica" panose="020B0604020202020204" pitchFamily="34" charset="0"/>
              </a:endParaRPr>
            </a:p>
          </p:txBody>
        </p:sp>
      </p:grpSp>
      <p:grpSp>
        <p:nvGrpSpPr>
          <p:cNvPr id="26" name="组合 25"/>
          <p:cNvGrpSpPr/>
          <p:nvPr/>
        </p:nvGrpSpPr>
        <p:grpSpPr>
          <a:xfrm>
            <a:off x="1927070" y="3361722"/>
            <a:ext cx="3340667" cy="1079252"/>
            <a:chOff x="2170994" y="2963679"/>
            <a:chExt cx="4878058" cy="1575929"/>
          </a:xfrm>
          <a:effectLst>
            <a:outerShdw blurRad="50800" dist="38100" dir="2700000" algn="tl" rotWithShape="0">
              <a:prstClr val="black">
                <a:alpha val="40000"/>
              </a:prstClr>
            </a:outerShdw>
          </a:effectLst>
        </p:grpSpPr>
        <p:sp>
          <p:nvSpPr>
            <p:cNvPr id="27" name="矩形 26"/>
            <p:cNvSpPr/>
            <p:nvPr/>
          </p:nvSpPr>
          <p:spPr bwMode="auto">
            <a:xfrm>
              <a:off x="2520000" y="4397544"/>
              <a:ext cx="108000" cy="141402"/>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28" name="矩形 27"/>
            <p:cNvSpPr/>
            <p:nvPr/>
          </p:nvSpPr>
          <p:spPr bwMode="auto">
            <a:xfrm>
              <a:off x="2628000" y="4322130"/>
              <a:ext cx="108000" cy="216816"/>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29" name="矩形 28"/>
            <p:cNvSpPr/>
            <p:nvPr/>
          </p:nvSpPr>
          <p:spPr bwMode="auto">
            <a:xfrm>
              <a:off x="2736000" y="4256142"/>
              <a:ext cx="108000" cy="28280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0" name="矩形 29"/>
            <p:cNvSpPr/>
            <p:nvPr/>
          </p:nvSpPr>
          <p:spPr bwMode="auto">
            <a:xfrm>
              <a:off x="2844000" y="4171301"/>
              <a:ext cx="108000" cy="367645"/>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1" name="矩形 30"/>
            <p:cNvSpPr/>
            <p:nvPr/>
          </p:nvSpPr>
          <p:spPr bwMode="auto">
            <a:xfrm>
              <a:off x="2952000" y="4064909"/>
              <a:ext cx="108000" cy="474037"/>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2" name="矩形 31"/>
            <p:cNvSpPr/>
            <p:nvPr/>
          </p:nvSpPr>
          <p:spPr bwMode="auto">
            <a:xfrm>
              <a:off x="3060000" y="3963910"/>
              <a:ext cx="108000" cy="575036"/>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3" name="矩形 32"/>
            <p:cNvSpPr/>
            <p:nvPr/>
          </p:nvSpPr>
          <p:spPr bwMode="auto">
            <a:xfrm>
              <a:off x="3168000" y="3869642"/>
              <a:ext cx="108000" cy="66930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4" name="矩形 33"/>
            <p:cNvSpPr/>
            <p:nvPr/>
          </p:nvSpPr>
          <p:spPr bwMode="auto">
            <a:xfrm>
              <a:off x="3276000" y="3756521"/>
              <a:ext cx="108000" cy="782425"/>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5" name="矩形 34"/>
            <p:cNvSpPr/>
            <p:nvPr/>
          </p:nvSpPr>
          <p:spPr bwMode="auto">
            <a:xfrm>
              <a:off x="3384000" y="3662255"/>
              <a:ext cx="108000" cy="876691"/>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6" name="矩形 35"/>
            <p:cNvSpPr/>
            <p:nvPr/>
          </p:nvSpPr>
          <p:spPr bwMode="auto">
            <a:xfrm>
              <a:off x="3492000" y="3581472"/>
              <a:ext cx="108000" cy="95747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7" name="矩形 36"/>
            <p:cNvSpPr/>
            <p:nvPr/>
          </p:nvSpPr>
          <p:spPr bwMode="auto">
            <a:xfrm>
              <a:off x="3600000" y="3450547"/>
              <a:ext cx="108000" cy="1088399"/>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8" name="矩形 37"/>
            <p:cNvSpPr/>
            <p:nvPr/>
          </p:nvSpPr>
          <p:spPr bwMode="auto">
            <a:xfrm>
              <a:off x="3708000" y="3370024"/>
              <a:ext cx="108000" cy="1168922"/>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39" name="矩形 38"/>
            <p:cNvSpPr/>
            <p:nvPr/>
          </p:nvSpPr>
          <p:spPr bwMode="auto">
            <a:xfrm>
              <a:off x="3816000" y="3304037"/>
              <a:ext cx="108000" cy="1234909"/>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0" name="矩形 39"/>
            <p:cNvSpPr/>
            <p:nvPr/>
          </p:nvSpPr>
          <p:spPr bwMode="auto">
            <a:xfrm>
              <a:off x="3924000" y="3214474"/>
              <a:ext cx="108000" cy="1324472"/>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1" name="矩形 40"/>
            <p:cNvSpPr/>
            <p:nvPr/>
          </p:nvSpPr>
          <p:spPr bwMode="auto">
            <a:xfrm>
              <a:off x="4032000" y="3134350"/>
              <a:ext cx="108000" cy="1404596"/>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2" name="矩形 41"/>
            <p:cNvSpPr/>
            <p:nvPr/>
          </p:nvSpPr>
          <p:spPr bwMode="auto">
            <a:xfrm>
              <a:off x="4140000" y="3214474"/>
              <a:ext cx="108000" cy="1324472"/>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3" name="矩形 42"/>
            <p:cNvSpPr/>
            <p:nvPr/>
          </p:nvSpPr>
          <p:spPr bwMode="auto">
            <a:xfrm>
              <a:off x="4248000" y="3304037"/>
              <a:ext cx="108000" cy="1234909"/>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4" name="矩形 43"/>
            <p:cNvSpPr/>
            <p:nvPr/>
          </p:nvSpPr>
          <p:spPr bwMode="auto">
            <a:xfrm>
              <a:off x="4356000" y="3370024"/>
              <a:ext cx="108000" cy="1168922"/>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5" name="矩形 44"/>
            <p:cNvSpPr/>
            <p:nvPr/>
          </p:nvSpPr>
          <p:spPr bwMode="auto">
            <a:xfrm>
              <a:off x="4464000" y="3581472"/>
              <a:ext cx="108000" cy="95747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6" name="矩形 45"/>
            <p:cNvSpPr/>
            <p:nvPr/>
          </p:nvSpPr>
          <p:spPr bwMode="auto">
            <a:xfrm>
              <a:off x="4572000" y="3662255"/>
              <a:ext cx="108000" cy="876691"/>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7" name="矩形 46"/>
            <p:cNvSpPr/>
            <p:nvPr/>
          </p:nvSpPr>
          <p:spPr bwMode="auto">
            <a:xfrm>
              <a:off x="4680000" y="3869642"/>
              <a:ext cx="108000" cy="66930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8" name="矩形 47"/>
            <p:cNvSpPr/>
            <p:nvPr/>
          </p:nvSpPr>
          <p:spPr bwMode="auto">
            <a:xfrm>
              <a:off x="4788000" y="3963910"/>
              <a:ext cx="108000" cy="575036"/>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49" name="矩形 48"/>
            <p:cNvSpPr/>
            <p:nvPr/>
          </p:nvSpPr>
          <p:spPr bwMode="auto">
            <a:xfrm>
              <a:off x="4896000" y="4171301"/>
              <a:ext cx="108000" cy="367645"/>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0" name="矩形 49"/>
            <p:cNvSpPr/>
            <p:nvPr/>
          </p:nvSpPr>
          <p:spPr bwMode="auto">
            <a:xfrm>
              <a:off x="5004000" y="4256142"/>
              <a:ext cx="108000" cy="28280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1" name="矩形 50"/>
            <p:cNvSpPr/>
            <p:nvPr/>
          </p:nvSpPr>
          <p:spPr bwMode="auto">
            <a:xfrm>
              <a:off x="5112000" y="4322130"/>
              <a:ext cx="108000" cy="216816"/>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2" name="矩形 51"/>
            <p:cNvSpPr/>
            <p:nvPr/>
          </p:nvSpPr>
          <p:spPr bwMode="auto">
            <a:xfrm>
              <a:off x="5220000" y="4171301"/>
              <a:ext cx="108000" cy="367645"/>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3" name="矩形 52"/>
            <p:cNvSpPr/>
            <p:nvPr/>
          </p:nvSpPr>
          <p:spPr bwMode="auto">
            <a:xfrm>
              <a:off x="5328000" y="3869642"/>
              <a:ext cx="108000" cy="66930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4" name="矩形 53"/>
            <p:cNvSpPr/>
            <p:nvPr/>
          </p:nvSpPr>
          <p:spPr bwMode="auto">
            <a:xfrm>
              <a:off x="5436000" y="3662255"/>
              <a:ext cx="108000" cy="876691"/>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5" name="矩形 54"/>
            <p:cNvSpPr/>
            <p:nvPr/>
          </p:nvSpPr>
          <p:spPr bwMode="auto">
            <a:xfrm>
              <a:off x="5544000" y="3370024"/>
              <a:ext cx="108000" cy="1168922"/>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6" name="矩形 55"/>
            <p:cNvSpPr/>
            <p:nvPr/>
          </p:nvSpPr>
          <p:spPr bwMode="auto">
            <a:xfrm>
              <a:off x="5652000" y="3304037"/>
              <a:ext cx="108000" cy="1234909"/>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7" name="矩形 56"/>
            <p:cNvSpPr/>
            <p:nvPr/>
          </p:nvSpPr>
          <p:spPr bwMode="auto">
            <a:xfrm>
              <a:off x="5760000" y="3581472"/>
              <a:ext cx="108000" cy="95747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8" name="矩形 57"/>
            <p:cNvSpPr/>
            <p:nvPr/>
          </p:nvSpPr>
          <p:spPr bwMode="auto">
            <a:xfrm>
              <a:off x="5868000" y="3662255"/>
              <a:ext cx="108000" cy="876691"/>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59" name="矩形 58"/>
            <p:cNvSpPr/>
            <p:nvPr/>
          </p:nvSpPr>
          <p:spPr bwMode="auto">
            <a:xfrm>
              <a:off x="5976000" y="3756521"/>
              <a:ext cx="108000" cy="782425"/>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60" name="矩形 59"/>
            <p:cNvSpPr/>
            <p:nvPr/>
          </p:nvSpPr>
          <p:spPr bwMode="auto">
            <a:xfrm>
              <a:off x="6084000" y="3869642"/>
              <a:ext cx="108000" cy="66930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61" name="矩形 60"/>
            <p:cNvSpPr/>
            <p:nvPr/>
          </p:nvSpPr>
          <p:spPr bwMode="auto">
            <a:xfrm>
              <a:off x="6192000" y="3963910"/>
              <a:ext cx="108000" cy="575036"/>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62" name="矩形 61"/>
            <p:cNvSpPr/>
            <p:nvPr/>
          </p:nvSpPr>
          <p:spPr bwMode="auto">
            <a:xfrm>
              <a:off x="6300000" y="4064909"/>
              <a:ext cx="108000" cy="474037"/>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63" name="矩形 62"/>
            <p:cNvSpPr/>
            <p:nvPr/>
          </p:nvSpPr>
          <p:spPr bwMode="auto">
            <a:xfrm>
              <a:off x="6408000" y="4171301"/>
              <a:ext cx="108000" cy="367645"/>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64" name="矩形 63"/>
            <p:cNvSpPr/>
            <p:nvPr/>
          </p:nvSpPr>
          <p:spPr bwMode="auto">
            <a:xfrm>
              <a:off x="6516000" y="4256142"/>
              <a:ext cx="108000" cy="282804"/>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sp>
          <p:nvSpPr>
            <p:cNvPr id="65" name="矩形 64"/>
            <p:cNvSpPr/>
            <p:nvPr/>
          </p:nvSpPr>
          <p:spPr bwMode="auto">
            <a:xfrm>
              <a:off x="6624000" y="4322130"/>
              <a:ext cx="108000" cy="216816"/>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grpSp>
          <p:nvGrpSpPr>
            <p:cNvPr id="66" name="组合 65"/>
            <p:cNvGrpSpPr/>
            <p:nvPr/>
          </p:nvGrpSpPr>
          <p:grpSpPr>
            <a:xfrm>
              <a:off x="2520000" y="2963679"/>
              <a:ext cx="4529052" cy="1575929"/>
              <a:chOff x="1319475" y="2965746"/>
              <a:chExt cx="4529052" cy="1575929"/>
            </a:xfrm>
          </p:grpSpPr>
          <p:cxnSp>
            <p:nvCxnSpPr>
              <p:cNvPr id="71" name="直接箭头连接符 70"/>
              <p:cNvCxnSpPr/>
              <p:nvPr/>
            </p:nvCxnSpPr>
            <p:spPr bwMode="auto">
              <a:xfrm>
                <a:off x="1319475" y="4541675"/>
                <a:ext cx="4529052" cy="0"/>
              </a:xfrm>
              <a:prstGeom prst="straightConnector1">
                <a:avLst/>
              </a:prstGeom>
              <a:solidFill>
                <a:srgbClr val="5B9BD5"/>
              </a:solidFill>
              <a:ln w="9525" cap="flat" cmpd="sng" algn="ctr">
                <a:solidFill>
                  <a:srgbClr val="3670B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接箭头连接符 71"/>
              <p:cNvCxnSpPr/>
              <p:nvPr/>
            </p:nvCxnSpPr>
            <p:spPr bwMode="auto">
              <a:xfrm flipV="1">
                <a:off x="1319475" y="2965746"/>
                <a:ext cx="0" cy="1570907"/>
              </a:xfrm>
              <a:prstGeom prst="straightConnector1">
                <a:avLst/>
              </a:prstGeom>
              <a:solidFill>
                <a:srgbClr val="5B9BD5"/>
              </a:solidFill>
              <a:ln w="9525" cap="flat" cmpd="sng" algn="ctr">
                <a:solidFill>
                  <a:srgbClr val="3670B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7" name="矩形 66"/>
            <p:cNvSpPr/>
            <p:nvPr/>
          </p:nvSpPr>
          <p:spPr bwMode="auto">
            <a:xfrm>
              <a:off x="6732000" y="4397544"/>
              <a:ext cx="108000" cy="141402"/>
            </a:xfrm>
            <a:prstGeom prst="rect">
              <a:avLst/>
            </a:prstGeom>
            <a:solidFill>
              <a:srgbClr val="5B9BD5"/>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25000" noProof="0">
                <a:ln>
                  <a:noFill/>
                </a:ln>
                <a:solidFill>
                  <a:sysClr val="windowText" lastClr="000000"/>
                </a:solidFill>
                <a:effectLst/>
                <a:uLnTx/>
                <a:uFillTx/>
                <a:latin typeface="Calibri" pitchFamily="34" charset="0"/>
                <a:ea typeface="宋体" pitchFamily="2" charset="-122"/>
                <a:sym typeface="宋体" pitchFamily="2" charset="-122"/>
              </a:endParaRPr>
            </a:p>
          </p:txBody>
        </p:sp>
        <p:cxnSp>
          <p:nvCxnSpPr>
            <p:cNvPr id="68" name="直接连接符 67"/>
            <p:cNvCxnSpPr>
              <a:stCxn id="41" idx="0"/>
            </p:cNvCxnSpPr>
            <p:nvPr/>
          </p:nvCxnSpPr>
          <p:spPr bwMode="auto">
            <a:xfrm flipH="1" flipV="1">
              <a:off x="2520001" y="3131790"/>
              <a:ext cx="1565999" cy="2560"/>
            </a:xfrm>
            <a:prstGeom prst="line">
              <a:avLst/>
            </a:prstGeom>
            <a:solidFill>
              <a:srgbClr val="5B9BD5"/>
            </a:solidFill>
            <a:ln w="9525" cap="flat" cmpd="sng" algn="ctr">
              <a:solidFill>
                <a:srgbClr val="3670B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文本框 77"/>
            <p:cNvSpPr txBox="1"/>
            <p:nvPr/>
          </p:nvSpPr>
          <p:spPr>
            <a:xfrm>
              <a:off x="2190258" y="3003857"/>
              <a:ext cx="419915" cy="24717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3670B3"/>
                  </a:solidFill>
                  <a:effectLst/>
                  <a:uLnTx/>
                  <a:uFillTx/>
                  <a:latin typeface="Calibri" panose="020F0502020204030204"/>
                  <a:ea typeface="宋体" panose="02010600030101010101" pitchFamily="2" charset="-122"/>
                  <a:cs typeface="Helvetica" panose="020B0604020202020204" pitchFamily="34" charset="0"/>
                </a:rPr>
                <a:t>Fmax</a:t>
              </a:r>
              <a:endParaRPr kumimoji="0" lang="zh-CN" altLang="en-US" sz="1000" b="0" i="0" u="none" strike="noStrike" kern="1200" cap="none" spc="0" normalizeH="0" baseline="0" noProof="0" dirty="0">
                <a:ln>
                  <a:noFill/>
                </a:ln>
                <a:solidFill>
                  <a:srgbClr val="3670B3"/>
                </a:solidFill>
                <a:effectLst/>
                <a:uLnTx/>
                <a:uFillTx/>
                <a:latin typeface="Calibri" panose="020F0502020204030204"/>
                <a:ea typeface="宋体" panose="02010600030101010101" pitchFamily="2" charset="-122"/>
                <a:cs typeface="Helvetica" panose="020B0604020202020204" pitchFamily="34" charset="0"/>
              </a:endParaRPr>
            </a:p>
          </p:txBody>
        </p:sp>
        <p:sp>
          <p:nvSpPr>
            <p:cNvPr id="70" name="文本框 78"/>
            <p:cNvSpPr txBox="1"/>
            <p:nvPr/>
          </p:nvSpPr>
          <p:spPr>
            <a:xfrm>
              <a:off x="2170994" y="4280623"/>
              <a:ext cx="419915" cy="24717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3670B3"/>
                  </a:solidFill>
                  <a:effectLst/>
                  <a:uLnTx/>
                  <a:uFillTx/>
                  <a:latin typeface="Calibri" panose="020F0502020204030204"/>
                  <a:ea typeface="宋体" panose="02010600030101010101" pitchFamily="2" charset="-122"/>
                  <a:cs typeface="Helvetica" panose="020B0604020202020204" pitchFamily="34" charset="0"/>
                </a:rPr>
                <a:t>Fmin</a:t>
              </a:r>
              <a:endParaRPr kumimoji="0" lang="zh-CN" altLang="en-US" sz="1000" b="0" i="0" u="none" strike="noStrike" kern="1200" cap="none" spc="0" normalizeH="0" baseline="0" noProof="0" dirty="0">
                <a:ln>
                  <a:noFill/>
                </a:ln>
                <a:solidFill>
                  <a:srgbClr val="3670B3"/>
                </a:solidFill>
                <a:effectLst/>
                <a:uLnTx/>
                <a:uFillTx/>
                <a:latin typeface="Calibri" panose="020F0502020204030204"/>
                <a:ea typeface="宋体" panose="02010600030101010101" pitchFamily="2" charset="-122"/>
                <a:cs typeface="Helvetica" panose="020B0604020202020204" pitchFamily="34" charset="0"/>
              </a:endParaRPr>
            </a:p>
          </p:txBody>
        </p:sp>
      </p:grpSp>
      <p:sp>
        <p:nvSpPr>
          <p:cNvPr id="73" name="文本框 90"/>
          <p:cNvSpPr txBox="1"/>
          <p:nvPr/>
        </p:nvSpPr>
        <p:spPr>
          <a:xfrm>
            <a:off x="289802" y="3660132"/>
            <a:ext cx="1698818"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altLang="zh-CN" sz="1000" b="1" baseline="0" dirty="0">
                <a:solidFill>
                  <a:srgbClr val="B9925C"/>
                </a:solidFill>
                <a:cs typeface="Helvetica" panose="020B0604020202020204" pitchFamily="34" charset="0"/>
              </a:rPr>
              <a:t>Ordinary Inverter Mode</a:t>
            </a:r>
            <a:endParaRPr lang="zh-CN" altLang="en-US" sz="1000" b="1" baseline="0" dirty="0">
              <a:solidFill>
                <a:srgbClr val="B9925C"/>
              </a:solidFill>
              <a:cs typeface="Helvetica" panose="020B0604020202020204" pitchFamily="34" charset="0"/>
            </a:endParaRPr>
          </a:p>
        </p:txBody>
      </p:sp>
      <p:sp>
        <p:nvSpPr>
          <p:cNvPr id="74" name="文本框 91"/>
          <p:cNvSpPr txBox="1"/>
          <p:nvPr/>
        </p:nvSpPr>
        <p:spPr>
          <a:xfrm>
            <a:off x="267264" y="5351073"/>
            <a:ext cx="1889220"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altLang="zh-CN" sz="1000" b="1" baseline="0" dirty="0">
                <a:solidFill>
                  <a:srgbClr val="B9925C"/>
                </a:solidFill>
                <a:cs typeface="Helvetica" panose="020B0604020202020204" pitchFamily="34" charset="0"/>
              </a:rPr>
              <a:t>GA Stepless Inverter Mode</a:t>
            </a:r>
            <a:endParaRPr lang="zh-CN" altLang="en-US" sz="1000" b="1" baseline="0" dirty="0">
              <a:solidFill>
                <a:srgbClr val="B9925C"/>
              </a:solidFill>
              <a:cs typeface="Helvetica" panose="020B0604020202020204" pitchFamily="34" charset="0"/>
            </a:endParaRPr>
          </a:p>
        </p:txBody>
      </p:sp>
    </p:spTree>
    <p:extLst>
      <p:ext uri="{BB962C8B-B14F-4D97-AF65-F5344CB8AC3E}">
        <p14:creationId xmlns:p14="http://schemas.microsoft.com/office/powerpoint/2010/main" val="621547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a:t>
            </a:r>
            <a:r>
              <a:rPr lang="en-US" altLang="zh-CN" sz="2000" b="1" baseline="0" dirty="0">
                <a:ea typeface="黑体" panose="02010609060101010101" pitchFamily="49" charset="-122"/>
                <a:sym typeface="Calibri" panose="020F0502020204030204" pitchFamily="34" charset="0"/>
              </a:rPr>
              <a:t>Energy saving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7" name="文本框 46"/>
          <p:cNvSpPr txBox="1"/>
          <p:nvPr/>
        </p:nvSpPr>
        <p:spPr>
          <a:xfrm>
            <a:off x="919960" y="1756167"/>
            <a:ext cx="8788400" cy="923330"/>
          </a:xfrm>
          <a:prstGeom prst="rect">
            <a:avLst/>
          </a:prstGeom>
          <a:noFill/>
        </p:spPr>
        <p:txBody>
          <a:bodyPr wrap="square" rtlCol="0">
            <a:spAutoFit/>
          </a:bodyPr>
          <a:lstStyle/>
          <a:p>
            <a:pPr algn="just"/>
            <a:r>
              <a:rPr lang="en-US" altLang="zh-CN" baseline="0" dirty="0">
                <a:latin typeface="Calibri" panose="020F0502020204030204" pitchFamily="34" charset="0"/>
                <a:cs typeface="Times New Roman" panose="02020603050405020304" pitchFamily="18" charset="0"/>
              </a:rPr>
              <a:t>X-ECO mode applies to inverter model,  smart control on compressor frequency as low as 12HZ. As a smart running mode, it limits the highest compressor frequency  and fan speed of each stage by intelligent control system.</a:t>
            </a:r>
          </a:p>
        </p:txBody>
      </p:sp>
      <p:pic>
        <p:nvPicPr>
          <p:cNvPr id="8" name="图片 7"/>
          <p:cNvPicPr>
            <a:picLocks noChangeAspect="1"/>
          </p:cNvPicPr>
          <p:nvPr/>
        </p:nvPicPr>
        <p:blipFill>
          <a:blip r:embed="rId2">
            <a:clrChange>
              <a:clrFrom>
                <a:srgbClr val="FFFFFF"/>
              </a:clrFrom>
              <a:clrTo>
                <a:srgbClr val="FFFFFF">
                  <a:alpha val="0"/>
                </a:srgbClr>
              </a:clrTo>
            </a:clrChange>
          </a:blip>
          <a:stretch>
            <a:fillRect/>
          </a:stretch>
        </p:blipFill>
        <p:spPr>
          <a:xfrm>
            <a:off x="564359" y="2767489"/>
            <a:ext cx="6264656" cy="3409525"/>
          </a:xfrm>
          <a:prstGeom prst="rect">
            <a:avLst/>
          </a:prstGeom>
        </p:spPr>
      </p:pic>
      <p:pic>
        <p:nvPicPr>
          <p:cNvPr id="10" name="图片 9"/>
          <p:cNvPicPr/>
          <p:nvPr/>
        </p:nvPicPr>
        <p:blipFill>
          <a:blip r:embed="rId3">
            <a:extLst>
              <a:ext uri="{28A0092B-C50C-407E-A947-70E740481C1C}">
                <a14:useLocalDpi xmlns:a14="http://schemas.microsoft.com/office/drawing/2010/main" val="0"/>
              </a:ext>
            </a:extLst>
          </a:blip>
          <a:srcRect/>
          <a:stretch>
            <a:fillRect/>
          </a:stretch>
        </p:blipFill>
        <p:spPr bwMode="auto">
          <a:xfrm>
            <a:off x="564359" y="3150757"/>
            <a:ext cx="6364113" cy="3584139"/>
          </a:xfrm>
          <a:prstGeom prst="rect">
            <a:avLst/>
          </a:prstGeom>
          <a:noFill/>
          <a:ln>
            <a:noFill/>
          </a:ln>
        </p:spPr>
      </p:pic>
      <p:sp>
        <p:nvSpPr>
          <p:cNvPr id="11" name="文本框 10"/>
          <p:cNvSpPr txBox="1"/>
          <p:nvPr/>
        </p:nvSpPr>
        <p:spPr>
          <a:xfrm>
            <a:off x="1247532" y="5869237"/>
            <a:ext cx="2312278" cy="307777"/>
          </a:xfrm>
          <a:prstGeom prst="rect">
            <a:avLst/>
          </a:prstGeom>
          <a:solidFill>
            <a:schemeClr val="bg1"/>
          </a:solidFill>
        </p:spPr>
        <p:txBody>
          <a:bodyPr wrap="square" rtlCol="0">
            <a:spAutoFit/>
          </a:bodyPr>
          <a:lstStyle/>
          <a:p>
            <a:r>
              <a:rPr lang="en-US" altLang="zh-CN" sz="1400" dirty="0"/>
              <a:t>Running at Auto fan speed</a:t>
            </a:r>
            <a:endParaRPr lang="zh-CN" altLang="en-US" sz="1400" dirty="0"/>
          </a:p>
        </p:txBody>
      </p:sp>
      <p:sp>
        <p:nvSpPr>
          <p:cNvPr id="12" name="文本框 11"/>
          <p:cNvSpPr txBox="1"/>
          <p:nvPr/>
        </p:nvSpPr>
        <p:spPr>
          <a:xfrm>
            <a:off x="3816569" y="5869237"/>
            <a:ext cx="2312278" cy="307777"/>
          </a:xfrm>
          <a:prstGeom prst="rect">
            <a:avLst/>
          </a:prstGeom>
          <a:solidFill>
            <a:schemeClr val="bg1"/>
          </a:solidFill>
        </p:spPr>
        <p:txBody>
          <a:bodyPr wrap="square" rtlCol="0">
            <a:spAutoFit/>
          </a:bodyPr>
          <a:lstStyle/>
          <a:p>
            <a:r>
              <a:rPr lang="en-US" altLang="zh-CN" sz="1400" dirty="0"/>
              <a:t>Running at ECO fan speed</a:t>
            </a:r>
            <a:endParaRPr lang="zh-CN" altLang="en-US" sz="1400" dirty="0"/>
          </a:p>
        </p:txBody>
      </p:sp>
      <p:sp>
        <p:nvSpPr>
          <p:cNvPr id="13" name="文本框 12"/>
          <p:cNvSpPr txBox="1"/>
          <p:nvPr/>
        </p:nvSpPr>
        <p:spPr>
          <a:xfrm>
            <a:off x="1247532" y="3543245"/>
            <a:ext cx="809296" cy="246221"/>
          </a:xfrm>
          <a:prstGeom prst="rect">
            <a:avLst/>
          </a:prstGeom>
          <a:solidFill>
            <a:schemeClr val="bg1"/>
          </a:solidFill>
        </p:spPr>
        <p:txBody>
          <a:bodyPr wrap="square" rtlCol="0">
            <a:spAutoFit/>
          </a:bodyPr>
          <a:lstStyle/>
          <a:p>
            <a:r>
              <a:rPr lang="en-US" altLang="zh-CN" sz="1000" dirty="0"/>
              <a:t>First stage</a:t>
            </a:r>
            <a:endParaRPr lang="zh-CN" altLang="en-US" sz="1000" dirty="0"/>
          </a:p>
        </p:txBody>
      </p:sp>
      <p:sp>
        <p:nvSpPr>
          <p:cNvPr id="14" name="文本框 13"/>
          <p:cNvSpPr txBox="1"/>
          <p:nvPr/>
        </p:nvSpPr>
        <p:spPr>
          <a:xfrm>
            <a:off x="1999022" y="3945296"/>
            <a:ext cx="972205" cy="246221"/>
          </a:xfrm>
          <a:prstGeom prst="rect">
            <a:avLst/>
          </a:prstGeom>
          <a:solidFill>
            <a:schemeClr val="bg1"/>
          </a:solidFill>
        </p:spPr>
        <p:txBody>
          <a:bodyPr wrap="square" rtlCol="0">
            <a:spAutoFit/>
          </a:bodyPr>
          <a:lstStyle/>
          <a:p>
            <a:r>
              <a:rPr lang="en-US" altLang="zh-CN" sz="1000" dirty="0"/>
              <a:t>Second stage</a:t>
            </a:r>
            <a:endParaRPr lang="zh-CN" altLang="en-US" sz="1000" dirty="0"/>
          </a:p>
        </p:txBody>
      </p:sp>
      <p:sp>
        <p:nvSpPr>
          <p:cNvPr id="15" name="文本框 14"/>
          <p:cNvSpPr txBox="1"/>
          <p:nvPr/>
        </p:nvSpPr>
        <p:spPr>
          <a:xfrm>
            <a:off x="2774210" y="4328120"/>
            <a:ext cx="972205" cy="246221"/>
          </a:xfrm>
          <a:prstGeom prst="rect">
            <a:avLst/>
          </a:prstGeom>
          <a:solidFill>
            <a:schemeClr val="bg1"/>
          </a:solidFill>
        </p:spPr>
        <p:txBody>
          <a:bodyPr wrap="square" rtlCol="0">
            <a:spAutoFit/>
          </a:bodyPr>
          <a:lstStyle/>
          <a:p>
            <a:r>
              <a:rPr lang="en-US" altLang="zh-CN" sz="1000" dirty="0"/>
              <a:t>Third stage</a:t>
            </a:r>
            <a:endParaRPr lang="zh-CN" altLang="en-US" sz="1000" dirty="0"/>
          </a:p>
        </p:txBody>
      </p:sp>
      <p:sp>
        <p:nvSpPr>
          <p:cNvPr id="16" name="文本框 15"/>
          <p:cNvSpPr txBox="1"/>
          <p:nvPr/>
        </p:nvSpPr>
        <p:spPr>
          <a:xfrm>
            <a:off x="3623255" y="4703086"/>
            <a:ext cx="972205" cy="246221"/>
          </a:xfrm>
          <a:prstGeom prst="rect">
            <a:avLst/>
          </a:prstGeom>
          <a:solidFill>
            <a:schemeClr val="bg1"/>
          </a:solidFill>
        </p:spPr>
        <p:txBody>
          <a:bodyPr wrap="square" rtlCol="0">
            <a:spAutoFit/>
          </a:bodyPr>
          <a:lstStyle/>
          <a:p>
            <a:r>
              <a:rPr lang="en-US" altLang="zh-CN" sz="1000" dirty="0"/>
              <a:t>Forth stage</a:t>
            </a:r>
            <a:endParaRPr lang="zh-CN" altLang="en-US" sz="1000" dirty="0"/>
          </a:p>
        </p:txBody>
      </p:sp>
      <p:sp>
        <p:nvSpPr>
          <p:cNvPr id="17" name="文本框 16"/>
          <p:cNvSpPr txBox="1"/>
          <p:nvPr/>
        </p:nvSpPr>
        <p:spPr>
          <a:xfrm>
            <a:off x="4972708" y="5039941"/>
            <a:ext cx="972205" cy="246221"/>
          </a:xfrm>
          <a:prstGeom prst="rect">
            <a:avLst/>
          </a:prstGeom>
          <a:solidFill>
            <a:schemeClr val="bg1"/>
          </a:solidFill>
        </p:spPr>
        <p:txBody>
          <a:bodyPr wrap="square" rtlCol="0">
            <a:spAutoFit/>
          </a:bodyPr>
          <a:lstStyle/>
          <a:p>
            <a:r>
              <a:rPr lang="en-US" altLang="zh-CN" sz="1000" dirty="0"/>
              <a:t>Fifth stage</a:t>
            </a:r>
            <a:endParaRPr lang="zh-CN" altLang="en-US" sz="1000" dirty="0"/>
          </a:p>
        </p:txBody>
      </p:sp>
      <p:sp>
        <p:nvSpPr>
          <p:cNvPr id="18" name="文本框 17"/>
          <p:cNvSpPr txBox="1"/>
          <p:nvPr/>
        </p:nvSpPr>
        <p:spPr>
          <a:xfrm>
            <a:off x="1237022" y="5467186"/>
            <a:ext cx="730467" cy="246221"/>
          </a:xfrm>
          <a:prstGeom prst="rect">
            <a:avLst/>
          </a:prstGeom>
          <a:solidFill>
            <a:schemeClr val="bg1"/>
          </a:solidFill>
        </p:spPr>
        <p:txBody>
          <a:bodyPr wrap="square" rtlCol="0">
            <a:spAutoFit/>
          </a:bodyPr>
          <a:lstStyle/>
          <a:p>
            <a:r>
              <a:rPr lang="en-US" altLang="zh-CN" sz="1000" dirty="0"/>
              <a:t>15 min</a:t>
            </a:r>
            <a:endParaRPr lang="zh-CN" altLang="en-US" sz="1000" dirty="0"/>
          </a:p>
        </p:txBody>
      </p:sp>
      <p:sp>
        <p:nvSpPr>
          <p:cNvPr id="19" name="文本框 18"/>
          <p:cNvSpPr txBox="1"/>
          <p:nvPr/>
        </p:nvSpPr>
        <p:spPr>
          <a:xfrm>
            <a:off x="1999019" y="5460722"/>
            <a:ext cx="730467" cy="246221"/>
          </a:xfrm>
          <a:prstGeom prst="rect">
            <a:avLst/>
          </a:prstGeom>
          <a:solidFill>
            <a:schemeClr val="bg1"/>
          </a:solidFill>
        </p:spPr>
        <p:txBody>
          <a:bodyPr wrap="square" rtlCol="0">
            <a:spAutoFit/>
          </a:bodyPr>
          <a:lstStyle/>
          <a:p>
            <a:r>
              <a:rPr lang="en-US" altLang="zh-CN" sz="1000" dirty="0"/>
              <a:t>15 min</a:t>
            </a:r>
            <a:endParaRPr lang="zh-CN" altLang="en-US" sz="1000" dirty="0"/>
          </a:p>
        </p:txBody>
      </p:sp>
      <p:sp>
        <p:nvSpPr>
          <p:cNvPr id="20" name="文本框 19"/>
          <p:cNvSpPr txBox="1"/>
          <p:nvPr/>
        </p:nvSpPr>
        <p:spPr>
          <a:xfrm>
            <a:off x="2784720" y="5455910"/>
            <a:ext cx="730467" cy="246221"/>
          </a:xfrm>
          <a:prstGeom prst="rect">
            <a:avLst/>
          </a:prstGeom>
          <a:solidFill>
            <a:schemeClr val="bg1"/>
          </a:solidFill>
        </p:spPr>
        <p:txBody>
          <a:bodyPr wrap="square" rtlCol="0">
            <a:spAutoFit/>
          </a:bodyPr>
          <a:lstStyle/>
          <a:p>
            <a:r>
              <a:rPr lang="en-US" altLang="zh-CN" sz="1000" dirty="0"/>
              <a:t>30 min</a:t>
            </a:r>
            <a:endParaRPr lang="zh-CN" altLang="en-US" sz="1000" dirty="0"/>
          </a:p>
        </p:txBody>
      </p:sp>
      <p:sp>
        <p:nvSpPr>
          <p:cNvPr id="21" name="文本框 20"/>
          <p:cNvSpPr txBox="1"/>
          <p:nvPr/>
        </p:nvSpPr>
        <p:spPr>
          <a:xfrm>
            <a:off x="3733326" y="5461126"/>
            <a:ext cx="730467" cy="246221"/>
          </a:xfrm>
          <a:prstGeom prst="rect">
            <a:avLst/>
          </a:prstGeom>
          <a:solidFill>
            <a:schemeClr val="bg1"/>
          </a:solidFill>
        </p:spPr>
        <p:txBody>
          <a:bodyPr wrap="square" rtlCol="0">
            <a:spAutoFit/>
          </a:bodyPr>
          <a:lstStyle/>
          <a:p>
            <a:r>
              <a:rPr lang="en-US" altLang="zh-CN" sz="1000" dirty="0"/>
              <a:t>60 min</a:t>
            </a:r>
            <a:endParaRPr lang="zh-CN" altLang="en-US" sz="1000" dirty="0"/>
          </a:p>
        </p:txBody>
      </p:sp>
      <p:sp>
        <p:nvSpPr>
          <p:cNvPr id="22" name="文本框 21"/>
          <p:cNvSpPr txBox="1"/>
          <p:nvPr/>
        </p:nvSpPr>
        <p:spPr>
          <a:xfrm>
            <a:off x="320891" y="1304450"/>
            <a:ext cx="1620957"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X-ECO</a:t>
            </a:r>
            <a:endParaRPr lang="zh-CN" altLang="en-US" sz="2400" i="1" baseline="0" dirty="0">
              <a:solidFill>
                <a:srgbClr val="C0000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24" name="图片 23"/>
          <p:cNvPicPr>
            <a:picLocks noChangeAspect="1"/>
          </p:cNvPicPr>
          <p:nvPr/>
        </p:nvPicPr>
        <p:blipFill>
          <a:blip r:embed="rId4"/>
          <a:stretch>
            <a:fillRect/>
          </a:stretch>
        </p:blipFill>
        <p:spPr>
          <a:xfrm>
            <a:off x="8170072" y="2673622"/>
            <a:ext cx="3076575" cy="2352675"/>
          </a:xfrm>
          <a:prstGeom prst="rect">
            <a:avLst/>
          </a:prstGeom>
        </p:spPr>
      </p:pic>
    </p:spTree>
    <p:extLst>
      <p:ext uri="{BB962C8B-B14F-4D97-AF65-F5344CB8AC3E}">
        <p14:creationId xmlns:p14="http://schemas.microsoft.com/office/powerpoint/2010/main" val="177974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06070" y="87783"/>
            <a:ext cx="1643399"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Content</a:t>
            </a:r>
            <a:endParaRPr lang="zh-CN" altLang="en-US" sz="2800" b="1" dirty="0">
              <a:solidFill>
                <a:srgbClr val="0091D7"/>
              </a:solidFill>
              <a:latin typeface="Arial" panose="020B0604020202020204" pitchFamily="34" charset="0"/>
              <a:cs typeface="Arial" panose="020B0604020202020204" pitchFamily="34" charset="0"/>
            </a:endParaRPr>
          </a:p>
        </p:txBody>
      </p:sp>
      <p:graphicFrame>
        <p:nvGraphicFramePr>
          <p:cNvPr id="6" name="图示 5"/>
          <p:cNvGraphicFramePr/>
          <p:nvPr>
            <p:extLst>
              <p:ext uri="{D42A27DB-BD31-4B8C-83A1-F6EECF244321}">
                <p14:modId xmlns:p14="http://schemas.microsoft.com/office/powerpoint/2010/main" val="907740032"/>
              </p:ext>
            </p:extLst>
          </p:nvPr>
        </p:nvGraphicFramePr>
        <p:xfrm>
          <a:off x="2607217" y="1123427"/>
          <a:ext cx="7510560" cy="4161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1939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a:t>
            </a:r>
            <a:r>
              <a:rPr lang="en-US" altLang="zh-CN" sz="2000" b="1" baseline="0" dirty="0">
                <a:ea typeface="黑体" panose="02010609060101010101" pitchFamily="49" charset="-122"/>
                <a:sym typeface="Calibri" panose="020F0502020204030204" pitchFamily="34" charset="0"/>
              </a:rPr>
              <a:t>Energy saving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63" y="2150028"/>
            <a:ext cx="3707745" cy="1919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7"/>
          <p:cNvSpPr txBox="1">
            <a:spLocks noChangeArrowheads="1"/>
          </p:cNvSpPr>
          <p:nvPr/>
        </p:nvSpPr>
        <p:spPr bwMode="auto">
          <a:xfrm>
            <a:off x="5389829" y="1692698"/>
            <a:ext cx="5640756" cy="2693045"/>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ysClr val="windowText" lastClr="000000"/>
                </a:solidFill>
                <a:effectLst/>
                <a:uLnTx/>
                <a:uFillTx/>
                <a:latin typeface="Calibri"/>
                <a:ea typeface="宋体"/>
              </a:rPr>
              <a:t>Electrical control logical  </a:t>
            </a:r>
          </a:p>
          <a:p>
            <a:pPr marL="0" marR="0" lvl="0" indent="0" defTabSz="914400" eaLnBrk="1" fontAlgn="auto" latinLnBrk="0" hangingPunct="1">
              <a:lnSpc>
                <a:spcPct val="130000"/>
              </a:lnSpc>
              <a:spcBef>
                <a:spcPts val="0"/>
              </a:spcBef>
              <a:spcAft>
                <a:spcPts val="0"/>
              </a:spcAft>
              <a:buClrTx/>
              <a:buSzTx/>
              <a:buFont typeface="Arial" pitchFamily="34" charset="0"/>
              <a:buChar char="•"/>
              <a:tabLst/>
              <a:defRPr/>
            </a:pPr>
            <a:r>
              <a:rPr kumimoji="0" lang="en-US" altLang="zh-CN" sz="1600" b="0" i="0" u="none" strike="noStrike" kern="0" cap="none" spc="0" normalizeH="0" baseline="0" noProof="0" dirty="0">
                <a:ln>
                  <a:noFill/>
                </a:ln>
                <a:solidFill>
                  <a:sysClr val="windowText" lastClr="000000"/>
                </a:solidFill>
                <a:effectLst/>
                <a:uLnTx/>
                <a:uFillTx/>
                <a:ea typeface="宋体"/>
              </a:rPr>
              <a:t> Press the Temperature Down button 2 times on remote controller to active this function.</a:t>
            </a:r>
          </a:p>
          <a:p>
            <a:pPr marL="0" marR="0" lvl="0" indent="0" defTabSz="914400" eaLnBrk="1" fontAlgn="auto" latinLnBrk="0" hangingPunct="1">
              <a:lnSpc>
                <a:spcPct val="130000"/>
              </a:lnSpc>
              <a:spcBef>
                <a:spcPts val="0"/>
              </a:spcBef>
              <a:spcAft>
                <a:spcPts val="0"/>
              </a:spcAft>
              <a:buClrTx/>
              <a:buSzTx/>
              <a:buFont typeface="Arial" pitchFamily="34" charset="0"/>
              <a:buChar char="•"/>
              <a:tabLst/>
              <a:defRPr/>
            </a:pPr>
            <a:r>
              <a:rPr kumimoji="0" lang="en-US" altLang="zh-CN" sz="1600" b="0" i="0" u="none" strike="noStrike" kern="0" cap="none" spc="0" normalizeH="0" baseline="0" noProof="0" dirty="0">
                <a:ln>
                  <a:noFill/>
                </a:ln>
                <a:solidFill>
                  <a:sysClr val="windowText" lastClr="000000"/>
                </a:solidFill>
                <a:effectLst/>
                <a:uLnTx/>
                <a:uFillTx/>
                <a:ea typeface="宋体"/>
              </a:rPr>
              <a:t>  Off condition:</a:t>
            </a: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ea typeface="宋体"/>
              </a:rPr>
              <a:t>Press </a:t>
            </a:r>
            <a:r>
              <a:rPr lang="en-US" altLang="zh-CN" sz="1600" kern="0" dirty="0">
                <a:solidFill>
                  <a:sysClr val="windowText" lastClr="000000"/>
                </a:solidFill>
                <a:ea typeface="宋体"/>
              </a:rPr>
              <a:t>On/off, Sleep, Mode,  Fan and Temp. button while operating will cancel this function.</a:t>
            </a:r>
            <a:endParaRPr kumimoji="0" lang="en-US" altLang="zh-CN" sz="1600" b="0" i="0" u="none" strike="noStrike" kern="0" cap="none" spc="0" normalizeH="0" baseline="0" noProof="0" dirty="0">
              <a:ln>
                <a:noFill/>
              </a:ln>
              <a:solidFill>
                <a:sysClr val="windowText" lastClr="000000"/>
              </a:solidFill>
              <a:effectLst/>
              <a:uLnTx/>
              <a:uFillTx/>
              <a:ea typeface="宋体"/>
            </a:endParaRPr>
          </a:p>
          <a:p>
            <a:pPr marL="0" marR="0" lvl="0" indent="0" defTabSz="914400" eaLnBrk="1" fontAlgn="auto" latinLnBrk="0" hangingPunct="1">
              <a:lnSpc>
                <a:spcPct val="130000"/>
              </a:lnSpc>
              <a:spcBef>
                <a:spcPts val="0"/>
              </a:spcBef>
              <a:spcAft>
                <a:spcPts val="0"/>
              </a:spcAft>
              <a:buClrTx/>
              <a:buSzTx/>
              <a:buFont typeface="Arial" pitchFamily="34" charset="0"/>
              <a:buChar char="•"/>
              <a:tabLst/>
              <a:defRPr/>
            </a:pPr>
            <a:r>
              <a:rPr kumimoji="0" lang="en-US" altLang="zh-CN" sz="1600" b="0" i="0" u="none" strike="noStrike" kern="0" cap="none" spc="0" normalizeH="0" baseline="0" noProof="0" dirty="0">
                <a:ln>
                  <a:noFill/>
                </a:ln>
                <a:solidFill>
                  <a:sysClr val="windowText" lastClr="000000"/>
                </a:solidFill>
                <a:effectLst/>
                <a:uLnTx/>
                <a:uFillTx/>
                <a:ea typeface="宋体"/>
                <a:cs typeface="Arial" pitchFamily="34" charset="0"/>
              </a:rPr>
              <a:t>  </a:t>
            </a:r>
            <a:r>
              <a:rPr kumimoji="0" lang="en-US" altLang="zh-CN" sz="1600" b="0" i="0" u="none" strike="noStrike" kern="0" cap="none" spc="0" normalizeH="0" baseline="0" noProof="0" dirty="0">
                <a:ln>
                  <a:noFill/>
                </a:ln>
                <a:solidFill>
                  <a:sysClr val="windowText" lastClr="000000"/>
                </a:solidFill>
                <a:effectLst/>
                <a:uLnTx/>
                <a:uFillTx/>
                <a:latin typeface="Calibri"/>
                <a:ea typeface="宋体"/>
                <a:cs typeface="Arial" pitchFamily="34" charset="0"/>
              </a:rPr>
              <a:t>8 ℃ heating function can be memorized if the power fails.</a:t>
            </a:r>
          </a:p>
          <a:p>
            <a:pPr marL="0" marR="0" lvl="0" indent="0" defTabSz="914400" eaLnBrk="1" fontAlgn="auto" latinLnBrk="0" hangingPunct="1">
              <a:lnSpc>
                <a:spcPct val="130000"/>
              </a:lnSpc>
              <a:spcBef>
                <a:spcPts val="0"/>
              </a:spcBef>
              <a:spcAft>
                <a:spcPts val="0"/>
              </a:spcAft>
              <a:buClrTx/>
              <a:buSzTx/>
              <a:buFont typeface="Arial" pitchFamily="34" charset="0"/>
              <a:buChar char="•"/>
              <a:tabLst/>
              <a:defRPr/>
            </a:pPr>
            <a:r>
              <a:rPr kumimoji="0" lang="en-US" altLang="zh-CN" sz="1600" b="0" i="0" u="none" strike="noStrike" kern="0" cap="none" spc="0" normalizeH="0" baseline="0" noProof="0" dirty="0">
                <a:ln>
                  <a:noFill/>
                </a:ln>
                <a:solidFill>
                  <a:sysClr val="windowText" lastClr="000000"/>
                </a:solidFill>
                <a:effectLst/>
                <a:uLnTx/>
                <a:uFillTx/>
                <a:latin typeface="Calibri"/>
                <a:ea typeface="宋体"/>
                <a:cs typeface="Arial" pitchFamily="34" charset="0"/>
              </a:rPr>
              <a:t>  Anti-cold wind function is inactive.</a:t>
            </a:r>
            <a:endParaRPr kumimoji="0" lang="zh-CN" altLang="zh-CN" sz="1600" b="0" i="0" u="none" strike="noStrike" kern="0" cap="none" spc="0" normalizeH="0" baseline="0" noProof="0" dirty="0">
              <a:ln>
                <a:noFill/>
              </a:ln>
              <a:solidFill>
                <a:sysClr val="windowText" lastClr="000000"/>
              </a:solidFill>
              <a:effectLst/>
              <a:uLnTx/>
              <a:uFillTx/>
              <a:latin typeface="Calibri"/>
              <a:ea typeface="宋体"/>
              <a:cs typeface="Arial" pitchFamily="34" charset="0"/>
            </a:endParaRPr>
          </a:p>
        </p:txBody>
      </p:sp>
      <p:sp>
        <p:nvSpPr>
          <p:cNvPr id="8" name="TextBox 7"/>
          <p:cNvSpPr txBox="1">
            <a:spLocks noChangeArrowheads="1"/>
          </p:cNvSpPr>
          <p:nvPr/>
        </p:nvSpPr>
        <p:spPr bwMode="auto">
          <a:xfrm>
            <a:off x="143628" y="4790253"/>
            <a:ext cx="8908139"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marL="0" marR="0" lvl="0" indent="0" defTabSz="914400" eaLnBrk="1" fontAlgn="auto" latinLnBrk="0" hangingPunct="1">
              <a:lnSpc>
                <a:spcPct val="130000"/>
              </a:lnSpc>
              <a:spcBef>
                <a:spcPts val="0"/>
              </a:spcBef>
              <a:spcAft>
                <a:spcPts val="0"/>
              </a:spcAft>
              <a:buClrTx/>
              <a:buSzTx/>
              <a:buFont typeface="Arial" charset="0"/>
              <a:buChar char="•"/>
              <a:tabLst/>
              <a:defRPr/>
            </a:pPr>
            <a:r>
              <a:rPr kumimoji="0" lang="en-US" altLang="zh-CN" sz="1800" i="0" u="none" strike="noStrike" kern="0" cap="none" spc="0" normalizeH="0" baseline="0" noProof="0" dirty="0">
                <a:ln>
                  <a:noFill/>
                </a:ln>
                <a:solidFill>
                  <a:sysClr val="windowText" lastClr="000000"/>
                </a:solidFill>
                <a:effectLst/>
                <a:uLnTx/>
                <a:uFillTx/>
                <a:latin typeface="+mn-lt"/>
                <a:ea typeface="宋体" charset="-122"/>
              </a:rPr>
              <a:t> </a:t>
            </a:r>
            <a:r>
              <a:rPr kumimoji="0" lang="en-US" altLang="zh-CN" sz="1800" i="1" u="none" strike="noStrike" kern="0" cap="none" spc="0" normalizeH="0" baseline="0" noProof="0" dirty="0">
                <a:ln>
                  <a:noFill/>
                </a:ln>
                <a:solidFill>
                  <a:srgbClr val="FF0000"/>
                </a:solidFill>
                <a:effectLst/>
                <a:uLnTx/>
                <a:uFillTx/>
                <a:latin typeface="+mn-lt"/>
                <a:ea typeface="宋体" charset="-122"/>
              </a:rPr>
              <a:t>Advantage for end-user: </a:t>
            </a:r>
            <a:r>
              <a:rPr kumimoji="0" lang="en-US" altLang="zh-CN" sz="1800" i="0" u="none" strike="noStrike" kern="0" cap="none" spc="0" normalizeH="0" baseline="0" noProof="0" dirty="0">
                <a:ln>
                  <a:noFill/>
                </a:ln>
                <a:solidFill>
                  <a:sysClr val="windowText" lastClr="000000"/>
                </a:solidFill>
                <a:effectLst/>
                <a:uLnTx/>
                <a:uFillTx/>
                <a:latin typeface="+mn-lt"/>
                <a:ea typeface="宋体" charset="-122"/>
              </a:rPr>
              <a:t>In heating operation, the preset temperature of the air conditioner can be as lower as 8</a:t>
            </a:r>
            <a:r>
              <a:rPr kumimoji="0" lang="zh-CN" altLang="zh-CN" sz="1800" i="0" u="none" strike="noStrike" kern="0" cap="none" spc="0" normalizeH="0" baseline="0" noProof="0" dirty="0">
                <a:ln>
                  <a:noFill/>
                </a:ln>
                <a:solidFill>
                  <a:sysClr val="windowText" lastClr="000000"/>
                </a:solidFill>
                <a:effectLst/>
                <a:uLnTx/>
                <a:uFillTx/>
                <a:latin typeface="+mn-lt"/>
                <a:ea typeface="宋体" charset="-122"/>
              </a:rPr>
              <a:t>℃</a:t>
            </a:r>
            <a:r>
              <a:rPr kumimoji="0" lang="en-US" altLang="zh-CN" sz="1800" i="0" u="none" strike="noStrike" kern="0" cap="none" spc="0" normalizeH="0" baseline="0" noProof="0" dirty="0">
                <a:ln>
                  <a:noFill/>
                </a:ln>
                <a:solidFill>
                  <a:sysClr val="windowText" lastClr="000000"/>
                </a:solidFill>
                <a:effectLst/>
                <a:uLnTx/>
                <a:uFillTx/>
                <a:latin typeface="+mn-lt"/>
                <a:ea typeface="宋体" charset="-122"/>
              </a:rPr>
              <a:t> (why 8</a:t>
            </a:r>
            <a:r>
              <a:rPr kumimoji="0" lang="zh-CN" altLang="en-US" sz="1800" i="0" u="none" strike="noStrike" kern="0" cap="none" spc="0" normalizeH="0" baseline="0" noProof="0" dirty="0">
                <a:ln>
                  <a:noFill/>
                </a:ln>
                <a:solidFill>
                  <a:sysClr val="windowText" lastClr="000000"/>
                </a:solidFill>
                <a:effectLst/>
                <a:uLnTx/>
                <a:uFillTx/>
                <a:latin typeface="+mn-lt"/>
                <a:ea typeface="宋体" charset="-122"/>
              </a:rPr>
              <a:t>℃ </a:t>
            </a:r>
            <a:r>
              <a:rPr kumimoji="0" lang="en-US" altLang="zh-CN" sz="1800" i="0" u="none" strike="noStrike" kern="0" cap="none" spc="0" normalizeH="0" baseline="0" noProof="0" dirty="0">
                <a:ln>
                  <a:noFill/>
                </a:ln>
                <a:solidFill>
                  <a:sysClr val="windowText" lastClr="000000"/>
                </a:solidFill>
                <a:effectLst/>
                <a:uLnTx/>
                <a:uFillTx/>
                <a:latin typeface="+mn-lt"/>
                <a:ea typeface="宋体" charset="-122"/>
              </a:rPr>
              <a:t>heating</a:t>
            </a:r>
            <a:r>
              <a:rPr kumimoji="0" lang="zh-CN" altLang="en-US" sz="1800" i="0" u="none" strike="noStrike" kern="0" cap="none" spc="0" normalizeH="0" baseline="0" noProof="0" dirty="0">
                <a:ln>
                  <a:noFill/>
                </a:ln>
                <a:solidFill>
                  <a:sysClr val="windowText" lastClr="000000"/>
                </a:solidFill>
                <a:effectLst/>
                <a:uLnTx/>
                <a:uFillTx/>
                <a:latin typeface="+mn-lt"/>
                <a:ea typeface="宋体" charset="-122"/>
              </a:rPr>
              <a:t>？</a:t>
            </a:r>
            <a:r>
              <a:rPr kumimoji="0" lang="en-US" altLang="zh-CN" sz="1800" i="0" u="none" strike="noStrike" kern="0" cap="none" spc="0" normalizeH="0" baseline="0" noProof="0" dirty="0">
                <a:ln>
                  <a:noFill/>
                </a:ln>
                <a:solidFill>
                  <a:srgbClr val="FF0000"/>
                </a:solidFill>
                <a:effectLst/>
                <a:uLnTx/>
                <a:uFillTx/>
                <a:latin typeface="+mn-lt"/>
                <a:ea typeface="宋体" charset="-122"/>
              </a:rPr>
              <a:t>energy saving concerned</a:t>
            </a:r>
            <a:r>
              <a:rPr kumimoji="0" lang="en-US" altLang="zh-CN" sz="1800" i="0" u="none" strike="noStrike" kern="0" cap="none" spc="0" normalizeH="0" baseline="0" noProof="0" dirty="0">
                <a:ln>
                  <a:noFill/>
                </a:ln>
                <a:solidFill>
                  <a:sysClr val="windowText" lastClr="000000"/>
                </a:solidFill>
                <a:effectLst/>
                <a:uLnTx/>
                <a:uFillTx/>
                <a:latin typeface="+mn-lt"/>
                <a:ea typeface="宋体" charset="-122"/>
              </a:rPr>
              <a:t>), which keeps the room temperature steady at 8</a:t>
            </a:r>
            <a:r>
              <a:rPr kumimoji="0" lang="zh-CN" altLang="zh-CN" sz="1800" i="0" u="none" strike="noStrike" kern="0" cap="none" spc="0" normalizeH="0" baseline="0" noProof="0" dirty="0">
                <a:ln>
                  <a:noFill/>
                </a:ln>
                <a:solidFill>
                  <a:sysClr val="windowText" lastClr="000000"/>
                </a:solidFill>
                <a:effectLst/>
                <a:uLnTx/>
                <a:uFillTx/>
                <a:latin typeface="+mn-lt"/>
                <a:ea typeface="宋体" charset="-122"/>
              </a:rPr>
              <a:t>℃</a:t>
            </a:r>
            <a:r>
              <a:rPr kumimoji="0" lang="en-US" altLang="zh-CN" sz="1800" i="0" u="none" strike="noStrike" kern="0" cap="none" spc="0" normalizeH="0" baseline="0" noProof="0" dirty="0">
                <a:ln>
                  <a:noFill/>
                </a:ln>
                <a:solidFill>
                  <a:sysClr val="windowText" lastClr="000000"/>
                </a:solidFill>
                <a:effectLst/>
                <a:uLnTx/>
                <a:uFillTx/>
                <a:latin typeface="+mn-lt"/>
                <a:ea typeface="宋体" charset="-122"/>
              </a:rPr>
              <a:t> and prevents household things freezing </a:t>
            </a:r>
            <a:r>
              <a:rPr kumimoji="0" lang="en-US" altLang="zh-CN" sz="1800" i="0" u="none" strike="noStrike" kern="0" cap="none" spc="0" normalizeH="0" baseline="0" noProof="0" dirty="0">
                <a:ln>
                  <a:noFill/>
                </a:ln>
                <a:solidFill>
                  <a:srgbClr val="FF0000"/>
                </a:solidFill>
                <a:effectLst/>
                <a:uLnTx/>
                <a:uFillTx/>
                <a:latin typeface="+mn-lt"/>
                <a:ea typeface="宋体" charset="-122"/>
              </a:rPr>
              <a:t>when the house is unoccupied</a:t>
            </a:r>
            <a:r>
              <a:rPr kumimoji="0" lang="en-US" altLang="zh-CN" sz="1800" i="0" u="none" strike="noStrike" kern="0" cap="none" spc="0" normalizeH="0" baseline="0" noProof="0" dirty="0">
                <a:ln>
                  <a:noFill/>
                </a:ln>
                <a:solidFill>
                  <a:sysClr val="windowText" lastClr="000000"/>
                </a:solidFill>
                <a:effectLst/>
                <a:uLnTx/>
                <a:uFillTx/>
                <a:latin typeface="+mn-lt"/>
                <a:ea typeface="宋体" charset="-122"/>
              </a:rPr>
              <a:t> for a long time in winter. </a:t>
            </a:r>
          </a:p>
        </p:txBody>
      </p:sp>
      <p:sp>
        <p:nvSpPr>
          <p:cNvPr id="9" name="文本框 3"/>
          <p:cNvSpPr txBox="1"/>
          <p:nvPr/>
        </p:nvSpPr>
        <p:spPr>
          <a:xfrm>
            <a:off x="350477" y="1417685"/>
            <a:ext cx="2307042"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sym typeface="Helvetica Neue"/>
              </a:rPr>
              <a:t>8 </a:t>
            </a:r>
            <a:r>
              <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 </a:t>
            </a:r>
            <a:r>
              <a:rPr lang="en-US" altLang="zh-CN"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heating</a:t>
            </a: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10" name="图片 9"/>
          <p:cNvPicPr>
            <a:picLocks noChangeAspect="1"/>
          </p:cNvPicPr>
          <p:nvPr/>
        </p:nvPicPr>
        <p:blipFill>
          <a:blip r:embed="rId3"/>
          <a:stretch>
            <a:fillRect/>
          </a:stretch>
        </p:blipFill>
        <p:spPr>
          <a:xfrm>
            <a:off x="350477" y="4036324"/>
            <a:ext cx="4255616" cy="875557"/>
          </a:xfrm>
          <a:prstGeom prst="rect">
            <a:avLst/>
          </a:prstGeom>
        </p:spPr>
      </p:pic>
    </p:spTree>
    <p:extLst>
      <p:ext uri="{BB962C8B-B14F-4D97-AF65-F5344CB8AC3E}">
        <p14:creationId xmlns:p14="http://schemas.microsoft.com/office/powerpoint/2010/main" val="152073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7" name="文本框 3"/>
          <p:cNvSpPr txBox="1"/>
          <p:nvPr/>
        </p:nvSpPr>
        <p:spPr>
          <a:xfrm>
            <a:off x="286073" y="1372491"/>
            <a:ext cx="2106667"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Sleep Mode</a:t>
            </a:r>
            <a:endParaRPr lang="zh-CN" altLang="en-US" sz="2400" i="1" baseline="0" dirty="0">
              <a:solidFill>
                <a:srgbClr val="C0000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8" name="TextBox 40"/>
          <p:cNvSpPr txBox="1">
            <a:spLocks noChangeArrowheads="1"/>
          </p:cNvSpPr>
          <p:nvPr/>
        </p:nvSpPr>
        <p:spPr bwMode="auto">
          <a:xfrm>
            <a:off x="520338" y="4852287"/>
            <a:ext cx="1122706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rgbClr val="00ADEF"/>
                </a:solidFill>
                <a:latin typeface="Arial" charset="0"/>
                <a:ea typeface="宋体" charset="-122"/>
              </a:defRPr>
            </a:lvl1pPr>
            <a:lvl2pPr marL="342900" indent="-342900" eaLnBrk="0" hangingPunct="0">
              <a:defRPr sz="2000" b="1">
                <a:solidFill>
                  <a:srgbClr val="00ADEF"/>
                </a:solidFill>
                <a:latin typeface="Arial" charset="0"/>
                <a:ea typeface="宋体" charset="-122"/>
              </a:defRPr>
            </a:lvl2pPr>
            <a:lvl3pPr marL="1143000" indent="-228600" eaLnBrk="0" hangingPunct="0">
              <a:defRPr sz="2000" b="1">
                <a:solidFill>
                  <a:srgbClr val="00ADEF"/>
                </a:solidFill>
                <a:latin typeface="Arial" charset="0"/>
                <a:ea typeface="宋体" charset="-122"/>
              </a:defRPr>
            </a:lvl3pPr>
            <a:lvl4pPr marL="1600200" indent="-228600" eaLnBrk="0" hangingPunct="0">
              <a:defRPr sz="2000" b="1">
                <a:solidFill>
                  <a:srgbClr val="00ADEF"/>
                </a:solidFill>
                <a:latin typeface="Arial" charset="0"/>
                <a:ea typeface="宋体" charset="-122"/>
              </a:defRPr>
            </a:lvl4pPr>
            <a:lvl5pPr marL="2057400" indent="-228600" eaLnBrk="0" hangingPunct="0">
              <a:defRPr sz="2000" b="1">
                <a:solidFill>
                  <a:srgbClr val="00ADEF"/>
                </a:solidFill>
                <a:latin typeface="Arial" charset="0"/>
                <a:ea typeface="宋体" charset="-122"/>
              </a:defRPr>
            </a:lvl5pPr>
            <a:lvl6pPr marL="2514600" indent="-228600" eaLnBrk="0" fontAlgn="base" hangingPunct="0">
              <a:spcBef>
                <a:spcPct val="0"/>
              </a:spcBef>
              <a:spcAft>
                <a:spcPct val="0"/>
              </a:spcAft>
              <a:defRPr sz="2000" b="1">
                <a:solidFill>
                  <a:srgbClr val="00ADEF"/>
                </a:solidFill>
                <a:latin typeface="Arial" charset="0"/>
                <a:ea typeface="宋体" charset="-122"/>
              </a:defRPr>
            </a:lvl6pPr>
            <a:lvl7pPr marL="2971800" indent="-228600" eaLnBrk="0" fontAlgn="base" hangingPunct="0">
              <a:spcBef>
                <a:spcPct val="0"/>
              </a:spcBef>
              <a:spcAft>
                <a:spcPct val="0"/>
              </a:spcAft>
              <a:defRPr sz="2000" b="1">
                <a:solidFill>
                  <a:srgbClr val="00ADEF"/>
                </a:solidFill>
                <a:latin typeface="Arial" charset="0"/>
                <a:ea typeface="宋体" charset="-122"/>
              </a:defRPr>
            </a:lvl7pPr>
            <a:lvl8pPr marL="3429000" indent="-228600" eaLnBrk="0" fontAlgn="base" hangingPunct="0">
              <a:spcBef>
                <a:spcPct val="0"/>
              </a:spcBef>
              <a:spcAft>
                <a:spcPct val="0"/>
              </a:spcAft>
              <a:defRPr sz="2000" b="1">
                <a:solidFill>
                  <a:srgbClr val="00ADEF"/>
                </a:solidFill>
                <a:latin typeface="Arial" charset="0"/>
                <a:ea typeface="宋体" charset="-122"/>
              </a:defRPr>
            </a:lvl8pPr>
            <a:lvl9pPr marL="3886200" indent="-228600" eaLnBrk="0" fontAlgn="base" hangingPunct="0">
              <a:spcBef>
                <a:spcPct val="0"/>
              </a:spcBef>
              <a:spcAft>
                <a:spcPct val="0"/>
              </a:spcAft>
              <a:defRPr sz="2000" b="1">
                <a:solidFill>
                  <a:srgbClr val="00ADEF"/>
                </a:solidFill>
                <a:latin typeface="Arial" charset="0"/>
                <a:ea typeface="宋体" charset="-122"/>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altLang="zh-CN" b="0" baseline="0" dirty="0">
                <a:solidFill>
                  <a:schemeClr val="tx1"/>
                </a:solidFill>
                <a:latin typeface="Calibri" pitchFamily="34" charset="0"/>
                <a:ea typeface="微软雅黑" pitchFamily="34" charset="-122"/>
                <a:cs typeface="Calibri" pitchFamily="34" charset="0"/>
              </a:rPr>
              <a:t>In cooling mode, the setting temperature rises 1℃(no more than 30℃) everyone hour, 2 hour later the rising stops and indoor fan is fixed at low speed.  </a:t>
            </a:r>
          </a:p>
          <a:p>
            <a:pPr marL="0" marR="0" lvl="1" indent="0" algn="just" defTabSz="914400" eaLnBrk="1" fontAlgn="auto" latinLnBrk="0" hangingPunct="1">
              <a:lnSpc>
                <a:spcPct val="100000"/>
              </a:lnSpc>
              <a:spcBef>
                <a:spcPts val="0"/>
              </a:spcBef>
              <a:spcAft>
                <a:spcPts val="0"/>
              </a:spcAft>
              <a:buClrTx/>
              <a:buSzTx/>
              <a:buFontTx/>
              <a:buNone/>
              <a:tabLst/>
              <a:defRPr/>
            </a:pPr>
            <a:r>
              <a:rPr lang="en-US" altLang="zh-CN" b="0" baseline="0" dirty="0">
                <a:solidFill>
                  <a:schemeClr val="tx1"/>
                </a:solidFill>
                <a:latin typeface="Calibri" pitchFamily="34" charset="0"/>
                <a:ea typeface="微软雅黑" pitchFamily="34" charset="-122"/>
                <a:cs typeface="Calibri" pitchFamily="34" charset="0"/>
              </a:rPr>
              <a:t>In heating mode, the setting temperature descends 1℃(no less than 16℃) every one hour, 2 hour later the descending stops and indoor fan is fixed at low speed, and anti-cold-air function is available.</a:t>
            </a:r>
          </a:p>
          <a:p>
            <a:pPr marL="342900" marR="0" lvl="1" indent="-342900" algn="just" defTabSz="914400" eaLnBrk="1" fontAlgn="auto" latinLnBrk="0" hangingPunct="1">
              <a:lnSpc>
                <a:spcPct val="100000"/>
              </a:lnSpc>
              <a:spcBef>
                <a:spcPts val="0"/>
              </a:spcBef>
              <a:spcAft>
                <a:spcPts val="0"/>
              </a:spcAft>
              <a:buClrTx/>
              <a:buSzTx/>
              <a:buFontTx/>
              <a:buNone/>
              <a:tabLst/>
              <a:defRPr/>
            </a:pPr>
            <a:r>
              <a:rPr lang="en-US" altLang="zh-CN" b="0" baseline="0" dirty="0">
                <a:solidFill>
                  <a:schemeClr val="tx1"/>
                </a:solidFill>
                <a:latin typeface="Calibri" pitchFamily="34" charset="0"/>
                <a:ea typeface="微软雅黑" pitchFamily="34" charset="-122"/>
                <a:cs typeface="Calibri" pitchFamily="34" charset="0"/>
              </a:rPr>
              <a:t>The unit will quit this mode and turn off after running 8 hours in sleep mode.</a:t>
            </a:r>
          </a:p>
        </p:txBody>
      </p:sp>
      <p:pic>
        <p:nvPicPr>
          <p:cNvPr id="2" name="图片 1"/>
          <p:cNvPicPr>
            <a:picLocks noChangeAspect="1"/>
          </p:cNvPicPr>
          <p:nvPr/>
        </p:nvPicPr>
        <p:blipFill>
          <a:blip r:embed="rId2"/>
          <a:stretch>
            <a:fillRect/>
          </a:stretch>
        </p:blipFill>
        <p:spPr>
          <a:xfrm>
            <a:off x="713442" y="2649585"/>
            <a:ext cx="5232573" cy="1813358"/>
          </a:xfrm>
          <a:prstGeom prst="rect">
            <a:avLst/>
          </a:prstGeom>
        </p:spPr>
      </p:pic>
      <p:pic>
        <p:nvPicPr>
          <p:cNvPr id="36" name="图片 35"/>
          <p:cNvPicPr>
            <a:picLocks noChangeAspect="1"/>
          </p:cNvPicPr>
          <p:nvPr/>
        </p:nvPicPr>
        <p:blipFill>
          <a:blip r:embed="rId3"/>
          <a:stretch>
            <a:fillRect/>
          </a:stretch>
        </p:blipFill>
        <p:spPr>
          <a:xfrm>
            <a:off x="6295004" y="3092178"/>
            <a:ext cx="3692114" cy="1077149"/>
          </a:xfrm>
          <a:prstGeom prst="rect">
            <a:avLst/>
          </a:prstGeom>
        </p:spPr>
      </p:pic>
    </p:spTree>
    <p:extLst>
      <p:ext uri="{BB962C8B-B14F-4D97-AF65-F5344CB8AC3E}">
        <p14:creationId xmlns:p14="http://schemas.microsoft.com/office/powerpoint/2010/main" val="2383789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a:t>
            </a:r>
            <a:r>
              <a:rPr lang="en-US" altLang="zh-CN" sz="2000" b="1" baseline="0" dirty="0">
                <a:ea typeface="黑体" panose="02010609060101010101" pitchFamily="49" charset="-122"/>
                <a:sym typeface="Calibri" panose="020F0502020204030204" pitchFamily="34" charset="0"/>
              </a:rPr>
              <a:t>Energy saving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553608"/>
            <a:ext cx="2323072"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sym typeface="Helvetica Neue"/>
              </a:rPr>
              <a:t>1W Standby</a:t>
            </a:r>
          </a:p>
          <a:p>
            <a:pPr marL="457200" indent="-457200">
              <a:buFont typeface="Wingdings" panose="05000000000000000000" pitchFamily="2" charset="2"/>
              <a:buChar char="l"/>
            </a:pPr>
            <a:endParaRPr lang="zh-CN" altLang="en-US" sz="2400" i="1" baseline="0" dirty="0">
              <a:solidFill>
                <a:srgbClr val="C0000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7" name="Rectangle 6"/>
          <p:cNvSpPr>
            <a:spLocks noChangeArrowheads="1"/>
          </p:cNvSpPr>
          <p:nvPr/>
        </p:nvSpPr>
        <p:spPr bwMode="auto">
          <a:xfrm>
            <a:off x="1178304" y="5173277"/>
            <a:ext cx="8952449" cy="1015663"/>
          </a:xfrm>
          <a:prstGeom prst="rect">
            <a:avLst/>
          </a:prstGeom>
          <a:noFill/>
          <a:ln w="9525">
            <a:noFill/>
            <a:miter lim="800000"/>
            <a:headEnd/>
            <a:tailEnd/>
          </a:ln>
          <a:effectLst>
            <a:prstShdw prst="shdw17" dist="17961" dir="2700000">
              <a:srgbClr val="BBE0E3">
                <a:gamma/>
                <a:shade val="60000"/>
                <a:invGamma/>
              </a:srgbClr>
            </a:prstShdw>
          </a:effectLst>
        </p:spPr>
        <p:txBody>
          <a:bodyPr wrap="square" anchor="ctr">
            <a:spAutoFit/>
          </a:bodyPr>
          <a:lstStyle/>
          <a:p>
            <a:pPr lvl="0" algn="just">
              <a:defRPr/>
            </a:pPr>
            <a:r>
              <a:rPr lang="en-US" altLang="zh-CN" sz="2000" dirty="0">
                <a:latin typeface="Calibri" pitchFamily="34" charset="0"/>
                <a:ea typeface="微软雅黑" pitchFamily="34" charset="-122"/>
                <a:cs typeface="Calibri" pitchFamily="34" charset="0"/>
              </a:rPr>
              <a:t>Intelligent on-off technology enables products automatically enter energy-saving mode when on standby mode, cut energy consumption from normal 4~5W to 0.5~1W which counts 80% of saving.</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33962" y="1833556"/>
            <a:ext cx="4467225" cy="249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772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a:t>
            </a:r>
            <a:r>
              <a:rPr lang="en-US" altLang="zh-CN" sz="2000" b="1" baseline="0" dirty="0">
                <a:ea typeface="黑体" panose="02010609060101010101" pitchFamily="49" charset="-122"/>
                <a:sym typeface="Calibri" panose="020F0502020204030204" pitchFamily="34" charset="0"/>
              </a:rPr>
              <a:t>Energy saving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pic>
        <p:nvPicPr>
          <p:cNvPr id="10" name="图片 9"/>
          <p:cNvPicPr>
            <a:picLocks noChangeAspect="1"/>
          </p:cNvPicPr>
          <p:nvPr/>
        </p:nvPicPr>
        <p:blipFill>
          <a:blip r:embed="rId2"/>
          <a:stretch>
            <a:fillRect/>
          </a:stretch>
        </p:blipFill>
        <p:spPr>
          <a:xfrm>
            <a:off x="546265" y="1836167"/>
            <a:ext cx="9172132" cy="5021833"/>
          </a:xfrm>
          <a:prstGeom prst="rect">
            <a:avLst/>
          </a:prstGeom>
        </p:spPr>
      </p:pic>
      <p:sp>
        <p:nvSpPr>
          <p:cNvPr id="11" name="矩形 10"/>
          <p:cNvSpPr/>
          <p:nvPr/>
        </p:nvSpPr>
        <p:spPr>
          <a:xfrm>
            <a:off x="5710273" y="2127300"/>
            <a:ext cx="4050290" cy="1354215"/>
          </a:xfrm>
          <a:prstGeom prst="rect">
            <a:avLst/>
          </a:prstGeom>
        </p:spPr>
        <p:txBody>
          <a:bodyPr wrap="square" lIns="121917" tIns="60959" rIns="121917" bIns="60959">
            <a:spAutoFit/>
          </a:bodyPr>
          <a:lstStyle/>
          <a:p>
            <a:pPr algn="l"/>
            <a:r>
              <a:rPr lang="en-US" altLang="zh-CN" sz="1600" dirty="0">
                <a:latin typeface="Century Gothic" panose="020B0502020202020204" pitchFamily="34" charset="0"/>
                <a:ea typeface="PingFang SC" panose="020B0400000000000000" pitchFamily="34" charset="-122"/>
                <a:cs typeface="Century Gothic" panose="020B0502020202020204" pitchFamily="34" charset="0"/>
              </a:rPr>
              <a:t>Carrier</a:t>
            </a:r>
            <a:r>
              <a:rPr lang="zh-CN" altLang="en-US" sz="1600" dirty="0">
                <a:latin typeface="Century Gothic" panose="020B0502020202020204" pitchFamily="34" charset="0"/>
                <a:ea typeface="PingFang SC" panose="020B0400000000000000" pitchFamily="34" charset="-122"/>
                <a:cs typeface="Century Gothic" panose="020B0502020202020204" pitchFamily="34" charset="0"/>
              </a:rPr>
              <a:t> inverter air conditioners offer three operating</a:t>
            </a:r>
            <a:endParaRPr lang="en-US" altLang="zh-CN" sz="1600" dirty="0">
              <a:latin typeface="Century Gothic" panose="020B0502020202020204" pitchFamily="34" charset="0"/>
              <a:ea typeface="PingFang SC" panose="020B0400000000000000" pitchFamily="34" charset="-122"/>
              <a:cs typeface="Century Gothic" panose="020B0502020202020204" pitchFamily="34" charset="0"/>
            </a:endParaRPr>
          </a:p>
          <a:p>
            <a:pPr algn="l"/>
            <a:r>
              <a:rPr lang="zh-CN" altLang="en-US" sz="1600" dirty="0">
                <a:latin typeface="Century Gothic" panose="020B0502020202020204" pitchFamily="34" charset="0"/>
                <a:ea typeface="PingFang SC" panose="020B0400000000000000" pitchFamily="34" charset="-122"/>
                <a:cs typeface="Century Gothic" panose="020B0502020202020204" pitchFamily="34" charset="0"/>
              </a:rPr>
              <a:t>power options: 50%, 75%, and 100%. </a:t>
            </a:r>
            <a:endParaRPr lang="en-US" altLang="zh-CN" sz="1600" dirty="0">
              <a:latin typeface="Century Gothic" panose="020B0502020202020204" pitchFamily="34" charset="0"/>
              <a:ea typeface="PingFang SC" panose="020B0400000000000000" pitchFamily="34" charset="-122"/>
              <a:cs typeface="Century Gothic" panose="020B0502020202020204" pitchFamily="34" charset="0"/>
            </a:endParaRPr>
          </a:p>
          <a:p>
            <a:pPr algn="l"/>
            <a:r>
              <a:rPr lang="zh-CN" altLang="en-US" sz="1600" dirty="0">
                <a:latin typeface="Century Gothic" panose="020B0502020202020204" pitchFamily="34" charset="0"/>
                <a:ea typeface="PingFang SC" panose="020B0400000000000000" pitchFamily="34" charset="-122"/>
                <a:cs typeface="Century Gothic" panose="020B0502020202020204" pitchFamily="34" charset="0"/>
              </a:rPr>
              <a:t>You can choose a lower power level to conserve energy.</a:t>
            </a:r>
          </a:p>
        </p:txBody>
      </p:sp>
      <p:sp>
        <p:nvSpPr>
          <p:cNvPr id="9" name="文本框 3"/>
          <p:cNvSpPr txBox="1"/>
          <p:nvPr/>
        </p:nvSpPr>
        <p:spPr>
          <a:xfrm>
            <a:off x="286073" y="1553608"/>
            <a:ext cx="1330814"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sym typeface="Helvetica Neue"/>
              </a:rPr>
              <a:t>Gear</a:t>
            </a:r>
          </a:p>
          <a:p>
            <a:pPr marL="457200" indent="-457200">
              <a:buFont typeface="Wingdings" panose="05000000000000000000" pitchFamily="2" charset="2"/>
              <a:buChar char="l"/>
            </a:pPr>
            <a:endParaRPr lang="zh-CN" altLang="en-US" sz="2400" i="1" baseline="0" dirty="0">
              <a:solidFill>
                <a:srgbClr val="C0000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2" name="图片 1"/>
          <p:cNvPicPr>
            <a:picLocks noChangeAspect="1"/>
          </p:cNvPicPr>
          <p:nvPr/>
        </p:nvPicPr>
        <p:blipFill>
          <a:blip r:embed="rId3"/>
          <a:stretch>
            <a:fillRect/>
          </a:stretch>
        </p:blipFill>
        <p:spPr>
          <a:xfrm>
            <a:off x="5710273" y="3481515"/>
            <a:ext cx="5274402" cy="1488321"/>
          </a:xfrm>
          <a:prstGeom prst="rect">
            <a:avLst/>
          </a:prstGeom>
        </p:spPr>
      </p:pic>
    </p:spTree>
    <p:extLst>
      <p:ext uri="{BB962C8B-B14F-4D97-AF65-F5344CB8AC3E}">
        <p14:creationId xmlns:p14="http://schemas.microsoft.com/office/powerpoint/2010/main" val="1052866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        </a:t>
            </a:r>
            <a:r>
              <a:rPr lang="en-US" altLang="zh-CN" sz="2000" b="1" baseline="0" dirty="0">
                <a:ea typeface="黑体" panose="02010609060101010101" pitchFamily="49" charset="-122"/>
                <a:sym typeface="Calibri" panose="020F0502020204030204" pitchFamily="34" charset="0"/>
              </a:rPr>
              <a:t>Convenience</a:t>
            </a:r>
            <a:r>
              <a:rPr lang="en-US" altLang="zh-CN" sz="2000" b="1" baseline="0" dirty="0">
                <a:solidFill>
                  <a:schemeClr val="bg1">
                    <a:lumMod val="50000"/>
                  </a:schemeClr>
                </a:solidFill>
                <a:ea typeface="黑体" panose="02010609060101010101" pitchFamily="49" charset="-122"/>
                <a:sym typeface="Calibri" panose="020F0502020204030204" pitchFamily="34" charset="0"/>
              </a:rPr>
              <a:t>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399776" y="1288188"/>
            <a:ext cx="2736839"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Multi Controllers</a:t>
            </a:r>
            <a:endParaRPr lang="zh-CN" altLang="en-US" sz="2400" i="1" baseline="0" dirty="0">
              <a:solidFill>
                <a:srgbClr val="C00000"/>
              </a:solidFill>
              <a:ea typeface="微软雅黑" panose="020B0503020204020204" pitchFamily="34" charset="-122"/>
              <a:cs typeface="Times New Roman" panose="02020603050405020304" pitchFamily="18" charset="0"/>
              <a:sym typeface="Calibri" panose="020F0502020204030204" pitchFamily="34" charset="0"/>
            </a:endParaRPr>
          </a:p>
        </p:txBody>
      </p:sp>
      <p:cxnSp>
        <p:nvCxnSpPr>
          <p:cNvPr id="7" name="直接连接符 6"/>
          <p:cNvCxnSpPr/>
          <p:nvPr/>
        </p:nvCxnSpPr>
        <p:spPr>
          <a:xfrm>
            <a:off x="2324273" y="3825239"/>
            <a:ext cx="6881595" cy="21841"/>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781608" y="2641745"/>
            <a:ext cx="0" cy="666227"/>
          </a:xfrm>
          <a:prstGeom prst="line">
            <a:avLst/>
          </a:prstGeom>
          <a:ln w="19050">
            <a:solidFill>
              <a:schemeClr val="bg1">
                <a:lumMod val="50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0" name="文本框 166"/>
          <p:cNvSpPr txBox="1"/>
          <p:nvPr/>
        </p:nvSpPr>
        <p:spPr>
          <a:xfrm>
            <a:off x="1802056" y="2562152"/>
            <a:ext cx="2173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t>Remote Control</a:t>
            </a:r>
            <a:endParaRPr lang="zh-CN" altLang="en-US" b="1" dirty="0"/>
          </a:p>
        </p:txBody>
      </p:sp>
      <p:cxnSp>
        <p:nvCxnSpPr>
          <p:cNvPr id="11" name="直接连接符 10"/>
          <p:cNvCxnSpPr/>
          <p:nvPr/>
        </p:nvCxnSpPr>
        <p:spPr>
          <a:xfrm flipV="1">
            <a:off x="4548925" y="1704911"/>
            <a:ext cx="0" cy="1616794"/>
          </a:xfrm>
          <a:prstGeom prst="line">
            <a:avLst/>
          </a:prstGeom>
          <a:ln w="19050">
            <a:solidFill>
              <a:schemeClr val="bg1">
                <a:lumMod val="50000"/>
              </a:schemeClr>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7306400" y="2148978"/>
            <a:ext cx="2580" cy="1178670"/>
          </a:xfrm>
          <a:prstGeom prst="line">
            <a:avLst/>
          </a:prstGeom>
          <a:ln w="19050">
            <a:solidFill>
              <a:schemeClr val="bg1">
                <a:lumMod val="50000"/>
              </a:schemeClr>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163549" y="4354365"/>
            <a:ext cx="0" cy="1239730"/>
          </a:xfrm>
          <a:prstGeom prst="line">
            <a:avLst/>
          </a:prstGeom>
          <a:ln w="19050">
            <a:solidFill>
              <a:schemeClr val="bg1">
                <a:lumMod val="50000"/>
              </a:schemeClr>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946371" y="4384863"/>
            <a:ext cx="0" cy="935310"/>
          </a:xfrm>
          <a:prstGeom prst="line">
            <a:avLst/>
          </a:prstGeom>
          <a:ln w="19050">
            <a:solidFill>
              <a:schemeClr val="bg1">
                <a:lumMod val="50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5" name="文本框 207"/>
          <p:cNvSpPr txBox="1"/>
          <p:nvPr/>
        </p:nvSpPr>
        <p:spPr>
          <a:xfrm>
            <a:off x="4570948" y="1575967"/>
            <a:ext cx="24468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t>Central Control</a:t>
            </a:r>
          </a:p>
          <a:p>
            <a:r>
              <a:rPr lang="en-US" altLang="zh-CN" dirty="0"/>
              <a:t>Professional for      commercial users</a:t>
            </a:r>
            <a:endParaRPr lang="zh-CN" altLang="en-US" dirty="0"/>
          </a:p>
        </p:txBody>
      </p:sp>
      <p:sp>
        <p:nvSpPr>
          <p:cNvPr id="16" name="文本框 208"/>
          <p:cNvSpPr txBox="1"/>
          <p:nvPr/>
        </p:nvSpPr>
        <p:spPr>
          <a:xfrm>
            <a:off x="7310777" y="2008015"/>
            <a:ext cx="24585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t>Wi-Fi Control</a:t>
            </a:r>
          </a:p>
          <a:p>
            <a:r>
              <a:rPr lang="en-US" altLang="zh-CN" dirty="0"/>
              <a:t>Operates your AC wherever you are</a:t>
            </a:r>
            <a:endParaRPr lang="zh-CN" altLang="en-US" dirty="0"/>
          </a:p>
        </p:txBody>
      </p:sp>
      <p:sp>
        <p:nvSpPr>
          <p:cNvPr id="17" name="文本框 209"/>
          <p:cNvSpPr txBox="1"/>
          <p:nvPr/>
        </p:nvSpPr>
        <p:spPr>
          <a:xfrm>
            <a:off x="3173798" y="4961881"/>
            <a:ext cx="21477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t>Wired Control</a:t>
            </a:r>
          </a:p>
          <a:p>
            <a:r>
              <a:rPr lang="en-US" altLang="zh-CN" dirty="0"/>
              <a:t>Avoid mislaying</a:t>
            </a:r>
            <a:endParaRPr lang="zh-CN" altLang="en-US" dirty="0"/>
          </a:p>
        </p:txBody>
      </p:sp>
      <p:sp>
        <p:nvSpPr>
          <p:cNvPr id="18" name="文本框 210"/>
          <p:cNvSpPr txBox="1"/>
          <p:nvPr/>
        </p:nvSpPr>
        <p:spPr>
          <a:xfrm>
            <a:off x="5935131" y="4600302"/>
            <a:ext cx="32251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t>Remote On/Off</a:t>
            </a:r>
          </a:p>
          <a:p>
            <a:r>
              <a:rPr lang="en-US" altLang="zh-CN" dirty="0"/>
              <a:t>Easy for commercial users</a:t>
            </a:r>
            <a:endParaRPr lang="zh-CN" altLang="en-US" dirty="0"/>
          </a:p>
        </p:txBody>
      </p:sp>
      <p:grpSp>
        <p:nvGrpSpPr>
          <p:cNvPr id="19" name="组合 18"/>
          <p:cNvGrpSpPr/>
          <p:nvPr/>
        </p:nvGrpSpPr>
        <p:grpSpPr>
          <a:xfrm>
            <a:off x="1246651" y="3311077"/>
            <a:ext cx="1163084" cy="1116091"/>
            <a:chOff x="886655" y="3795959"/>
            <a:chExt cx="1163084" cy="1116091"/>
          </a:xfrm>
        </p:grpSpPr>
        <p:sp>
          <p:nvSpPr>
            <p:cNvPr id="20" name="圆角矩形 19"/>
            <p:cNvSpPr/>
            <p:nvPr/>
          </p:nvSpPr>
          <p:spPr>
            <a:xfrm>
              <a:off x="886655" y="3795959"/>
              <a:ext cx="1073786" cy="1073786"/>
            </a:xfrm>
            <a:prstGeom prst="roundRect">
              <a:avLst/>
            </a:prstGeom>
            <a:gradFill>
              <a:gsLst>
                <a:gs pos="0">
                  <a:schemeClr val="bg1">
                    <a:lumMod val="95000"/>
                  </a:schemeClr>
                </a:gs>
                <a:gs pos="100000">
                  <a:srgbClr val="00B0F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rot="2094899">
              <a:off x="1305688" y="4090182"/>
              <a:ext cx="744051" cy="821868"/>
            </a:xfrm>
            <a:custGeom>
              <a:avLst/>
              <a:gdLst>
                <a:gd name="connsiteX0" fmla="*/ 0 w 744051"/>
                <a:gd name="connsiteY0" fmla="*/ 0 h 821868"/>
                <a:gd name="connsiteX1" fmla="*/ 429098 w 744051"/>
                <a:gd name="connsiteY1" fmla="*/ 0 h 821868"/>
                <a:gd name="connsiteX2" fmla="*/ 711823 w 744051"/>
                <a:gd name="connsiteY2" fmla="*/ 405050 h 821868"/>
                <a:gd name="connsiteX3" fmla="*/ 667503 w 744051"/>
                <a:gd name="connsiteY3" fmla="*/ 654238 h 821868"/>
                <a:gd name="connsiteX4" fmla="*/ 428167 w 744051"/>
                <a:gd name="connsiteY4" fmla="*/ 821294 h 821868"/>
                <a:gd name="connsiteX5" fmla="*/ 170407 w 744051"/>
                <a:gd name="connsiteY5" fmla="*/ 821868 h 82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051" h="821868">
                  <a:moveTo>
                    <a:pt x="0" y="0"/>
                  </a:moveTo>
                  <a:lnTo>
                    <a:pt x="429098" y="0"/>
                  </a:lnTo>
                  <a:lnTo>
                    <a:pt x="711823" y="405050"/>
                  </a:lnTo>
                  <a:cubicBezTo>
                    <a:pt x="768395" y="486100"/>
                    <a:pt x="748552" y="597666"/>
                    <a:pt x="667503" y="654238"/>
                  </a:cubicBezTo>
                  <a:lnTo>
                    <a:pt x="428167" y="821294"/>
                  </a:lnTo>
                  <a:lnTo>
                    <a:pt x="170407" y="821868"/>
                  </a:lnTo>
                  <a:close/>
                </a:path>
              </a:pathLst>
            </a:custGeom>
            <a:solidFill>
              <a:srgbClr val="0091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237848" y="3932711"/>
              <a:ext cx="383116" cy="788646"/>
              <a:chOff x="1224119" y="3881206"/>
              <a:chExt cx="403203" cy="829995"/>
            </a:xfrm>
          </p:grpSpPr>
          <p:sp>
            <p:nvSpPr>
              <p:cNvPr id="23" name="圆角矩形 22"/>
              <p:cNvSpPr/>
              <p:nvPr/>
            </p:nvSpPr>
            <p:spPr>
              <a:xfrm>
                <a:off x="1225713" y="3881206"/>
                <a:ext cx="401609" cy="829995"/>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280588" y="3981680"/>
                <a:ext cx="281126" cy="171219"/>
              </a:xfrm>
              <a:prstGeom prst="rect">
                <a:avLst/>
              </a:prstGeom>
              <a:gradFill>
                <a:gsLst>
                  <a:gs pos="0">
                    <a:schemeClr val="bg1">
                      <a:lumMod val="65000"/>
                    </a:schemeClr>
                  </a:gs>
                  <a:gs pos="100000">
                    <a:schemeClr val="tx1">
                      <a:lumMod val="65000"/>
                      <a:lumOff val="35000"/>
                    </a:schemeClr>
                  </a:gs>
                </a:gsLst>
                <a:lin ang="27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1271533" y="4471301"/>
                <a:ext cx="118885" cy="51801"/>
              </a:xfrm>
              <a:prstGeom prst="roundRect">
                <a:avLst/>
              </a:prstGeom>
              <a:solidFill>
                <a:schemeClr val="accent6">
                  <a:lumMod val="20000"/>
                  <a:lumOff val="80000"/>
                </a:schemeClr>
              </a:solidFill>
              <a:ln>
                <a:noFill/>
              </a:ln>
              <a:effectLst>
                <a:outerShdw blurRad="12700" dist="635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圆角矩形 25"/>
              <p:cNvSpPr/>
              <p:nvPr/>
            </p:nvSpPr>
            <p:spPr>
              <a:xfrm>
                <a:off x="1441163" y="4471301"/>
                <a:ext cx="118885" cy="51801"/>
              </a:xfrm>
              <a:prstGeom prst="roundRect">
                <a:avLst/>
              </a:prstGeom>
              <a:solidFill>
                <a:schemeClr val="accent6">
                  <a:lumMod val="20000"/>
                  <a:lumOff val="80000"/>
                </a:schemeClr>
              </a:solidFill>
              <a:ln>
                <a:noFill/>
              </a:ln>
              <a:effectLst>
                <a:outerShdw blurRad="12700" dist="635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圆角矩形 26"/>
              <p:cNvSpPr/>
              <p:nvPr/>
            </p:nvSpPr>
            <p:spPr>
              <a:xfrm>
                <a:off x="1272915" y="4286175"/>
                <a:ext cx="82636" cy="51801"/>
              </a:xfrm>
              <a:prstGeom prst="roundRect">
                <a:avLst/>
              </a:prstGeom>
              <a:solidFill>
                <a:schemeClr val="accent6">
                  <a:lumMod val="20000"/>
                  <a:lumOff val="80000"/>
                </a:schemeClr>
              </a:solidFill>
              <a:ln>
                <a:noFill/>
              </a:ln>
              <a:effectLst>
                <a:outerShdw blurRad="12700" dist="635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圆角矩形 27"/>
              <p:cNvSpPr/>
              <p:nvPr/>
            </p:nvSpPr>
            <p:spPr>
              <a:xfrm>
                <a:off x="1275272" y="4373200"/>
                <a:ext cx="82636" cy="51801"/>
              </a:xfrm>
              <a:prstGeom prst="roundRect">
                <a:avLst/>
              </a:prstGeom>
              <a:solidFill>
                <a:schemeClr val="accent6">
                  <a:lumMod val="20000"/>
                  <a:lumOff val="80000"/>
                </a:schemeClr>
              </a:solidFill>
              <a:ln>
                <a:noFill/>
              </a:ln>
              <a:effectLst>
                <a:outerShdw blurRad="12700" dist="635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圆角矩形 28"/>
              <p:cNvSpPr/>
              <p:nvPr/>
            </p:nvSpPr>
            <p:spPr>
              <a:xfrm>
                <a:off x="1378362" y="4289929"/>
                <a:ext cx="80322" cy="135072"/>
              </a:xfrm>
              <a:prstGeom prst="roundRect">
                <a:avLst/>
              </a:prstGeom>
              <a:solidFill>
                <a:schemeClr val="accent6">
                  <a:lumMod val="20000"/>
                  <a:lumOff val="80000"/>
                </a:schemeClr>
              </a:solidFill>
              <a:ln>
                <a:noFill/>
              </a:ln>
              <a:effectLst>
                <a:outerShdw blurRad="12700" dist="635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0" name="圆角矩形 29"/>
              <p:cNvSpPr/>
              <p:nvPr/>
            </p:nvSpPr>
            <p:spPr>
              <a:xfrm>
                <a:off x="1476720" y="4282334"/>
                <a:ext cx="82636" cy="51801"/>
              </a:xfrm>
              <a:prstGeom prst="roundRect">
                <a:avLst/>
              </a:prstGeom>
              <a:solidFill>
                <a:schemeClr val="accent6">
                  <a:lumMod val="20000"/>
                  <a:lumOff val="80000"/>
                </a:schemeClr>
              </a:solidFill>
              <a:ln>
                <a:noFill/>
              </a:ln>
              <a:effectLst>
                <a:outerShdw blurRad="12700" dist="635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1" name="圆角矩形 30"/>
              <p:cNvSpPr/>
              <p:nvPr/>
            </p:nvSpPr>
            <p:spPr>
              <a:xfrm>
                <a:off x="1479077" y="4369359"/>
                <a:ext cx="82636" cy="51801"/>
              </a:xfrm>
              <a:prstGeom prst="roundRect">
                <a:avLst/>
              </a:prstGeom>
              <a:solidFill>
                <a:schemeClr val="accent6">
                  <a:lumMod val="20000"/>
                  <a:lumOff val="80000"/>
                </a:schemeClr>
              </a:solidFill>
              <a:ln>
                <a:noFill/>
              </a:ln>
              <a:effectLst>
                <a:outerShdw blurRad="12700" dist="635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圆角矩形 31"/>
              <p:cNvSpPr/>
              <p:nvPr/>
            </p:nvSpPr>
            <p:spPr>
              <a:xfrm>
                <a:off x="1272915" y="4201745"/>
                <a:ext cx="105447" cy="49206"/>
              </a:xfrm>
              <a:prstGeom prst="roundRect">
                <a:avLst/>
              </a:prstGeom>
              <a:gradFill flip="none" rotWithShape="1">
                <a:gsLst>
                  <a:gs pos="0">
                    <a:schemeClr val="bg1">
                      <a:lumMod val="85000"/>
                    </a:schemeClr>
                  </a:gs>
                  <a:gs pos="100000">
                    <a:schemeClr val="bg1">
                      <a:lumMod val="75000"/>
                    </a:schemeClr>
                  </a:gs>
                </a:gsLst>
                <a:lin ang="2700000" scaled="1"/>
                <a:tileRect/>
              </a:gradFill>
              <a:ln>
                <a:noFill/>
              </a:ln>
              <a:effectLst>
                <a:outerShdw blurRad="12700" dist="635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圆角矩形 32"/>
              <p:cNvSpPr/>
              <p:nvPr/>
            </p:nvSpPr>
            <p:spPr>
              <a:xfrm>
                <a:off x="1456589" y="4203390"/>
                <a:ext cx="105447" cy="49206"/>
              </a:xfrm>
              <a:prstGeom prst="roundRect">
                <a:avLst/>
              </a:prstGeom>
              <a:solidFill>
                <a:schemeClr val="accent6">
                  <a:lumMod val="60000"/>
                  <a:lumOff val="40000"/>
                </a:schemeClr>
              </a:solidFill>
              <a:ln>
                <a:noFill/>
              </a:ln>
              <a:effectLst>
                <a:outerShdw blurRad="12700" dist="635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圆角矩形 33"/>
              <p:cNvSpPr/>
              <p:nvPr/>
            </p:nvSpPr>
            <p:spPr>
              <a:xfrm>
                <a:off x="1224119" y="3881210"/>
                <a:ext cx="401484" cy="827915"/>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5" name="组合 34"/>
          <p:cNvGrpSpPr/>
          <p:nvPr/>
        </p:nvGrpSpPr>
        <p:grpSpPr>
          <a:xfrm>
            <a:off x="2628013" y="3311782"/>
            <a:ext cx="1133460" cy="1177747"/>
            <a:chOff x="1543163" y="5135619"/>
            <a:chExt cx="1133460" cy="1177747"/>
          </a:xfrm>
        </p:grpSpPr>
        <p:sp>
          <p:nvSpPr>
            <p:cNvPr id="36" name="圆角矩形 35"/>
            <p:cNvSpPr/>
            <p:nvPr/>
          </p:nvSpPr>
          <p:spPr>
            <a:xfrm>
              <a:off x="1543163" y="5135619"/>
              <a:ext cx="1073786" cy="1073786"/>
            </a:xfrm>
            <a:prstGeom prst="roundRect">
              <a:avLst/>
            </a:prstGeom>
            <a:gradFill>
              <a:gsLst>
                <a:gs pos="0">
                  <a:schemeClr val="bg1">
                    <a:lumMod val="95000"/>
                  </a:schemeClr>
                </a:gs>
                <a:gs pos="100000">
                  <a:srgbClr val="00B0F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rot="2117488">
              <a:off x="1961879" y="5471831"/>
              <a:ext cx="714744" cy="841535"/>
            </a:xfrm>
            <a:custGeom>
              <a:avLst/>
              <a:gdLst>
                <a:gd name="connsiteX0" fmla="*/ 150164 w 714744"/>
                <a:gd name="connsiteY0" fmla="*/ 0 h 841535"/>
                <a:gd name="connsiteX1" fmla="*/ 424434 w 714744"/>
                <a:gd name="connsiteY1" fmla="*/ 229 h 841535"/>
                <a:gd name="connsiteX2" fmla="*/ 681840 w 714744"/>
                <a:gd name="connsiteY2" fmla="*/ 363891 h 841535"/>
                <a:gd name="connsiteX3" fmla="*/ 639159 w 714744"/>
                <a:gd name="connsiteY3" fmla="*/ 613365 h 841535"/>
                <a:gd name="connsiteX4" fmla="*/ 317066 w 714744"/>
                <a:gd name="connsiteY4" fmla="*/ 841348 h 841535"/>
                <a:gd name="connsiteX5" fmla="*/ 0 w 714744"/>
                <a:gd name="connsiteY5" fmla="*/ 841535 h 84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744" h="841535">
                  <a:moveTo>
                    <a:pt x="150164" y="0"/>
                  </a:moveTo>
                  <a:lnTo>
                    <a:pt x="424434" y="229"/>
                  </a:lnTo>
                  <a:lnTo>
                    <a:pt x="681840" y="363891"/>
                  </a:lnTo>
                  <a:cubicBezTo>
                    <a:pt x="738944" y="444567"/>
                    <a:pt x="719835" y="556261"/>
                    <a:pt x="639159" y="613365"/>
                  </a:cubicBezTo>
                  <a:lnTo>
                    <a:pt x="317066" y="841348"/>
                  </a:lnTo>
                  <a:lnTo>
                    <a:pt x="0" y="841535"/>
                  </a:lnTo>
                  <a:close/>
                </a:path>
              </a:pathLst>
            </a:custGeom>
            <a:solidFill>
              <a:srgbClr val="0091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2080056" y="5138711"/>
              <a:ext cx="0" cy="26368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1690775" y="5402397"/>
              <a:ext cx="781561" cy="634042"/>
              <a:chOff x="1220354" y="5214788"/>
              <a:chExt cx="711187" cy="576951"/>
            </a:xfrm>
          </p:grpSpPr>
          <p:sp>
            <p:nvSpPr>
              <p:cNvPr id="40" name="圆角矩形 39"/>
              <p:cNvSpPr/>
              <p:nvPr/>
            </p:nvSpPr>
            <p:spPr>
              <a:xfrm>
                <a:off x="1236154" y="5226290"/>
                <a:ext cx="677720" cy="565449"/>
              </a:xfrm>
              <a:prstGeom prst="roundRect">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41" name="直接连接符 40"/>
              <p:cNvCxnSpPr/>
              <p:nvPr/>
            </p:nvCxnSpPr>
            <p:spPr>
              <a:xfrm>
                <a:off x="1351490" y="5214789"/>
                <a:ext cx="0" cy="6075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323828" y="5214789"/>
                <a:ext cx="0" cy="6075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378465" y="5214788"/>
                <a:ext cx="0" cy="6075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404403" y="5214788"/>
                <a:ext cx="0" cy="6075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圆角矩形 44"/>
              <p:cNvSpPr/>
              <p:nvPr/>
            </p:nvSpPr>
            <p:spPr>
              <a:xfrm>
                <a:off x="1312763" y="5484067"/>
                <a:ext cx="529975" cy="272088"/>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45"/>
              <p:cNvCxnSpPr/>
              <p:nvPr/>
            </p:nvCxnSpPr>
            <p:spPr>
              <a:xfrm>
                <a:off x="1220354" y="5525119"/>
                <a:ext cx="711187"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1312764" y="5304160"/>
                <a:ext cx="528883" cy="223118"/>
                <a:chOff x="2537900" y="4133541"/>
                <a:chExt cx="528883" cy="223118"/>
              </a:xfrm>
            </p:grpSpPr>
            <p:sp>
              <p:nvSpPr>
                <p:cNvPr id="48" name="矩形 47"/>
                <p:cNvSpPr/>
                <p:nvPr/>
              </p:nvSpPr>
              <p:spPr>
                <a:xfrm>
                  <a:off x="2537900" y="4133541"/>
                  <a:ext cx="528883" cy="223118"/>
                </a:xfrm>
                <a:prstGeom prst="rect">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 name="圆角矩形 48"/>
                <p:cNvSpPr/>
                <p:nvPr/>
              </p:nvSpPr>
              <p:spPr>
                <a:xfrm>
                  <a:off x="2949210" y="4151197"/>
                  <a:ext cx="90336" cy="29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2562450" y="4203571"/>
                  <a:ext cx="479781" cy="128391"/>
                </a:xfrm>
                <a:prstGeom prst="rect">
                  <a:avLst/>
                </a:prstGeom>
                <a:gradFill>
                  <a:gsLst>
                    <a:gs pos="0">
                      <a:schemeClr val="bg1">
                        <a:lumMod val="75000"/>
                      </a:schemeClr>
                    </a:gs>
                    <a:gs pos="100000">
                      <a:schemeClr val="bg1">
                        <a:lumMod val="50000"/>
                      </a:schemeClr>
                    </a:gs>
                  </a:gsLst>
                  <a:lin ang="270000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51" name="组合 50"/>
          <p:cNvGrpSpPr/>
          <p:nvPr/>
        </p:nvGrpSpPr>
        <p:grpSpPr>
          <a:xfrm>
            <a:off x="3979751" y="3310859"/>
            <a:ext cx="1142986" cy="1153117"/>
            <a:chOff x="4290295" y="5198435"/>
            <a:chExt cx="1142986" cy="1153117"/>
          </a:xfrm>
        </p:grpSpPr>
        <p:sp>
          <p:nvSpPr>
            <p:cNvPr id="52" name="圆角矩形 51"/>
            <p:cNvSpPr/>
            <p:nvPr/>
          </p:nvSpPr>
          <p:spPr>
            <a:xfrm>
              <a:off x="4290295" y="5199420"/>
              <a:ext cx="1073786" cy="1073786"/>
            </a:xfrm>
            <a:prstGeom prst="roundRect">
              <a:avLst/>
            </a:prstGeom>
            <a:gradFill>
              <a:gsLst>
                <a:gs pos="0">
                  <a:schemeClr val="bg1">
                    <a:lumMod val="95000"/>
                  </a:schemeClr>
                </a:gs>
                <a:gs pos="100000">
                  <a:srgbClr val="00B0F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rot="2092151">
              <a:off x="4634482" y="5499907"/>
              <a:ext cx="798799" cy="851645"/>
            </a:xfrm>
            <a:custGeom>
              <a:avLst/>
              <a:gdLst>
                <a:gd name="connsiteX0" fmla="*/ 262025 w 798799"/>
                <a:gd name="connsiteY0" fmla="*/ 0 h 851645"/>
                <a:gd name="connsiteX1" fmla="*/ 505643 w 798799"/>
                <a:gd name="connsiteY1" fmla="*/ 724 h 851645"/>
                <a:gd name="connsiteX2" fmla="*/ 766652 w 798799"/>
                <a:gd name="connsiteY2" fmla="*/ 375301 h 851645"/>
                <a:gd name="connsiteX3" fmla="*/ 722133 w 798799"/>
                <a:gd name="connsiteY3" fmla="*/ 624454 h 851645"/>
                <a:gd name="connsiteX4" fmla="*/ 396088 w 798799"/>
                <a:gd name="connsiteY4" fmla="*/ 851645 h 851645"/>
                <a:gd name="connsiteX5" fmla="*/ 0 w 798799"/>
                <a:gd name="connsiteY5" fmla="*/ 851645 h 8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99" h="851645">
                  <a:moveTo>
                    <a:pt x="262025" y="0"/>
                  </a:moveTo>
                  <a:lnTo>
                    <a:pt x="505643" y="724"/>
                  </a:lnTo>
                  <a:lnTo>
                    <a:pt x="766652" y="375301"/>
                  </a:lnTo>
                  <a:cubicBezTo>
                    <a:pt x="823160" y="456396"/>
                    <a:pt x="803228" y="567946"/>
                    <a:pt x="722133" y="624454"/>
                  </a:cubicBezTo>
                  <a:lnTo>
                    <a:pt x="396088" y="851645"/>
                  </a:lnTo>
                  <a:lnTo>
                    <a:pt x="0" y="851645"/>
                  </a:lnTo>
                  <a:close/>
                </a:path>
              </a:pathLst>
            </a:custGeom>
            <a:solidFill>
              <a:srgbClr val="0091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p:cNvCxnSpPr/>
            <p:nvPr/>
          </p:nvCxnSpPr>
          <p:spPr>
            <a:xfrm>
              <a:off x="4671784" y="5199420"/>
              <a:ext cx="0" cy="28798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4848679" y="5200719"/>
              <a:ext cx="3251" cy="32879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5012405" y="5198435"/>
              <a:ext cx="0" cy="30258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7" name="组合 56"/>
            <p:cNvGrpSpPr/>
            <p:nvPr/>
          </p:nvGrpSpPr>
          <p:grpSpPr>
            <a:xfrm>
              <a:off x="4366333" y="5501018"/>
              <a:ext cx="921710" cy="531550"/>
              <a:chOff x="3784475" y="4126317"/>
              <a:chExt cx="787525" cy="454165"/>
            </a:xfrm>
          </p:grpSpPr>
          <p:sp>
            <p:nvSpPr>
              <p:cNvPr id="58" name="圆角矩形 57"/>
              <p:cNvSpPr/>
              <p:nvPr/>
            </p:nvSpPr>
            <p:spPr>
              <a:xfrm>
                <a:off x="3797175" y="4126317"/>
                <a:ext cx="754345" cy="454165"/>
              </a:xfrm>
              <a:prstGeom prst="roundRect">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3857807" y="4370185"/>
                <a:ext cx="630428" cy="18274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0" name="直接连接符 59"/>
              <p:cNvCxnSpPr/>
              <p:nvPr/>
            </p:nvCxnSpPr>
            <p:spPr>
              <a:xfrm>
                <a:off x="3784475" y="4411237"/>
                <a:ext cx="787525"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3856487" y="4175012"/>
                <a:ext cx="631748" cy="236225"/>
                <a:chOff x="3869929" y="4175013"/>
                <a:chExt cx="604287" cy="236225"/>
              </a:xfrm>
            </p:grpSpPr>
            <p:sp>
              <p:nvSpPr>
                <p:cNvPr id="62" name="矩形 61"/>
                <p:cNvSpPr/>
                <p:nvPr/>
              </p:nvSpPr>
              <p:spPr>
                <a:xfrm>
                  <a:off x="3869929" y="4175013"/>
                  <a:ext cx="604287" cy="236225"/>
                </a:xfrm>
                <a:prstGeom prst="rect">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p:nvSpPr>
              <p:spPr>
                <a:xfrm>
                  <a:off x="4353245" y="4201666"/>
                  <a:ext cx="86432" cy="26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3909017" y="4252453"/>
                  <a:ext cx="530660" cy="118994"/>
                </a:xfrm>
                <a:prstGeom prst="rect">
                  <a:avLst/>
                </a:prstGeom>
                <a:gradFill flip="none" rotWithShape="1">
                  <a:gsLst>
                    <a:gs pos="0">
                      <a:schemeClr val="bg1">
                        <a:lumMod val="75000"/>
                      </a:schemeClr>
                    </a:gs>
                    <a:gs pos="100000">
                      <a:schemeClr val="bg1">
                        <a:lumMod val="50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65" name="组合 64"/>
          <p:cNvGrpSpPr/>
          <p:nvPr/>
        </p:nvGrpSpPr>
        <p:grpSpPr>
          <a:xfrm>
            <a:off x="6739133" y="3315592"/>
            <a:ext cx="1168601" cy="1117521"/>
            <a:chOff x="1109120" y="5086478"/>
            <a:chExt cx="1168601" cy="1117521"/>
          </a:xfrm>
        </p:grpSpPr>
        <p:sp>
          <p:nvSpPr>
            <p:cNvPr id="66" name="圆角矩形 65"/>
            <p:cNvSpPr/>
            <p:nvPr/>
          </p:nvSpPr>
          <p:spPr>
            <a:xfrm>
              <a:off x="1109120" y="5086478"/>
              <a:ext cx="1073786" cy="1073786"/>
            </a:xfrm>
            <a:prstGeom prst="roundRect">
              <a:avLst/>
            </a:prstGeom>
            <a:gradFill>
              <a:gsLst>
                <a:gs pos="0">
                  <a:schemeClr val="bg1">
                    <a:lumMod val="95000"/>
                  </a:schemeClr>
                </a:gs>
                <a:gs pos="100000">
                  <a:srgbClr val="00B0F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rot="2092151">
              <a:off x="1558689" y="5380487"/>
              <a:ext cx="719032" cy="823512"/>
            </a:xfrm>
            <a:custGeom>
              <a:avLst/>
              <a:gdLst>
                <a:gd name="connsiteX0" fmla="*/ 0 w 719032"/>
                <a:gd name="connsiteY0" fmla="*/ 0 h 823512"/>
                <a:gd name="connsiteX1" fmla="*/ 401679 w 719032"/>
                <a:gd name="connsiteY1" fmla="*/ 0 h 823512"/>
                <a:gd name="connsiteX2" fmla="*/ 686885 w 719032"/>
                <a:gd name="connsiteY2" fmla="*/ 409302 h 823512"/>
                <a:gd name="connsiteX3" fmla="*/ 642366 w 719032"/>
                <a:gd name="connsiteY3" fmla="*/ 658455 h 823512"/>
                <a:gd name="connsiteX4" fmla="*/ 405492 w 719032"/>
                <a:gd name="connsiteY4" fmla="*/ 823512 h 823512"/>
                <a:gd name="connsiteX5" fmla="*/ 109770 w 719032"/>
                <a:gd name="connsiteY5" fmla="*/ 823428 h 82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32" h="823512">
                  <a:moveTo>
                    <a:pt x="0" y="0"/>
                  </a:moveTo>
                  <a:lnTo>
                    <a:pt x="401679" y="0"/>
                  </a:lnTo>
                  <a:lnTo>
                    <a:pt x="686885" y="409302"/>
                  </a:lnTo>
                  <a:cubicBezTo>
                    <a:pt x="743393" y="490397"/>
                    <a:pt x="723461" y="601947"/>
                    <a:pt x="642366" y="658455"/>
                  </a:cubicBezTo>
                  <a:lnTo>
                    <a:pt x="405492" y="823512"/>
                  </a:lnTo>
                  <a:lnTo>
                    <a:pt x="109770" y="823428"/>
                  </a:lnTo>
                  <a:close/>
                </a:path>
              </a:pathLst>
            </a:custGeom>
            <a:solidFill>
              <a:srgbClr val="0091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p:nvGrpSpPr>
          <p:grpSpPr>
            <a:xfrm>
              <a:off x="1461409" y="5216386"/>
              <a:ext cx="433548" cy="793286"/>
              <a:chOff x="6740743" y="3930603"/>
              <a:chExt cx="436430" cy="798559"/>
            </a:xfrm>
          </p:grpSpPr>
          <p:grpSp>
            <p:nvGrpSpPr>
              <p:cNvPr id="69" name="组合 68"/>
              <p:cNvGrpSpPr/>
              <p:nvPr/>
            </p:nvGrpSpPr>
            <p:grpSpPr>
              <a:xfrm>
                <a:off x="6741282" y="3930981"/>
                <a:ext cx="435891" cy="798181"/>
                <a:chOff x="6819416" y="2788512"/>
                <a:chExt cx="963826" cy="1764909"/>
              </a:xfrm>
            </p:grpSpPr>
            <p:sp>
              <p:nvSpPr>
                <p:cNvPr id="71" name="圆角矩形 70"/>
                <p:cNvSpPr/>
                <p:nvPr/>
              </p:nvSpPr>
              <p:spPr>
                <a:xfrm>
                  <a:off x="6819416" y="2788512"/>
                  <a:ext cx="963826" cy="1764909"/>
                </a:xfrm>
                <a:prstGeom prst="roundRect">
                  <a:avLst/>
                </a:pr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2" name="矩形 71"/>
                <p:cNvSpPr/>
                <p:nvPr/>
              </p:nvSpPr>
              <p:spPr>
                <a:xfrm>
                  <a:off x="6896464" y="3003130"/>
                  <a:ext cx="813367" cy="1171394"/>
                </a:xfrm>
                <a:prstGeom prst="rect">
                  <a:avLst/>
                </a:prstGeom>
                <a:gradFill flip="none" rotWithShape="1">
                  <a:gsLst>
                    <a:gs pos="0">
                      <a:schemeClr val="bg1">
                        <a:lumMod val="85000"/>
                      </a:schemeClr>
                    </a:gs>
                    <a:gs pos="100000">
                      <a:schemeClr val="tx1">
                        <a:lumMod val="65000"/>
                        <a:lumOff val="35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3" name="椭圆 72"/>
                <p:cNvSpPr/>
                <p:nvPr/>
              </p:nvSpPr>
              <p:spPr>
                <a:xfrm>
                  <a:off x="7185650" y="4235839"/>
                  <a:ext cx="216024" cy="216022"/>
                </a:xfrm>
                <a:prstGeom prst="ellipse">
                  <a:avLst/>
                </a:prstGeom>
                <a:gradFill flip="none" rotWithShape="1">
                  <a:gsLst>
                    <a:gs pos="0">
                      <a:schemeClr val="bg1"/>
                    </a:gs>
                    <a:gs pos="100000">
                      <a:schemeClr val="bg1">
                        <a:lumMod val="85000"/>
                      </a:schemeClr>
                    </a:gs>
                  </a:gsLst>
                  <a:path path="circle">
                    <a:fillToRect r="100000" b="100000"/>
                  </a:path>
                  <a:tileRect l="-100000" t="-100000"/>
                </a:gradFill>
                <a:ln w="127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4" name="圆角矩形 73"/>
                <p:cNvSpPr/>
                <p:nvPr/>
              </p:nvSpPr>
              <p:spPr>
                <a:xfrm>
                  <a:off x="7185650" y="2888642"/>
                  <a:ext cx="216024" cy="45717"/>
                </a:xfrm>
                <a:prstGeom prst="roundRect">
                  <a:avLst/>
                </a:prstGeom>
                <a:solidFill>
                  <a:schemeClr val="bg1">
                    <a:lumMod val="85000"/>
                    <a:alpha val="1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5" name="椭圆 74"/>
                <p:cNvSpPr/>
                <p:nvPr/>
              </p:nvSpPr>
              <p:spPr>
                <a:xfrm>
                  <a:off x="7270803" y="4320992"/>
                  <a:ext cx="45718" cy="45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70" name="圆角矩形 69"/>
              <p:cNvSpPr/>
              <p:nvPr/>
            </p:nvSpPr>
            <p:spPr>
              <a:xfrm>
                <a:off x="6740743" y="3930603"/>
                <a:ext cx="435187" cy="796889"/>
              </a:xfrm>
              <a:prstGeom prst="roundRect">
                <a:avLst/>
              </a:prstGeom>
              <a:noFill/>
              <a:ln w="254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76" name="组合 75"/>
          <p:cNvGrpSpPr/>
          <p:nvPr/>
        </p:nvGrpSpPr>
        <p:grpSpPr>
          <a:xfrm>
            <a:off x="5341015" y="3312134"/>
            <a:ext cx="1179841" cy="1074353"/>
            <a:chOff x="5091334" y="3803097"/>
            <a:chExt cx="1179841" cy="1074353"/>
          </a:xfrm>
        </p:grpSpPr>
        <p:sp>
          <p:nvSpPr>
            <p:cNvPr id="77" name="圆角矩形 76"/>
            <p:cNvSpPr/>
            <p:nvPr/>
          </p:nvSpPr>
          <p:spPr>
            <a:xfrm>
              <a:off x="5091425" y="3803097"/>
              <a:ext cx="1073786" cy="1073786"/>
            </a:xfrm>
            <a:prstGeom prst="roundRect">
              <a:avLst/>
            </a:prstGeom>
            <a:gradFill>
              <a:gsLst>
                <a:gs pos="0">
                  <a:schemeClr val="bg1">
                    <a:lumMod val="95000"/>
                  </a:schemeClr>
                </a:gs>
                <a:gs pos="100000">
                  <a:srgbClr val="00B0F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圆角矩形 77"/>
            <p:cNvSpPr/>
            <p:nvPr/>
          </p:nvSpPr>
          <p:spPr>
            <a:xfrm>
              <a:off x="5091334" y="3803664"/>
              <a:ext cx="1073786" cy="1073786"/>
            </a:xfrm>
            <a:prstGeom prst="roundRect">
              <a:avLst/>
            </a:prstGeom>
            <a:gradFill>
              <a:gsLst>
                <a:gs pos="0">
                  <a:schemeClr val="bg1">
                    <a:lumMod val="95000"/>
                  </a:schemeClr>
                </a:gs>
                <a:gs pos="100000">
                  <a:srgbClr val="00B0F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78"/>
            <p:cNvSpPr/>
            <p:nvPr/>
          </p:nvSpPr>
          <p:spPr>
            <a:xfrm rot="2092151">
              <a:off x="5280919" y="4107264"/>
              <a:ext cx="990256" cy="642691"/>
            </a:xfrm>
            <a:custGeom>
              <a:avLst/>
              <a:gdLst>
                <a:gd name="connsiteX0" fmla="*/ 485157 w 990256"/>
                <a:gd name="connsiteY0" fmla="*/ 0 h 642691"/>
                <a:gd name="connsiteX1" fmla="*/ 739813 w 990256"/>
                <a:gd name="connsiteY1" fmla="*/ 1208 h 642691"/>
                <a:gd name="connsiteX2" fmla="*/ 958110 w 990256"/>
                <a:gd name="connsiteY2" fmla="*/ 314488 h 642691"/>
                <a:gd name="connsiteX3" fmla="*/ 913590 w 990256"/>
                <a:gd name="connsiteY3" fmla="*/ 563641 h 642691"/>
                <a:gd name="connsiteX4" fmla="*/ 800145 w 990256"/>
                <a:gd name="connsiteY4" fmla="*/ 642691 h 642691"/>
                <a:gd name="connsiteX5" fmla="*/ 0 w 990256"/>
                <a:gd name="connsiteY5" fmla="*/ 642691 h 6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256" h="642691">
                  <a:moveTo>
                    <a:pt x="485157" y="0"/>
                  </a:moveTo>
                  <a:lnTo>
                    <a:pt x="739813" y="1208"/>
                  </a:lnTo>
                  <a:lnTo>
                    <a:pt x="958110" y="314488"/>
                  </a:lnTo>
                  <a:cubicBezTo>
                    <a:pt x="1014617" y="395583"/>
                    <a:pt x="994685" y="507133"/>
                    <a:pt x="913590" y="563641"/>
                  </a:cubicBezTo>
                  <a:lnTo>
                    <a:pt x="800145" y="642691"/>
                  </a:lnTo>
                  <a:lnTo>
                    <a:pt x="0" y="642691"/>
                  </a:lnTo>
                  <a:close/>
                </a:path>
              </a:pathLst>
            </a:custGeom>
            <a:solidFill>
              <a:srgbClr val="0091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5170478" y="4141265"/>
              <a:ext cx="911893" cy="369570"/>
              <a:chOff x="5170478" y="4141265"/>
              <a:chExt cx="911893" cy="369570"/>
            </a:xfrm>
          </p:grpSpPr>
          <p:sp>
            <p:nvSpPr>
              <p:cNvPr id="81" name="圆角矩形 80"/>
              <p:cNvSpPr/>
              <p:nvPr/>
            </p:nvSpPr>
            <p:spPr>
              <a:xfrm>
                <a:off x="5170478" y="4195659"/>
                <a:ext cx="856942" cy="260782"/>
              </a:xfrm>
              <a:prstGeom prst="roundRect">
                <a:avLst/>
              </a:prstGeom>
              <a:solidFill>
                <a:schemeClr val="bg1">
                  <a:lumMod val="95000"/>
                </a:schemeClr>
              </a:solidFill>
              <a:ln>
                <a:noFill/>
              </a:ln>
              <a:effectLst>
                <a:innerShdw blurRad="101600" dist="38100" dir="189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5712801" y="4141265"/>
                <a:ext cx="369570" cy="369570"/>
              </a:xfrm>
              <a:prstGeom prst="ellipse">
                <a:avLst/>
              </a:prstGeom>
              <a:gradFill flip="none" rotWithShape="1">
                <a:gsLst>
                  <a:gs pos="0">
                    <a:schemeClr val="bg1">
                      <a:lumMod val="85000"/>
                    </a:schemeClr>
                  </a:gs>
                  <a:gs pos="100000">
                    <a:schemeClr val="tx1">
                      <a:lumMod val="75000"/>
                      <a:lumOff val="25000"/>
                    </a:schemeClr>
                  </a:gs>
                </a:gsLst>
                <a:lin ang="2700000" scaled="1"/>
                <a:tileRect/>
              </a:gra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3" name="组合 82"/>
              <p:cNvGrpSpPr/>
              <p:nvPr/>
            </p:nvGrpSpPr>
            <p:grpSpPr>
              <a:xfrm>
                <a:off x="5778343" y="4194719"/>
                <a:ext cx="233243" cy="242672"/>
                <a:chOff x="4654547" y="5130853"/>
                <a:chExt cx="282653" cy="294079"/>
              </a:xfrm>
            </p:grpSpPr>
            <p:sp>
              <p:nvSpPr>
                <p:cNvPr id="84" name="任意多边形 83"/>
                <p:cNvSpPr/>
                <p:nvPr/>
              </p:nvSpPr>
              <p:spPr>
                <a:xfrm>
                  <a:off x="4654547" y="5170616"/>
                  <a:ext cx="282653" cy="254316"/>
                </a:xfrm>
                <a:custGeom>
                  <a:avLst/>
                  <a:gdLst>
                    <a:gd name="connsiteX0" fmla="*/ 125951 w 622192"/>
                    <a:gd name="connsiteY0" fmla="*/ 0 h 559814"/>
                    <a:gd name="connsiteX1" fmla="*/ 179187 w 622192"/>
                    <a:gd name="connsiteY1" fmla="*/ 52975 h 559814"/>
                    <a:gd name="connsiteX2" fmla="*/ 138322 w 622192"/>
                    <a:gd name="connsiteY2" fmla="*/ 80526 h 559814"/>
                    <a:gd name="connsiteX3" fmla="*/ 66757 w 622192"/>
                    <a:gd name="connsiteY3" fmla="*/ 253300 h 559814"/>
                    <a:gd name="connsiteX4" fmla="*/ 311096 w 622192"/>
                    <a:gd name="connsiteY4" fmla="*/ 497639 h 559814"/>
                    <a:gd name="connsiteX5" fmla="*/ 555435 w 622192"/>
                    <a:gd name="connsiteY5" fmla="*/ 253300 h 559814"/>
                    <a:gd name="connsiteX6" fmla="*/ 483870 w 622192"/>
                    <a:gd name="connsiteY6" fmla="*/ 80526 h 559814"/>
                    <a:gd name="connsiteX7" fmla="*/ 447155 w 622192"/>
                    <a:gd name="connsiteY7" fmla="*/ 55773 h 559814"/>
                    <a:gd name="connsiteX8" fmla="*/ 499763 w 622192"/>
                    <a:gd name="connsiteY8" fmla="*/ 2905 h 559814"/>
                    <a:gd name="connsiteX9" fmla="*/ 531075 w 622192"/>
                    <a:gd name="connsiteY9" fmla="*/ 28740 h 559814"/>
                    <a:gd name="connsiteX10" fmla="*/ 622192 w 622192"/>
                    <a:gd name="connsiteY10" fmla="*/ 248718 h 559814"/>
                    <a:gd name="connsiteX11" fmla="*/ 311096 w 622192"/>
                    <a:gd name="connsiteY11" fmla="*/ 559814 h 559814"/>
                    <a:gd name="connsiteX12" fmla="*/ 0 w 622192"/>
                    <a:gd name="connsiteY12" fmla="*/ 248718 h 559814"/>
                    <a:gd name="connsiteX13" fmla="*/ 91118 w 622192"/>
                    <a:gd name="connsiteY13" fmla="*/ 28740 h 55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192" h="559814">
                      <a:moveTo>
                        <a:pt x="125951" y="0"/>
                      </a:moveTo>
                      <a:lnTo>
                        <a:pt x="179187" y="52975"/>
                      </a:lnTo>
                      <a:lnTo>
                        <a:pt x="138322" y="80526"/>
                      </a:lnTo>
                      <a:cubicBezTo>
                        <a:pt x="94106" y="124743"/>
                        <a:pt x="66757" y="185828"/>
                        <a:pt x="66757" y="253300"/>
                      </a:cubicBezTo>
                      <a:cubicBezTo>
                        <a:pt x="66757" y="388245"/>
                        <a:pt x="176151" y="497639"/>
                        <a:pt x="311096" y="497639"/>
                      </a:cubicBezTo>
                      <a:cubicBezTo>
                        <a:pt x="446041" y="497639"/>
                        <a:pt x="555435" y="388245"/>
                        <a:pt x="555435" y="253300"/>
                      </a:cubicBezTo>
                      <a:cubicBezTo>
                        <a:pt x="555435" y="185828"/>
                        <a:pt x="528087" y="124743"/>
                        <a:pt x="483870" y="80526"/>
                      </a:cubicBezTo>
                      <a:lnTo>
                        <a:pt x="447155" y="55773"/>
                      </a:lnTo>
                      <a:lnTo>
                        <a:pt x="499763" y="2905"/>
                      </a:lnTo>
                      <a:lnTo>
                        <a:pt x="531075" y="28740"/>
                      </a:lnTo>
                      <a:cubicBezTo>
                        <a:pt x="587372" y="85037"/>
                        <a:pt x="622192" y="162811"/>
                        <a:pt x="622192" y="248718"/>
                      </a:cubicBezTo>
                      <a:cubicBezTo>
                        <a:pt x="622192" y="420532"/>
                        <a:pt x="482910" y="559814"/>
                        <a:pt x="311096" y="559814"/>
                      </a:cubicBezTo>
                      <a:cubicBezTo>
                        <a:pt x="139282" y="559814"/>
                        <a:pt x="0" y="420532"/>
                        <a:pt x="0" y="248718"/>
                      </a:cubicBezTo>
                      <a:cubicBezTo>
                        <a:pt x="0" y="162811"/>
                        <a:pt x="34821" y="85037"/>
                        <a:pt x="91118" y="28740"/>
                      </a:cubicBezTo>
                      <a:close/>
                    </a:path>
                  </a:pathLst>
                </a:cu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85" name="直接连接符 84"/>
                <p:cNvCxnSpPr/>
                <p:nvPr/>
              </p:nvCxnSpPr>
              <p:spPr>
                <a:xfrm>
                  <a:off x="4794086" y="5130853"/>
                  <a:ext cx="0" cy="15574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86" name="矩形 9"/>
          <p:cNvSpPr>
            <a:spLocks noChangeArrowheads="1"/>
          </p:cNvSpPr>
          <p:nvPr/>
        </p:nvSpPr>
        <p:spPr bwMode="auto">
          <a:xfrm>
            <a:off x="811102" y="5964577"/>
            <a:ext cx="9677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FF0000"/>
              </a:buClr>
            </a:pPr>
            <a:r>
              <a:rPr lang="en-US" altLang="zh-CN" sz="2000" b="1" baseline="0" dirty="0">
                <a:solidFill>
                  <a:srgbClr val="FF0000"/>
                </a:solidFill>
                <a:latin typeface="+mn-lt"/>
                <a:cs typeface="Times New Roman" pitchFamily="18" charset="0"/>
              </a:rPr>
              <a:t>Note: </a:t>
            </a:r>
            <a:r>
              <a:rPr lang="en-US" altLang="zh-CN" sz="2000" baseline="0" dirty="0">
                <a:latin typeface="+mn-lt"/>
                <a:cs typeface="Times New Roman" pitchFamily="18" charset="0"/>
              </a:rPr>
              <a:t>For some units, wired controller and WI-FI control are optional, central control and remote on-off are not available.</a:t>
            </a:r>
            <a:endParaRPr lang="zh-CN" altLang="en-US" sz="2000" baseline="0" dirty="0">
              <a:latin typeface="+mn-lt"/>
              <a:cs typeface="Times New Roman" pitchFamily="18" charset="0"/>
            </a:endParaRPr>
          </a:p>
        </p:txBody>
      </p:sp>
    </p:spTree>
    <p:extLst>
      <p:ext uri="{BB962C8B-B14F-4D97-AF65-F5344CB8AC3E}">
        <p14:creationId xmlns:p14="http://schemas.microsoft.com/office/powerpoint/2010/main" val="2972830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Convenience</a:t>
            </a:r>
            <a:r>
              <a:rPr lang="en-US" altLang="zh-CN" sz="2000" b="1" baseline="0" dirty="0">
                <a:solidFill>
                  <a:schemeClr val="bg1">
                    <a:lumMod val="50000"/>
                  </a:schemeClr>
                </a:solidFill>
                <a:ea typeface="黑体" panose="02010609060101010101" pitchFamily="49" charset="-122"/>
                <a:sym typeface="Calibri" panose="020F0502020204030204" pitchFamily="34" charset="0"/>
              </a:rPr>
              <a:t>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361574" y="1369473"/>
            <a:ext cx="2702984"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2-way Draining</a:t>
            </a:r>
            <a:endParaRPr lang="zh-CN" altLang="en-US" sz="2400" i="1" baseline="0" dirty="0">
              <a:solidFill>
                <a:srgbClr val="C0000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6" name="矩形 9"/>
          <p:cNvSpPr>
            <a:spLocks noChangeArrowheads="1"/>
          </p:cNvSpPr>
          <p:nvPr/>
        </p:nvSpPr>
        <p:spPr bwMode="auto">
          <a:xfrm>
            <a:off x="286073" y="2374089"/>
            <a:ext cx="53548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FF0000"/>
              </a:buClr>
            </a:pPr>
            <a:r>
              <a:rPr lang="en-US" altLang="zh-CN" sz="2000" dirty="0"/>
              <a:t>The refrigerant piping and drainage hose can reach either the left or right side of the indoor unit for maximum installation flexibility</a:t>
            </a:r>
            <a:endParaRPr lang="zh-CN" altLang="en-US" sz="2000" baseline="0" dirty="0">
              <a:latin typeface="+mn-lt"/>
              <a:cs typeface="Times New Roman" pitchFamily="18" charset="0"/>
            </a:endParaRPr>
          </a:p>
        </p:txBody>
      </p:sp>
      <p:grpSp>
        <p:nvGrpSpPr>
          <p:cNvPr id="4" name="组合 3"/>
          <p:cNvGrpSpPr/>
          <p:nvPr/>
        </p:nvGrpSpPr>
        <p:grpSpPr>
          <a:xfrm>
            <a:off x="5958835" y="2120236"/>
            <a:ext cx="4502381" cy="2063856"/>
            <a:chOff x="5958835" y="2120236"/>
            <a:chExt cx="4502381" cy="2063856"/>
          </a:xfrm>
        </p:grpSpPr>
        <p:pic>
          <p:nvPicPr>
            <p:cNvPr id="2" name="图片 1"/>
            <p:cNvPicPr>
              <a:picLocks noChangeAspect="1"/>
            </p:cNvPicPr>
            <p:nvPr/>
          </p:nvPicPr>
          <p:blipFill>
            <a:blip r:embed="rId2"/>
            <a:stretch>
              <a:fillRect/>
            </a:stretch>
          </p:blipFill>
          <p:spPr>
            <a:xfrm>
              <a:off x="5958835" y="2120236"/>
              <a:ext cx="4502381" cy="2063856"/>
            </a:xfrm>
            <a:prstGeom prst="rect">
              <a:avLst/>
            </a:prstGeom>
          </p:spPr>
        </p:pic>
        <p:pic>
          <p:nvPicPr>
            <p:cNvPr id="7" name="图片 6"/>
            <p:cNvPicPr>
              <a:picLocks noChangeAspect="1"/>
            </p:cNvPicPr>
            <p:nvPr/>
          </p:nvPicPr>
          <p:blipFill rotWithShape="1">
            <a:blip r:embed="rId3"/>
            <a:srcRect l="2412" t="853" r="2674"/>
            <a:stretch/>
          </p:blipFill>
          <p:spPr>
            <a:xfrm>
              <a:off x="6669248" y="2298583"/>
              <a:ext cx="2978091" cy="1287719"/>
            </a:xfrm>
            <a:prstGeom prst="rect">
              <a:avLst/>
            </a:prstGeom>
          </p:spPr>
        </p:pic>
      </p:grpSp>
    </p:spTree>
    <p:extLst>
      <p:ext uri="{BB962C8B-B14F-4D97-AF65-F5344CB8AC3E}">
        <p14:creationId xmlns:p14="http://schemas.microsoft.com/office/powerpoint/2010/main" val="1581876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Convenience</a:t>
            </a:r>
            <a:r>
              <a:rPr lang="en-US" altLang="zh-CN" sz="2000" b="1" baseline="0" dirty="0">
                <a:solidFill>
                  <a:schemeClr val="bg1">
                    <a:lumMod val="50000"/>
                  </a:schemeClr>
                </a:solidFill>
                <a:ea typeface="黑体" panose="02010609060101010101" pitchFamily="49" charset="-122"/>
                <a:sym typeface="Calibri" panose="020F0502020204030204" pitchFamily="34" charset="0"/>
              </a:rPr>
              <a:t>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345386"/>
            <a:ext cx="3934090"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sym typeface="Helvetica Neue"/>
              </a:rPr>
              <a:t>Lou</a:t>
            </a:r>
            <a:r>
              <a:rPr lang="en-US" altLang="zh-CN"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ver position memory</a:t>
            </a:r>
            <a:endParaRPr lang="en-US" altLang="zh-CN" sz="2400" i="1" dirty="0">
              <a:solidFill>
                <a:srgbClr val="00B0F0"/>
              </a:solidFill>
              <a:ea typeface="微软雅黑" panose="020B0503020204020204" pitchFamily="34" charset="-122"/>
              <a:cs typeface="Times New Roman" panose="02020603050405020304" pitchFamily="18" charset="0"/>
              <a:sym typeface="Helvetica Neue"/>
            </a:endParaRPr>
          </a:p>
          <a:p>
            <a:pPr marL="457200" indent="-457200">
              <a:buFont typeface="Wingdings" panose="05000000000000000000" pitchFamily="2" charset="2"/>
              <a:buChar char="l"/>
            </a:pPr>
            <a:endParaRPr lang="zh-CN" altLang="en-US" sz="2400" i="1" baseline="0" dirty="0">
              <a:solidFill>
                <a:srgbClr val="C0000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6" name="Picture 10"/>
          <p:cNvPicPr>
            <a:picLocks noChangeAspect="1" noChangeArrowheads="1"/>
          </p:cNvPicPr>
          <p:nvPr/>
        </p:nvPicPr>
        <p:blipFill>
          <a:blip r:embed="rId2">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5516062" y="1474937"/>
            <a:ext cx="5744658" cy="318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矩形 11"/>
          <p:cNvSpPr>
            <a:spLocks noChangeArrowheads="1"/>
          </p:cNvSpPr>
          <p:nvPr/>
        </p:nvSpPr>
        <p:spPr bwMode="auto">
          <a:xfrm>
            <a:off x="378150" y="2458363"/>
            <a:ext cx="45965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525" marR="0" lvl="0" indent="-9525"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ea typeface="Dotum" pitchFamily="34" charset="-127"/>
                <a:cs typeface="Arial" charset="0"/>
              </a:rPr>
              <a:t>When you start the unit next time, the angle of horizontal louver will</a:t>
            </a:r>
            <a:r>
              <a:rPr kumimoji="0" lang="en-US" altLang="zh-CN" sz="2000" b="0" i="0" u="none" strike="noStrike" kern="0" cap="none" spc="0" normalizeH="0" noProof="0" dirty="0">
                <a:ln>
                  <a:noFill/>
                </a:ln>
                <a:solidFill>
                  <a:srgbClr val="000000"/>
                </a:solidFill>
                <a:effectLst/>
                <a:uLnTx/>
                <a:uFillTx/>
                <a:ea typeface="Dotum" pitchFamily="34" charset="-127"/>
                <a:cs typeface="Arial" charset="0"/>
              </a:rPr>
              <a:t> </a:t>
            </a:r>
            <a:r>
              <a:rPr kumimoji="0" lang="en-US" altLang="zh-CN" sz="2000" b="0" i="0" u="none" strike="noStrike" kern="0" cap="none" spc="0" normalizeH="0" baseline="0" noProof="0" dirty="0">
                <a:ln>
                  <a:noFill/>
                </a:ln>
                <a:solidFill>
                  <a:srgbClr val="000000"/>
                </a:solidFill>
                <a:effectLst/>
                <a:uLnTx/>
                <a:uFillTx/>
                <a:ea typeface="Dotum" pitchFamily="34" charset="-127"/>
                <a:cs typeface="Arial" charset="0"/>
              </a:rPr>
              <a:t>automatically move to the same position as you set last time.</a:t>
            </a:r>
          </a:p>
        </p:txBody>
      </p:sp>
    </p:spTree>
    <p:extLst>
      <p:ext uri="{BB962C8B-B14F-4D97-AF65-F5344CB8AC3E}">
        <p14:creationId xmlns:p14="http://schemas.microsoft.com/office/powerpoint/2010/main" val="2203225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Convenience</a:t>
            </a:r>
            <a:r>
              <a:rPr lang="en-US" altLang="zh-CN" sz="2000" b="1" baseline="0" dirty="0">
                <a:solidFill>
                  <a:schemeClr val="bg1">
                    <a:lumMod val="50000"/>
                  </a:schemeClr>
                </a:solidFill>
                <a:ea typeface="黑体" panose="02010609060101010101" pitchFamily="49" charset="-122"/>
                <a:sym typeface="Calibri" panose="020F0502020204030204" pitchFamily="34" charset="0"/>
              </a:rPr>
              <a:t>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416085"/>
            <a:ext cx="3872407"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rPr>
              <a:t>Manual ON/OFF Button</a:t>
            </a:r>
          </a:p>
          <a:p>
            <a:pPr marL="457200" indent="-457200">
              <a:buFont typeface="Wingdings" panose="05000000000000000000" pitchFamily="2" charset="2"/>
              <a:buChar char="l"/>
            </a:pP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7" name="TextBox 13"/>
          <p:cNvSpPr txBox="1">
            <a:spLocks noChangeArrowheads="1"/>
          </p:cNvSpPr>
          <p:nvPr/>
        </p:nvSpPr>
        <p:spPr bwMode="auto">
          <a:xfrm>
            <a:off x="744652" y="2082591"/>
            <a:ext cx="4246798" cy="1631216"/>
          </a:xfrm>
          <a:prstGeom prst="rect">
            <a:avLst/>
          </a:prstGeom>
          <a:noFill/>
          <a:ln w="9525">
            <a:noFill/>
            <a:miter lim="800000"/>
            <a:headEnd/>
            <a:tailEnd/>
          </a:ln>
        </p:spPr>
        <p:txBody>
          <a:bodyPr wrap="square">
            <a:spAutoFit/>
          </a:bodyPr>
          <a:lstStyle/>
          <a:p>
            <a:r>
              <a:rPr lang="en-US" altLang="zh-CN" sz="2000" dirty="0"/>
              <a:t>In case the remote controller is lost, the manual mutton can be used to turn ON/OFF the unit temporary, and the structure design is more easy to access.</a:t>
            </a: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95803" y="2247082"/>
            <a:ext cx="5185176" cy="2012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9068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Convenience</a:t>
            </a:r>
            <a:r>
              <a:rPr lang="en-US" altLang="zh-CN" sz="2000" b="1" baseline="0" dirty="0">
                <a:solidFill>
                  <a:schemeClr val="bg1">
                    <a:lumMod val="50000"/>
                  </a:schemeClr>
                </a:solidFill>
                <a:ea typeface="黑体" panose="02010609060101010101" pitchFamily="49" charset="-122"/>
                <a:sym typeface="Calibri" panose="020F0502020204030204" pitchFamily="34" charset="0"/>
              </a:rPr>
              <a:t>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416085"/>
            <a:ext cx="3493842"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rPr>
              <a:t>Open Terminal Block</a:t>
            </a:r>
          </a:p>
          <a:p>
            <a:pPr marL="457200" indent="-457200">
              <a:buFont typeface="Wingdings" panose="05000000000000000000" pitchFamily="2" charset="2"/>
              <a:buChar char="l"/>
            </a:pP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10" name="图片 9">
            <a:extLst>
              <a:ext uri="{FF2B5EF4-FFF2-40B4-BE49-F238E27FC236}">
                <a16:creationId xmlns:a16="http://schemas.microsoft.com/office/drawing/2014/main" id="{BA9A9B8B-35BB-3749-A10C-B3B8DC0D81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206651"/>
            <a:ext cx="8348367" cy="4691782"/>
          </a:xfrm>
          <a:prstGeom prst="rect">
            <a:avLst/>
          </a:prstGeom>
        </p:spPr>
      </p:pic>
      <p:pic>
        <p:nvPicPr>
          <p:cNvPr id="11" name="图片 10">
            <a:extLst>
              <a:ext uri="{FF2B5EF4-FFF2-40B4-BE49-F238E27FC236}">
                <a16:creationId xmlns:a16="http://schemas.microsoft.com/office/drawing/2014/main" id="{2BD6CC82-C89A-5643-AE43-0A557FE50B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1290" y="2206650"/>
            <a:ext cx="4478753" cy="4651350"/>
          </a:xfrm>
          <a:prstGeom prst="rect">
            <a:avLst/>
          </a:prstGeom>
        </p:spPr>
      </p:pic>
      <p:pic>
        <p:nvPicPr>
          <p:cNvPr id="12" name="图片 11">
            <a:extLst>
              <a:ext uri="{FF2B5EF4-FFF2-40B4-BE49-F238E27FC236}">
                <a16:creationId xmlns:a16="http://schemas.microsoft.com/office/drawing/2014/main" id="{D2282886-2D5C-824F-BF7F-59D3871584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5862" y="3360065"/>
            <a:ext cx="1936189" cy="1324761"/>
          </a:xfrm>
          <a:prstGeom prst="rect">
            <a:avLst/>
          </a:prstGeom>
        </p:spPr>
      </p:pic>
      <p:sp>
        <p:nvSpPr>
          <p:cNvPr id="13" name="矩形 12">
            <a:extLst>
              <a:ext uri="{FF2B5EF4-FFF2-40B4-BE49-F238E27FC236}">
                <a16:creationId xmlns:a16="http://schemas.microsoft.com/office/drawing/2014/main" id="{A6FD6301-DD0B-9643-941D-21FDBEC8FD25}"/>
              </a:ext>
            </a:extLst>
          </p:cNvPr>
          <p:cNvSpPr/>
          <p:nvPr/>
        </p:nvSpPr>
        <p:spPr>
          <a:xfrm>
            <a:off x="7713246" y="4572757"/>
            <a:ext cx="2147421" cy="4761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2915" tIns="52915" rIns="52915" bIns="52915" numCol="1" spcCol="50799"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228589" indent="-228589" defTabSz="607875">
              <a:buFont typeface="Arial" panose="020B0604020202020204" pitchFamily="34" charset="0"/>
              <a:buChar char="•"/>
            </a:pPr>
            <a:r>
              <a:rPr kumimoji="1" lang="en-US" altLang="zh-CN" sz="1200" dirty="0">
                <a:latin typeface="Century Gothic" panose="020B0502020202020204" pitchFamily="34" charset="0"/>
                <a:ea typeface="PingFang SC" panose="020B0400000000000000" pitchFamily="34" charset="-122"/>
                <a:cs typeface="Gotham Light" panose="02000603030000020004" pitchFamily="2" charset="0"/>
              </a:rPr>
              <a:t>Open Space</a:t>
            </a:r>
          </a:p>
          <a:p>
            <a:pPr marL="228589" indent="-228589" defTabSz="607875">
              <a:buFont typeface="Arial" panose="020B0604020202020204" pitchFamily="34" charset="0"/>
              <a:buChar char="•"/>
            </a:pPr>
            <a:r>
              <a:rPr kumimoji="1" lang="en-US" altLang="zh-CN" sz="1200" dirty="0">
                <a:latin typeface="Century Gothic" panose="020B0502020202020204" pitchFamily="34" charset="0"/>
                <a:ea typeface="PingFang SC" panose="020B0400000000000000" pitchFamily="34" charset="-122"/>
                <a:cs typeface="Gotham Light" panose="02000603030000020004" pitchFamily="2" charset="0"/>
              </a:rPr>
              <a:t>Broad Wiring Terminal</a:t>
            </a:r>
            <a:endParaRPr kumimoji="1" lang="zh-CN" altLang="en-US" sz="1200" dirty="0">
              <a:latin typeface="Century Gothic" panose="020B0502020202020204" pitchFamily="34" charset="0"/>
              <a:ea typeface="PingFang SC" panose="020B0400000000000000" pitchFamily="34" charset="-122"/>
              <a:cs typeface="Gotham Light" panose="02000603030000020004" pitchFamily="2" charset="0"/>
            </a:endParaRPr>
          </a:p>
        </p:txBody>
      </p:sp>
      <p:pic>
        <p:nvPicPr>
          <p:cNvPr id="14" name="图片 13">
            <a:extLst>
              <a:ext uri="{FF2B5EF4-FFF2-40B4-BE49-F238E27FC236}">
                <a16:creationId xmlns:a16="http://schemas.microsoft.com/office/drawing/2014/main" id="{163E582A-B1D3-6B4C-B142-FEE42FE542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14243" y="5347159"/>
            <a:ext cx="1779428" cy="1386671"/>
          </a:xfrm>
          <a:prstGeom prst="rect">
            <a:avLst/>
          </a:prstGeom>
        </p:spPr>
      </p:pic>
      <p:sp>
        <p:nvSpPr>
          <p:cNvPr id="15" name="文本框 4">
            <a:extLst>
              <a:ext uri="{FF2B5EF4-FFF2-40B4-BE49-F238E27FC236}">
                <a16:creationId xmlns:a16="http://schemas.microsoft.com/office/drawing/2014/main" id="{D41875F6-1334-614A-B006-82648935AAF9}"/>
              </a:ext>
            </a:extLst>
          </p:cNvPr>
          <p:cNvSpPr txBox="1"/>
          <p:nvPr/>
        </p:nvSpPr>
        <p:spPr>
          <a:xfrm>
            <a:off x="7786296" y="5946533"/>
            <a:ext cx="2583921" cy="4761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2915" tIns="52915" rIns="52915" bIns="52915" numCol="1" spcCol="50799"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228589" indent="-228589" defTabSz="607875" hangingPunct="0">
              <a:buFont typeface="Arial" panose="020B0604020202020204" pitchFamily="34" charset="0"/>
              <a:buChar char="•"/>
            </a:pPr>
            <a:r>
              <a:rPr kumimoji="1" lang="en-US" altLang="zh-CN" sz="1200" dirty="0">
                <a:latin typeface="Century Gothic" panose="020B0502020202020204" pitchFamily="34" charset="0"/>
                <a:ea typeface="PingFang SC" panose="020B0400000000000000" pitchFamily="34" charset="-122"/>
                <a:cs typeface="Gotham Light" panose="02000603030000020004" pitchFamily="2" charset="0"/>
              </a:rPr>
              <a:t>Narrow Space</a:t>
            </a:r>
          </a:p>
          <a:p>
            <a:pPr marL="228589" indent="-228589" defTabSz="607875" hangingPunct="0">
              <a:buFont typeface="Arial" panose="020B0604020202020204" pitchFamily="34" charset="0"/>
              <a:buChar char="•"/>
            </a:pPr>
            <a:r>
              <a:rPr kumimoji="1" lang="en-US" altLang="zh-CN" sz="1200" dirty="0">
                <a:latin typeface="Century Gothic" panose="020B0502020202020204" pitchFamily="34" charset="0"/>
                <a:ea typeface="PingFang SC" panose="020B0400000000000000" pitchFamily="34" charset="-122"/>
                <a:cs typeface="Gotham Light" panose="02000603030000020004" pitchFamily="2" charset="0"/>
              </a:rPr>
              <a:t>Compact Wiring Terminal</a:t>
            </a:r>
            <a:endParaRPr kumimoji="1" lang="zh-CN" altLang="en-US" sz="1200" dirty="0">
              <a:latin typeface="Century Gothic" panose="020B0502020202020204" pitchFamily="34" charset="0"/>
              <a:ea typeface="PingFang SC" panose="020B0400000000000000" pitchFamily="34" charset="-122"/>
              <a:cs typeface="Gotham Light" panose="02000603030000020004" pitchFamily="2" charset="0"/>
            </a:endParaRPr>
          </a:p>
        </p:txBody>
      </p:sp>
      <p:sp>
        <p:nvSpPr>
          <p:cNvPr id="16" name="上箭头 15">
            <a:extLst>
              <a:ext uri="{FF2B5EF4-FFF2-40B4-BE49-F238E27FC236}">
                <a16:creationId xmlns:a16="http://schemas.microsoft.com/office/drawing/2014/main" id="{CA0D4544-40A9-F945-A2F2-8D36AB7987C9}"/>
              </a:ext>
            </a:extLst>
          </p:cNvPr>
          <p:cNvSpPr/>
          <p:nvPr/>
        </p:nvSpPr>
        <p:spPr>
          <a:xfrm>
            <a:off x="10818884" y="4704821"/>
            <a:ext cx="525620" cy="605146"/>
          </a:xfrm>
          <a:prstGeom prst="upArrow">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2915" tIns="52915" rIns="52915" bIns="52915" numCol="1" spcCol="50799"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algn="ctr" defTabSz="608511" hangingPunct="0"/>
            <a:endParaRPr lang="zh-CN" altLang="en-US" sz="2400">
              <a:solidFill>
                <a:srgbClr val="FFFFFF"/>
              </a:solidFill>
              <a:effectLst>
                <a:outerShdw blurRad="25400" dist="23998" dir="2700000" rotWithShape="0">
                  <a:srgbClr val="000000">
                    <a:alpha val="31034"/>
                  </a:srgbClr>
                </a:outerShdw>
              </a:effectLst>
              <a:latin typeface="Century Gothic" panose="020B0502020202020204" pitchFamily="34" charset="0"/>
              <a:ea typeface="PingFang SC" panose="020B0400000000000000" pitchFamily="34" charset="-122"/>
              <a:sym typeface="Helvetica Light"/>
            </a:endParaRPr>
          </a:p>
        </p:txBody>
      </p:sp>
      <p:sp>
        <p:nvSpPr>
          <p:cNvPr id="17" name="矩形 16">
            <a:extLst>
              <a:ext uri="{FF2B5EF4-FFF2-40B4-BE49-F238E27FC236}">
                <a16:creationId xmlns:a16="http://schemas.microsoft.com/office/drawing/2014/main" id="{2B1E9C71-FBB4-4146-9F47-9330ECCBE559}"/>
              </a:ext>
            </a:extLst>
          </p:cNvPr>
          <p:cNvSpPr/>
          <p:nvPr/>
        </p:nvSpPr>
        <p:spPr>
          <a:xfrm>
            <a:off x="7760120" y="2706717"/>
            <a:ext cx="3381696" cy="615551"/>
          </a:xfrm>
          <a:prstGeom prst="rect">
            <a:avLst/>
          </a:prstGeom>
        </p:spPr>
        <p:txBody>
          <a:bodyPr wrap="square" lIns="121917" tIns="60959" rIns="121917" bIns="60959">
            <a:spAutoFit/>
          </a:bodyPr>
          <a:lstStyle/>
          <a:p>
            <a:pPr algn="l"/>
            <a:r>
              <a:rPr kumimoji="1" lang="en-US" altLang="zh-CN" sz="1600" dirty="0">
                <a:latin typeface="PingFang SC" panose="020B0400000000000000" pitchFamily="34" charset="-122"/>
                <a:ea typeface="PingFang SC" panose="020B0400000000000000" pitchFamily="34" charset="-122"/>
                <a:cs typeface="Gotham Light" panose="02000603030000020004" pitchFamily="2" charset="0"/>
              </a:rPr>
              <a:t>Bigger </a:t>
            </a:r>
            <a:r>
              <a:rPr kumimoji="1" lang="zh-CN" altLang="en-US" sz="1600" dirty="0">
                <a:latin typeface="PingFang SC" panose="020B0400000000000000" pitchFamily="34" charset="-122"/>
                <a:ea typeface="PingFang SC" panose="020B0400000000000000" pitchFamily="34" charset="-122"/>
                <a:cs typeface="Gotham Light" panose="02000603030000020004" pitchFamily="2" charset="0"/>
              </a:rPr>
              <a:t>wiring </a:t>
            </a:r>
            <a:r>
              <a:rPr kumimoji="1" lang="en-US" altLang="zh-CN" sz="1600" dirty="0">
                <a:latin typeface="PingFang SC" panose="020B0400000000000000" pitchFamily="34" charset="-122"/>
                <a:ea typeface="PingFang SC" panose="020B0400000000000000" pitchFamily="34" charset="-122"/>
                <a:cs typeface="Gotham Light" panose="02000603030000020004" pitchFamily="2" charset="0"/>
              </a:rPr>
              <a:t>terminal</a:t>
            </a:r>
            <a:r>
              <a:rPr kumimoji="1" lang="zh-CN" altLang="en-US" sz="1600" dirty="0">
                <a:latin typeface="PingFang SC" panose="020B0400000000000000" pitchFamily="34" charset="-122"/>
                <a:ea typeface="PingFang SC" panose="020B0400000000000000" pitchFamily="34" charset="-122"/>
                <a:cs typeface="Gotham Light" panose="02000603030000020004" pitchFamily="2" charset="0"/>
              </a:rPr>
              <a:t> &amp;</a:t>
            </a:r>
          </a:p>
          <a:p>
            <a:pPr algn="l"/>
            <a:r>
              <a:rPr kumimoji="1" lang="en-US" altLang="zh-CN" sz="1600" dirty="0">
                <a:latin typeface="PingFang SC" panose="020B0400000000000000" pitchFamily="34" charset="-122"/>
                <a:ea typeface="PingFang SC" panose="020B0400000000000000" pitchFamily="34" charset="-122"/>
                <a:cs typeface="Gotham Light" panose="02000603030000020004" pitchFamily="2" charset="0"/>
              </a:rPr>
              <a:t>Easier</a:t>
            </a:r>
            <a:r>
              <a:rPr kumimoji="1" lang="zh-CN" altLang="en-US" sz="1600" dirty="0">
                <a:latin typeface="PingFang SC" panose="020B0400000000000000" pitchFamily="34" charset="-122"/>
                <a:ea typeface="PingFang SC" panose="020B0400000000000000" pitchFamily="34" charset="-122"/>
                <a:cs typeface="Gotham Light" panose="02000603030000020004" pitchFamily="2" charset="0"/>
              </a:rPr>
              <a:t> wiring </a:t>
            </a:r>
            <a:r>
              <a:rPr kumimoji="1" lang="en-US" altLang="zh-CN" sz="1600" dirty="0">
                <a:latin typeface="PingFang SC" panose="020B0400000000000000" pitchFamily="34" charset="-122"/>
                <a:ea typeface="PingFang SC" panose="020B0400000000000000" pitchFamily="34" charset="-122"/>
                <a:cs typeface="Gotham Light" panose="02000603030000020004" pitchFamily="2" charset="0"/>
              </a:rPr>
              <a:t>connection</a:t>
            </a:r>
            <a:endParaRPr kumimoji="1" lang="zh-CN" altLang="en-US" sz="1600" dirty="0">
              <a:latin typeface="PingFang SC" panose="020B0400000000000000" pitchFamily="34" charset="-122"/>
              <a:ea typeface="PingFang SC" panose="020B0400000000000000" pitchFamily="34" charset="-122"/>
              <a:cs typeface="Gotham Light" panose="02000603030000020004" pitchFamily="2" charset="0"/>
            </a:endParaRPr>
          </a:p>
        </p:txBody>
      </p:sp>
      <p:pic>
        <p:nvPicPr>
          <p:cNvPr id="18" name="图片 17">
            <a:extLst>
              <a:ext uri="{FF2B5EF4-FFF2-40B4-BE49-F238E27FC236}">
                <a16:creationId xmlns:a16="http://schemas.microsoft.com/office/drawing/2014/main" id="{66A6A17C-2E7C-0F40-99DF-0D44892DA4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47795" y="1560251"/>
            <a:ext cx="594100" cy="594100"/>
          </a:xfrm>
          <a:prstGeom prst="rect">
            <a:avLst/>
          </a:prstGeom>
        </p:spPr>
      </p:pic>
      <p:sp>
        <p:nvSpPr>
          <p:cNvPr id="19" name="矩形 18">
            <a:extLst>
              <a:ext uri="{FF2B5EF4-FFF2-40B4-BE49-F238E27FC236}">
                <a16:creationId xmlns:a16="http://schemas.microsoft.com/office/drawing/2014/main" id="{7F0E7635-B7EE-7D49-A35A-183FEDFAC46D}"/>
              </a:ext>
            </a:extLst>
          </p:cNvPr>
          <p:cNvSpPr/>
          <p:nvPr/>
        </p:nvSpPr>
        <p:spPr>
          <a:xfrm>
            <a:off x="7978512" y="3319169"/>
            <a:ext cx="2147421" cy="2915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2915" tIns="52915" rIns="52915" bIns="52915" numCol="1" spcCol="50799"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defTabSz="607875"/>
            <a:r>
              <a:rPr kumimoji="1" lang="en-US" altLang="zh-CN" sz="1200" dirty="0">
                <a:latin typeface="Century Gothic" panose="020B0502020202020204" pitchFamily="34" charset="0"/>
                <a:ea typeface="PingFang SC" panose="020B0400000000000000" pitchFamily="34" charset="-122"/>
                <a:cs typeface="Gotham Light" panose="02000603030000020004" pitchFamily="2" charset="0"/>
              </a:rPr>
              <a:t>Time Saving</a:t>
            </a:r>
          </a:p>
        </p:txBody>
      </p:sp>
      <p:pic>
        <p:nvPicPr>
          <p:cNvPr id="20" name="图片 19">
            <a:extLst>
              <a:ext uri="{FF2B5EF4-FFF2-40B4-BE49-F238E27FC236}">
                <a16:creationId xmlns:a16="http://schemas.microsoft.com/office/drawing/2014/main" id="{66A6A17C-2E7C-0F40-99DF-0D44892DA4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21923" y="3687311"/>
            <a:ext cx="594100" cy="594100"/>
          </a:xfrm>
          <a:prstGeom prst="rect">
            <a:avLst/>
          </a:prstGeom>
        </p:spPr>
      </p:pic>
      <p:sp>
        <p:nvSpPr>
          <p:cNvPr id="21" name="矩形 20">
            <a:extLst>
              <a:ext uri="{FF2B5EF4-FFF2-40B4-BE49-F238E27FC236}">
                <a16:creationId xmlns:a16="http://schemas.microsoft.com/office/drawing/2014/main" id="{78E61793-429C-FF40-B2A7-FE31EE4DD3F8}"/>
              </a:ext>
            </a:extLst>
          </p:cNvPr>
          <p:cNvSpPr/>
          <p:nvPr/>
        </p:nvSpPr>
        <p:spPr>
          <a:xfrm>
            <a:off x="7792692" y="2094519"/>
            <a:ext cx="3383292" cy="615551"/>
          </a:xfrm>
          <a:prstGeom prst="rect">
            <a:avLst/>
          </a:prstGeom>
        </p:spPr>
        <p:txBody>
          <a:bodyPr wrap="none" lIns="121917" tIns="60959" rIns="121917" bIns="60959">
            <a:spAutoFit/>
          </a:bodyPr>
          <a:lstStyle/>
          <a:p>
            <a:pPr algn="l"/>
            <a:r>
              <a:rPr lang="zh-CN" altLang="en-US" sz="3200" b="1" dirty="0">
                <a:latin typeface="Century Gothic" panose="020B0502020202020204" pitchFamily="34" charset="0"/>
                <a:ea typeface="PingFang SC" panose="020B0400000000000000" pitchFamily="34" charset="-122"/>
              </a:rPr>
              <a:t>Easy installation</a:t>
            </a:r>
          </a:p>
        </p:txBody>
      </p:sp>
    </p:spTree>
    <p:extLst>
      <p:ext uri="{BB962C8B-B14F-4D97-AF65-F5344CB8AC3E}">
        <p14:creationId xmlns:p14="http://schemas.microsoft.com/office/powerpoint/2010/main" val="2317780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Convenience        </a:t>
            </a:r>
            <a:r>
              <a:rPr lang="en-US" altLang="zh-CN" sz="2000" b="1" dirty="0">
                <a:ea typeface="黑体" panose="02010609060101010101" pitchFamily="49" charset="-122"/>
                <a:sym typeface="Calibri" panose="020F0502020204030204" pitchFamily="34" charset="0"/>
              </a:rPr>
              <a:t>Reliability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416085"/>
            <a:ext cx="4413388"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rPr>
              <a:t>Refrigerant Leakage Detect</a:t>
            </a:r>
          </a:p>
          <a:p>
            <a:pPr marL="457200" indent="-457200">
              <a:buFont typeface="Wingdings" panose="05000000000000000000" pitchFamily="2" charset="2"/>
              <a:buChar char="l"/>
            </a:pP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7" name="TextBox 13"/>
          <p:cNvSpPr txBox="1">
            <a:spLocks noChangeArrowheads="1"/>
          </p:cNvSpPr>
          <p:nvPr/>
        </p:nvSpPr>
        <p:spPr bwMode="auto">
          <a:xfrm>
            <a:off x="560094" y="2082591"/>
            <a:ext cx="5127642" cy="3724096"/>
          </a:xfrm>
          <a:prstGeom prst="rect">
            <a:avLst/>
          </a:prstGeom>
          <a:noFill/>
          <a:ln w="9525">
            <a:noFill/>
            <a:miter lim="800000"/>
            <a:headEnd/>
            <a:tailEnd/>
          </a:ln>
        </p:spPr>
        <p:txBody>
          <a:bodyPr wrap="square">
            <a:spAutoFit/>
          </a:bodyPr>
          <a:lstStyle/>
          <a:p>
            <a:r>
              <a:rPr lang="en-US" altLang="zh-CN" dirty="0"/>
              <a:t>Indoor unit shows error code “EL0C” and stops</a:t>
            </a:r>
            <a:br>
              <a:rPr lang="en-US" altLang="zh-CN" dirty="0"/>
            </a:br>
            <a:r>
              <a:rPr lang="en-US" altLang="zh-CN" dirty="0"/>
              <a:t>automatically when refrigerant leakage is</a:t>
            </a:r>
            <a:br>
              <a:rPr lang="en-US" altLang="zh-CN" dirty="0"/>
            </a:br>
            <a:r>
              <a:rPr lang="en-US" altLang="zh-CN" dirty="0"/>
              <a:t>detected. This protects the compressor from</a:t>
            </a:r>
            <a:br>
              <a:rPr lang="en-US" altLang="zh-CN" dirty="0"/>
            </a:br>
            <a:r>
              <a:rPr lang="en-US" altLang="zh-CN" dirty="0"/>
              <a:t>high temperature damage due to refrigerant</a:t>
            </a:r>
            <a:br>
              <a:rPr lang="en-US" altLang="zh-CN" dirty="0"/>
            </a:br>
            <a:r>
              <a:rPr lang="en-US" altLang="zh-CN" dirty="0"/>
              <a:t>leakage.</a:t>
            </a:r>
          </a:p>
          <a:p>
            <a:endParaRPr lang="en-US" altLang="zh-CN" dirty="0"/>
          </a:p>
          <a:p>
            <a:r>
              <a:rPr lang="en-US" altLang="zh-CN" dirty="0"/>
              <a:t>This function updated base on old units, the refrigerant leakage will protect according</a:t>
            </a:r>
          </a:p>
          <a:p>
            <a:r>
              <a:rPr lang="en-US" altLang="zh-CN" dirty="0"/>
              <a:t>to T2, current , frequency, exhaust gas temperature and T1 together or more relative parameters.</a:t>
            </a:r>
            <a:br>
              <a:rPr lang="en-US" altLang="zh-CN" dirty="0"/>
            </a:br>
            <a:br>
              <a:rPr lang="en-US" altLang="zh-CN" dirty="0"/>
            </a:br>
            <a:endParaRPr lang="en-US" altLang="zh-CN" sz="2000" dirty="0"/>
          </a:p>
        </p:txBody>
      </p:sp>
      <p:pic>
        <p:nvPicPr>
          <p:cNvPr id="10" name="Picture 2"/>
          <p:cNvPicPr>
            <a:picLocks noChangeAspect="1" noChangeArrowheads="1"/>
          </p:cNvPicPr>
          <p:nvPr/>
        </p:nvPicPr>
        <p:blipFill>
          <a:blip r:embed="rId3" cstate="email">
            <a:clrChange>
              <a:clrFrom>
                <a:srgbClr val="FFFFED"/>
              </a:clrFrom>
              <a:clrTo>
                <a:srgbClr val="FFFFED">
                  <a:alpha val="0"/>
                </a:srgbClr>
              </a:clrTo>
            </a:clrChange>
            <a:extLst>
              <a:ext uri="{28A0092B-C50C-407E-A947-70E740481C1C}">
                <a14:useLocalDpi xmlns:a14="http://schemas.microsoft.com/office/drawing/2010/main"/>
              </a:ext>
            </a:extLst>
          </a:blip>
          <a:srcRect b="5714"/>
          <a:stretch>
            <a:fillRect/>
          </a:stretch>
        </p:blipFill>
        <p:spPr bwMode="auto">
          <a:xfrm>
            <a:off x="5411393" y="1688515"/>
            <a:ext cx="5953995" cy="3062643"/>
          </a:xfrm>
          <a:prstGeom prst="rect">
            <a:avLst/>
          </a:prstGeom>
          <a:noFill/>
          <a:ln w="9525">
            <a:noFill/>
            <a:miter lim="800000"/>
            <a:headEnd/>
            <a:tailEnd/>
          </a:ln>
        </p:spPr>
      </p:pic>
    </p:spTree>
    <p:extLst>
      <p:ext uri="{BB962C8B-B14F-4D97-AF65-F5344CB8AC3E}">
        <p14:creationId xmlns:p14="http://schemas.microsoft.com/office/powerpoint/2010/main" val="404899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nvSpPr>
        <p:spPr>
          <a:xfrm>
            <a:off x="1352053" y="3761776"/>
            <a:ext cx="1888429" cy="369332"/>
          </a:xfrm>
          <a:prstGeom prst="rect">
            <a:avLst/>
          </a:prstGeom>
          <a:noFill/>
        </p:spPr>
        <p:txBody>
          <a:bodyPr wrap="square" rtlCol="0">
            <a:spAutoFit/>
          </a:bodyPr>
          <a:lstStyle/>
          <a:p>
            <a:r>
              <a:rPr lang="en-US" altLang="zh-CN" dirty="0"/>
              <a:t>EP24 Panel</a:t>
            </a:r>
            <a:endParaRPr lang="zh-CN" altLang="en-US" dirty="0"/>
          </a:p>
        </p:txBody>
      </p:sp>
      <p:sp>
        <p:nvSpPr>
          <p:cNvPr id="29" name="矩形 28"/>
          <p:cNvSpPr/>
          <p:nvPr/>
        </p:nvSpPr>
        <p:spPr>
          <a:xfrm>
            <a:off x="206070" y="87783"/>
            <a:ext cx="3259226"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Product overview</a:t>
            </a:r>
            <a:endParaRPr lang="zh-CN" altLang="en-US" sz="2800" b="1" dirty="0">
              <a:solidFill>
                <a:srgbClr val="0091D7"/>
              </a:solidFill>
              <a:latin typeface="Arial" panose="020B0604020202020204" pitchFamily="34" charset="0"/>
              <a:cs typeface="Arial" panose="020B0604020202020204" pitchFamily="34" charset="0"/>
            </a:endParaRPr>
          </a:p>
        </p:txBody>
      </p:sp>
      <p:pic>
        <p:nvPicPr>
          <p:cNvPr id="35" name="图片 34"/>
          <p:cNvPicPr>
            <a:picLocks noChangeAspect="1"/>
          </p:cNvPicPr>
          <p:nvPr/>
        </p:nvPicPr>
        <p:blipFill>
          <a:blip r:embed="rId3"/>
          <a:stretch>
            <a:fillRect/>
          </a:stretch>
        </p:blipFill>
        <p:spPr>
          <a:xfrm>
            <a:off x="7469710" y="988663"/>
            <a:ext cx="4216263" cy="2773113"/>
          </a:xfrm>
          <a:prstGeom prst="rect">
            <a:avLst/>
          </a:prstGeom>
        </p:spPr>
      </p:pic>
      <p:sp>
        <p:nvSpPr>
          <p:cNvPr id="36" name="文本框 35"/>
          <p:cNvSpPr txBox="1"/>
          <p:nvPr/>
        </p:nvSpPr>
        <p:spPr>
          <a:xfrm>
            <a:off x="8081304" y="3777175"/>
            <a:ext cx="3249562" cy="369332"/>
          </a:xfrm>
          <a:prstGeom prst="rect">
            <a:avLst/>
          </a:prstGeom>
          <a:noFill/>
        </p:spPr>
        <p:txBody>
          <a:bodyPr wrap="square" rtlCol="0">
            <a:spAutoFit/>
          </a:bodyPr>
          <a:lstStyle/>
          <a:p>
            <a:r>
              <a:rPr lang="en-US" altLang="zh-CN" dirty="0"/>
              <a:t>X outdoor unit</a:t>
            </a:r>
            <a:endParaRPr lang="zh-CN" altLang="en-US" dirty="0"/>
          </a:p>
        </p:txBody>
      </p:sp>
      <p:sp>
        <p:nvSpPr>
          <p:cNvPr id="38" name="文本框 37"/>
          <p:cNvSpPr txBox="1"/>
          <p:nvPr/>
        </p:nvSpPr>
        <p:spPr>
          <a:xfrm>
            <a:off x="5018069" y="3761776"/>
            <a:ext cx="1888429" cy="369332"/>
          </a:xfrm>
          <a:prstGeom prst="rect">
            <a:avLst/>
          </a:prstGeom>
          <a:noFill/>
        </p:spPr>
        <p:txBody>
          <a:bodyPr wrap="square" rtlCol="0">
            <a:spAutoFit/>
          </a:bodyPr>
          <a:lstStyle/>
          <a:p>
            <a:r>
              <a:rPr lang="en-US" altLang="zh-CN" dirty="0"/>
              <a:t>RG10L Remote</a:t>
            </a:r>
            <a:endParaRPr lang="zh-CN" altLang="en-US" dirty="0"/>
          </a:p>
        </p:txBody>
      </p:sp>
      <p:pic>
        <p:nvPicPr>
          <p:cNvPr id="5" name="图片 4"/>
          <p:cNvPicPr>
            <a:picLocks noChangeAspect="1"/>
          </p:cNvPicPr>
          <p:nvPr/>
        </p:nvPicPr>
        <p:blipFill>
          <a:blip r:embed="rId4"/>
          <a:stretch>
            <a:fillRect/>
          </a:stretch>
        </p:blipFill>
        <p:spPr>
          <a:xfrm>
            <a:off x="5350171" y="988663"/>
            <a:ext cx="683208" cy="2465737"/>
          </a:xfrm>
          <a:prstGeom prst="rect">
            <a:avLst/>
          </a:prstGeom>
        </p:spPr>
      </p:pic>
      <p:graphicFrame>
        <p:nvGraphicFramePr>
          <p:cNvPr id="13" name="表格 12"/>
          <p:cNvGraphicFramePr>
            <a:graphicFrameLocks noGrp="1"/>
          </p:cNvGraphicFramePr>
          <p:nvPr>
            <p:custDataLst>
              <p:tags r:id="rId1"/>
            </p:custDataLst>
            <p:extLst>
              <p:ext uri="{D42A27DB-BD31-4B8C-83A1-F6EECF244321}">
                <p14:modId xmlns:p14="http://schemas.microsoft.com/office/powerpoint/2010/main" val="3288151606"/>
              </p:ext>
            </p:extLst>
          </p:nvPr>
        </p:nvGraphicFramePr>
        <p:xfrm>
          <a:off x="800119" y="4391252"/>
          <a:ext cx="10597554" cy="2007195"/>
        </p:xfrm>
        <a:graphic>
          <a:graphicData uri="http://schemas.openxmlformats.org/drawingml/2006/table">
            <a:tbl>
              <a:tblPr firstRow="1" bandRow="1"/>
              <a:tblGrid>
                <a:gridCol w="649353">
                  <a:extLst>
                    <a:ext uri="{9D8B030D-6E8A-4147-A177-3AD203B41FA5}">
                      <a16:colId xmlns:a16="http://schemas.microsoft.com/office/drawing/2014/main" val="20000"/>
                    </a:ext>
                  </a:extLst>
                </a:gridCol>
                <a:gridCol w="1938972">
                  <a:extLst>
                    <a:ext uri="{9D8B030D-6E8A-4147-A177-3AD203B41FA5}">
                      <a16:colId xmlns:a16="http://schemas.microsoft.com/office/drawing/2014/main" val="20001"/>
                    </a:ext>
                  </a:extLst>
                </a:gridCol>
                <a:gridCol w="911120">
                  <a:extLst>
                    <a:ext uri="{9D8B030D-6E8A-4147-A177-3AD203B41FA5}">
                      <a16:colId xmlns:a16="http://schemas.microsoft.com/office/drawing/2014/main" val="20002"/>
                    </a:ext>
                  </a:extLst>
                </a:gridCol>
                <a:gridCol w="1372132">
                  <a:extLst>
                    <a:ext uri="{9D8B030D-6E8A-4147-A177-3AD203B41FA5}">
                      <a16:colId xmlns:a16="http://schemas.microsoft.com/office/drawing/2014/main" val="20003"/>
                    </a:ext>
                  </a:extLst>
                </a:gridCol>
                <a:gridCol w="1606559">
                  <a:extLst>
                    <a:ext uri="{9D8B030D-6E8A-4147-A177-3AD203B41FA5}">
                      <a16:colId xmlns:a16="http://schemas.microsoft.com/office/drawing/2014/main" val="20006"/>
                    </a:ext>
                  </a:extLst>
                </a:gridCol>
                <a:gridCol w="1440873">
                  <a:extLst>
                    <a:ext uri="{9D8B030D-6E8A-4147-A177-3AD203B41FA5}">
                      <a16:colId xmlns:a16="http://schemas.microsoft.com/office/drawing/2014/main" val="20007"/>
                    </a:ext>
                  </a:extLst>
                </a:gridCol>
                <a:gridCol w="2678545">
                  <a:extLst>
                    <a:ext uri="{9D8B030D-6E8A-4147-A177-3AD203B41FA5}">
                      <a16:colId xmlns:a16="http://schemas.microsoft.com/office/drawing/2014/main" val="20008"/>
                    </a:ext>
                  </a:extLst>
                </a:gridCol>
              </a:tblGrid>
              <a:tr h="42358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latin typeface="Century Gothic" panose="020B0502020202020204" pitchFamily="34" charset="0"/>
                          <a:cs typeface="Century Gothic" panose="020B0502020202020204" pitchFamily="34" charset="0"/>
                        </a:rPr>
                        <a:t>No</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latin typeface="Century Gothic" panose="020B0502020202020204" pitchFamily="34" charset="0"/>
                          <a:cs typeface="Century Gothic" panose="020B0502020202020204" pitchFamily="34" charset="0"/>
                        </a:rPr>
                        <a:t>Inverter</a:t>
                      </a:r>
                      <a:r>
                        <a:rPr lang="zh-CN" altLang="en-US" sz="1600" baseline="0" dirty="0">
                          <a:latin typeface="Century Gothic" panose="020B0502020202020204" pitchFamily="34" charset="0"/>
                          <a:cs typeface="Century Gothic" panose="020B0502020202020204" pitchFamily="34" charset="0"/>
                        </a:rPr>
                        <a:t> </a:t>
                      </a:r>
                      <a:r>
                        <a:rPr lang="en-US" altLang="zh-CN" sz="1600" dirty="0">
                          <a:latin typeface="Century Gothic" panose="020B0502020202020204" pitchFamily="34" charset="0"/>
                          <a:cs typeface="Century Gothic" panose="020B0502020202020204" pitchFamily="34" charset="0"/>
                        </a:rPr>
                        <a:t>(R32)</a:t>
                      </a:r>
                      <a:endParaRPr lang="zh-CN" altLang="en-US" sz="1600" dirty="0">
                        <a:latin typeface="Century Gothic" panose="020B0502020202020204" pitchFamily="34" charset="0"/>
                        <a:cs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latin typeface="Century Gothic" panose="020B0502020202020204" pitchFamily="34" charset="0"/>
                          <a:cs typeface="Century Gothic" panose="020B0502020202020204" pitchFamily="34" charset="0"/>
                        </a:rPr>
                        <a:t>SEER</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latin typeface="Century Gothic" panose="020B0502020202020204" pitchFamily="34" charset="0"/>
                          <a:cs typeface="Century Gothic" panose="020B0502020202020204" pitchFamily="34" charset="0"/>
                        </a:rPr>
                        <a:t>SCOP</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r>
                        <a:rPr lang="zh-CN" altLang="en-US" sz="1600" b="1" kern="1200" dirty="0">
                          <a:solidFill>
                            <a:schemeClr val="lt1"/>
                          </a:solidFill>
                          <a:latin typeface="Century Gothic" panose="020B0502020202020204" pitchFamily="34" charset="0"/>
                          <a:ea typeface="+mn-ea"/>
                          <a:cs typeface="Century Gothic" panose="020B0502020202020204" pitchFamily="34" charset="0"/>
                        </a:rPr>
                        <a:t>Operation temperature</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600" b="1" kern="1200" dirty="0">
                          <a:solidFill>
                            <a:schemeClr val="lt1"/>
                          </a:solidFill>
                          <a:latin typeface="Century Gothic" panose="020B0502020202020204" pitchFamily="34" charset="0"/>
                          <a:ea typeface="+mn-ea"/>
                          <a:cs typeface="Century Gothic" panose="020B0502020202020204" pitchFamily="34" charset="0"/>
                        </a:rPr>
                        <a:t>Power supply</a:t>
                      </a:r>
                      <a:endParaRPr lang="zh-CN" altLang="en-US" sz="1600" b="1" kern="1200" dirty="0">
                        <a:solidFill>
                          <a:schemeClr val="lt1"/>
                        </a:solidFill>
                        <a:latin typeface="Century Gothic" panose="020B0502020202020204" pitchFamily="34" charset="0"/>
                        <a:ea typeface="+mn-ea"/>
                        <a:cs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latin typeface="Century Gothic" panose="020B0502020202020204" pitchFamily="34" charset="0"/>
                          <a:cs typeface="Century Gothic" panose="020B0502020202020204" pitchFamily="34" charset="0"/>
                        </a:rPr>
                        <a:t>Remark</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6051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dirty="0">
                          <a:solidFill>
                            <a:schemeClr val="tx1"/>
                          </a:solidFill>
                          <a:latin typeface="Century Gothic" panose="020B0502020202020204" pitchFamily="34" charset="0"/>
                          <a:cs typeface="Century Gothic" panose="020B0502020202020204" pitchFamily="34" charset="0"/>
                        </a:rPr>
                        <a:t>1</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dirty="0">
                          <a:solidFill>
                            <a:schemeClr val="tx1"/>
                          </a:solidFill>
                          <a:latin typeface="Century Gothic" panose="020B0502020202020204" pitchFamily="34" charset="0"/>
                          <a:cs typeface="Century Gothic" panose="020B0502020202020204" pitchFamily="34" charset="0"/>
                        </a:rPr>
                        <a:t>ERP </a:t>
                      </a:r>
                      <a:r>
                        <a:rPr lang="en-US" altLang="zh-CN" sz="1600" baseline="0" dirty="0">
                          <a:solidFill>
                            <a:schemeClr val="tx1"/>
                          </a:solidFill>
                          <a:latin typeface="Century Gothic" panose="020B0502020202020204" pitchFamily="34" charset="0"/>
                          <a:cs typeface="Century Gothic" panose="020B0502020202020204" pitchFamily="34" charset="0"/>
                        </a:rPr>
                        <a:t> </a:t>
                      </a:r>
                    </a:p>
                    <a:p>
                      <a:pPr algn="ctr"/>
                      <a:r>
                        <a:rPr lang="en-US" altLang="zh-CN" sz="1600" baseline="0" dirty="0">
                          <a:solidFill>
                            <a:schemeClr val="tx1"/>
                          </a:solidFill>
                          <a:latin typeface="Century Gothic" panose="020B0502020202020204" pitchFamily="34" charset="0"/>
                          <a:cs typeface="Century Gothic" panose="020B0502020202020204" pitchFamily="34" charset="0"/>
                        </a:rPr>
                        <a:t>Top 9K/12K</a:t>
                      </a:r>
                      <a:endParaRPr lang="en-US" altLang="zh-CN" sz="1600" dirty="0">
                        <a:solidFill>
                          <a:schemeClr val="tx1"/>
                        </a:solidFill>
                        <a:latin typeface="Century Gothic" panose="020B0502020202020204" pitchFamily="34" charset="0"/>
                        <a:cs typeface="Century Gothic" panose="020B0502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solidFill>
                          <a:latin typeface="Century Gothic" panose="020B0502020202020204" pitchFamily="34" charset="0"/>
                          <a:cs typeface="Century Gothic" panose="020B0502020202020204" pitchFamily="34" charset="0"/>
                        </a:rPr>
                        <a:t>≥</a:t>
                      </a:r>
                      <a:r>
                        <a:rPr lang="en-US" altLang="zh-CN" sz="1600" dirty="0">
                          <a:solidFill>
                            <a:schemeClr val="tx1"/>
                          </a:solidFill>
                          <a:latin typeface="Century Gothic" panose="020B0502020202020204" pitchFamily="34" charset="0"/>
                          <a:cs typeface="Century Gothic" panose="020B0502020202020204" pitchFamily="34" charset="0"/>
                        </a:rPr>
                        <a:t>8.5</a:t>
                      </a:r>
                    </a:p>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Century Gothic" panose="020B0502020202020204" pitchFamily="34" charset="0"/>
                          <a:cs typeface="Century Gothic" panose="020B0502020202020204" pitchFamily="34" charset="0"/>
                        </a:rPr>
                        <a:t>A+++</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354" rtl="0" eaLnBrk="1" latinLnBrk="0" hangingPunct="1"/>
                      <a:r>
                        <a:rPr lang="en-US" altLang="zh-CN" sz="1600" kern="1200" dirty="0">
                          <a:solidFill>
                            <a:schemeClr val="tx1"/>
                          </a:solidFill>
                          <a:latin typeface="Century Gothic" panose="020B0502020202020204" pitchFamily="34" charset="0"/>
                          <a:ea typeface="+mn-ea"/>
                          <a:cs typeface="Century Gothic" panose="020B0502020202020204" pitchFamily="34" charset="0"/>
                        </a:rPr>
                        <a:t>4.6</a:t>
                      </a:r>
                    </a:p>
                    <a:p>
                      <a:pPr marL="0" algn="ctr" defTabSz="914354" rtl="0" eaLnBrk="1" latinLnBrk="0" hangingPunct="1"/>
                      <a:r>
                        <a:rPr lang="en-US" altLang="zh-CN" sz="1600" kern="1200" dirty="0">
                          <a:solidFill>
                            <a:schemeClr val="tx1"/>
                          </a:solidFill>
                          <a:latin typeface="Century Gothic" panose="020B0502020202020204" pitchFamily="34" charset="0"/>
                          <a:ea typeface="+mn-ea"/>
                          <a:cs typeface="Century Gothic" panose="020B0502020202020204" pitchFamily="34" charset="0"/>
                        </a:rPr>
                        <a:t>A++</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rowSpan="2">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Century Gothic" panose="020B0502020202020204" pitchFamily="34" charset="0"/>
                          <a:ea typeface="+mn-ea"/>
                          <a:cs typeface="Century Gothic" panose="020B0502020202020204" pitchFamily="34" charset="0"/>
                        </a:rPr>
                        <a:t>16~30 </a:t>
                      </a:r>
                      <a:r>
                        <a:rPr lang="zh-CN" altLang="en-US" sz="1600" kern="1200" dirty="0">
                          <a:solidFill>
                            <a:schemeClr val="tx1"/>
                          </a:solidFill>
                          <a:latin typeface="Century Gothic" panose="020B0502020202020204" pitchFamily="34" charset="0"/>
                          <a:ea typeface="+mn-ea"/>
                          <a:cs typeface="Century Gothic" panose="020B0502020202020204" pitchFamily="34" charset="0"/>
                        </a:rPr>
                        <a:t>℃</a:t>
                      </a:r>
                      <a:endParaRPr lang="en-US" altLang="zh-CN" sz="1600" kern="1200" dirty="0">
                        <a:solidFill>
                          <a:schemeClr val="tx1"/>
                        </a:solidFill>
                        <a:latin typeface="Century Gothic" panose="020B0502020202020204" pitchFamily="34" charset="0"/>
                        <a:ea typeface="+mn-ea"/>
                        <a:cs typeface="Century Gothic" panose="020B0502020202020204" pitchFamily="34" charset="0"/>
                      </a:endParaRPr>
                    </a:p>
                    <a:p>
                      <a:pPr marL="0" algn="ctr" defTabSz="914354" rtl="0" eaLnBrk="1" latinLnBrk="0" hangingPunct="1"/>
                      <a:endParaRPr lang="zh-CN" altLang="en-US" sz="1600" kern="1200" dirty="0">
                        <a:solidFill>
                          <a:schemeClr val="tx1"/>
                        </a:solidFill>
                        <a:latin typeface="Century Gothic" panose="020B0502020202020204" pitchFamily="34" charset="0"/>
                        <a:ea typeface="+mn-ea"/>
                        <a:cs typeface="Century Gothic" panose="020B0502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rowSpan="2">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Century Gothic" panose="020B0502020202020204" pitchFamily="34" charset="0"/>
                          <a:ea typeface="+mn-ea"/>
                          <a:cs typeface="Century Gothic" panose="020B0502020202020204" pitchFamily="34" charset="0"/>
                        </a:rPr>
                        <a:t>220-240V/50/60</a:t>
                      </a:r>
                    </a:p>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Century Gothic" panose="020B0502020202020204" pitchFamily="34" charset="0"/>
                          <a:ea typeface="+mn-ea"/>
                          <a:cs typeface="Century Gothic" panose="020B0502020202020204" pitchFamily="34" charset="0"/>
                        </a:rPr>
                        <a:t>Hz/1Ph</a:t>
                      </a:r>
                    </a:p>
                    <a:p>
                      <a:pPr marL="0" algn="ctr" defTabSz="914354" rtl="0" eaLnBrk="1" latinLnBrk="0" hangingPunct="1"/>
                      <a:endParaRPr lang="zh-CN" altLang="en-US" sz="1600" kern="1200" dirty="0">
                        <a:solidFill>
                          <a:schemeClr val="tx1"/>
                        </a:solidFill>
                        <a:latin typeface="Century Gothic" panose="020B0502020202020204" pitchFamily="34" charset="0"/>
                        <a:ea typeface="+mn-ea"/>
                        <a:cs typeface="Century Gothic" panose="020B0502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354" rtl="0" eaLnBrk="1" fontAlgn="auto" latinLnBrk="0" hangingPunct="1">
                        <a:lnSpc>
                          <a:spcPct val="100000"/>
                        </a:lnSpc>
                        <a:spcBef>
                          <a:spcPts val="0"/>
                        </a:spcBef>
                        <a:spcAft>
                          <a:spcPts val="0"/>
                        </a:spcAft>
                        <a:buClrTx/>
                        <a:buSzTx/>
                        <a:buFontTx/>
                        <a:buNone/>
                        <a:defRPr/>
                      </a:pPr>
                      <a:r>
                        <a:rPr lang="en-US" altLang="zh-CN" sz="1600" kern="1200" dirty="0">
                          <a:solidFill>
                            <a:schemeClr val="tx1"/>
                          </a:solidFill>
                          <a:latin typeface="Century Gothic" panose="020B0502020202020204" pitchFamily="34" charset="0"/>
                          <a:ea typeface="+mn-ea"/>
                          <a:cs typeface="Century Gothic" panose="020B0502020202020204" pitchFamily="34" charset="0"/>
                        </a:rPr>
                        <a:t>European standard (EU)</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705840">
                <a:tc>
                  <a:txBody>
                    <a:bodyPr/>
                    <a:lstStyle/>
                    <a:p>
                      <a:pPr algn="ctr"/>
                      <a:r>
                        <a:rPr lang="en-US" altLang="zh-CN" sz="1600" dirty="0">
                          <a:solidFill>
                            <a:schemeClr val="tx1"/>
                          </a:solidFill>
                          <a:latin typeface="Century Gothic" panose="020B0502020202020204" pitchFamily="34" charset="0"/>
                          <a:cs typeface="Century Gothic" panose="020B0502020202020204" pitchFamily="34" charset="0"/>
                        </a:rPr>
                        <a:t>2</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algn="ctr"/>
                      <a:r>
                        <a:rPr lang="en-US" altLang="zh-CN" sz="1600" dirty="0">
                          <a:solidFill>
                            <a:schemeClr val="tx1"/>
                          </a:solidFill>
                          <a:latin typeface="Century Gothic" panose="020B0502020202020204" pitchFamily="34" charset="0"/>
                          <a:cs typeface="Century Gothic" panose="020B0502020202020204" pitchFamily="34" charset="0"/>
                        </a:rPr>
                        <a:t>ERP </a:t>
                      </a:r>
                      <a:r>
                        <a:rPr lang="en-US" altLang="zh-CN" sz="1600" baseline="0" dirty="0">
                          <a:solidFill>
                            <a:schemeClr val="tx1"/>
                          </a:solidFill>
                          <a:latin typeface="Century Gothic" panose="020B0502020202020204" pitchFamily="34" charset="0"/>
                          <a:cs typeface="Century Gothic" panose="020B0502020202020204" pitchFamily="34" charset="0"/>
                        </a:rPr>
                        <a:t> </a:t>
                      </a:r>
                    </a:p>
                    <a:p>
                      <a:pPr algn="ctr"/>
                      <a:r>
                        <a:rPr lang="en-US" altLang="zh-CN" sz="1600" baseline="0" dirty="0">
                          <a:solidFill>
                            <a:schemeClr val="tx1"/>
                          </a:solidFill>
                          <a:latin typeface="Century Gothic" panose="020B0502020202020204" pitchFamily="34" charset="0"/>
                          <a:cs typeface="Century Gothic" panose="020B0502020202020204" pitchFamily="34" charset="0"/>
                        </a:rPr>
                        <a:t>Top 18K/24K</a:t>
                      </a:r>
                      <a:endParaRPr lang="en-US" altLang="zh-CN" sz="1600" dirty="0">
                        <a:solidFill>
                          <a:schemeClr val="tx1"/>
                        </a:solidFill>
                        <a:latin typeface="Century Gothic" panose="020B0502020202020204" pitchFamily="34" charset="0"/>
                        <a:cs typeface="Century Gothic" panose="020B0502020202020204" pitchFamily="34" charset="0"/>
                      </a:endParaRPr>
                    </a:p>
                    <a:p>
                      <a:pPr algn="ctr"/>
                      <a:endParaRPr lang="en-US" altLang="zh-CN" sz="1600" dirty="0">
                        <a:solidFill>
                          <a:schemeClr val="tx1"/>
                        </a:solidFill>
                        <a:latin typeface="Century Gothic" panose="020B0502020202020204" pitchFamily="34" charset="0"/>
                        <a:cs typeface="Century Gothic" panose="020B0502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solidFill>
                          <a:latin typeface="Century Gothic" panose="020B0502020202020204" pitchFamily="34" charset="0"/>
                          <a:cs typeface="Century Gothic" panose="020B0502020202020204" pitchFamily="34" charset="0"/>
                        </a:rPr>
                        <a:t>≥</a:t>
                      </a:r>
                      <a:r>
                        <a:rPr lang="en-US" altLang="zh-CN" sz="1600" dirty="0">
                          <a:solidFill>
                            <a:schemeClr val="tx1"/>
                          </a:solidFill>
                          <a:latin typeface="Century Gothic" panose="020B0502020202020204" pitchFamily="34" charset="0"/>
                          <a:cs typeface="Century Gothic" panose="020B0502020202020204" pitchFamily="34" charset="0"/>
                        </a:rPr>
                        <a:t>8.5</a:t>
                      </a:r>
                    </a:p>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Century Gothic" panose="020B0502020202020204" pitchFamily="34" charset="0"/>
                          <a:cs typeface="Century Gothic" panose="020B0502020202020204" pitchFamily="34" charset="0"/>
                        </a:rPr>
                        <a:t>A+++</a:t>
                      </a:r>
                    </a:p>
                    <a:p>
                      <a:pPr marL="0" marR="0" indent="0" algn="ctr" defTabSz="914400" rtl="0" eaLnBrk="1" fontAlgn="auto" latinLnBrk="0" hangingPunct="1">
                        <a:lnSpc>
                          <a:spcPct val="100000"/>
                        </a:lnSpc>
                        <a:spcBef>
                          <a:spcPts val="0"/>
                        </a:spcBef>
                        <a:spcAft>
                          <a:spcPts val="0"/>
                        </a:spcAft>
                        <a:buClrTx/>
                        <a:buSzTx/>
                        <a:buFontTx/>
                        <a:buNone/>
                        <a:defRPr/>
                      </a:pPr>
                      <a:endParaRPr lang="en-US" altLang="zh-CN" sz="1600" dirty="0">
                        <a:solidFill>
                          <a:schemeClr val="tx1"/>
                        </a:solidFill>
                        <a:latin typeface="Century Gothic" panose="020B0502020202020204" pitchFamily="34" charset="0"/>
                        <a:cs typeface="Century Gothic" panose="020B0502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algn="ctr" defTabSz="914354" rtl="0" eaLnBrk="1" latinLnBrk="0" hangingPunct="1"/>
                      <a:r>
                        <a:rPr lang="en-US" altLang="zh-CN" sz="1600" kern="1200" dirty="0">
                          <a:solidFill>
                            <a:schemeClr val="tx1"/>
                          </a:solidFill>
                          <a:latin typeface="Century Gothic" panose="020B0502020202020204" pitchFamily="34" charset="0"/>
                          <a:ea typeface="+mn-ea"/>
                          <a:cs typeface="Century Gothic" panose="020B0502020202020204" pitchFamily="34" charset="0"/>
                        </a:rPr>
                        <a:t>4.4/4.2</a:t>
                      </a:r>
                    </a:p>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Century Gothic" panose="020B0502020202020204" pitchFamily="34" charset="0"/>
                          <a:ea typeface="+mn-ea"/>
                          <a:cs typeface="Century Gothic" panose="020B0502020202020204" pitchFamily="34" charset="0"/>
                        </a:rPr>
                        <a:t>A+</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vMerge="1">
                  <a:txBody>
                    <a:bodyPr/>
                    <a:lstStyle/>
                    <a:p>
                      <a:pPr algn="ctr"/>
                      <a:endParaRPr lang="en-US" altLang="zh-CN" sz="1600" dirty="0">
                        <a:solidFill>
                          <a:schemeClr val="tx1"/>
                        </a:solidFill>
                        <a:latin typeface="Century Gothic" panose="020B0502020202020204" pitchFamily="34" charset="0"/>
                        <a:cs typeface="Century Gothic" panose="020B0502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vMerge="1">
                  <a:txBody>
                    <a:bodyPr/>
                    <a:lstStyle/>
                    <a:p>
                      <a:pPr algn="ctr"/>
                      <a:endParaRPr lang="en-US" altLang="zh-CN" sz="1600" dirty="0">
                        <a:solidFill>
                          <a:schemeClr val="tx1"/>
                        </a:solidFill>
                        <a:latin typeface="Century Gothic" panose="020B0502020202020204" pitchFamily="34" charset="0"/>
                        <a:cs typeface="Century Gothic" panose="020B0502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marR="0" indent="0" algn="ctr" defTabSz="914354" rtl="0" eaLnBrk="1" fontAlgn="auto" latinLnBrk="0" hangingPunct="1">
                        <a:lnSpc>
                          <a:spcPct val="100000"/>
                        </a:lnSpc>
                        <a:spcBef>
                          <a:spcPts val="0"/>
                        </a:spcBef>
                        <a:spcAft>
                          <a:spcPts val="0"/>
                        </a:spcAft>
                        <a:buClrTx/>
                        <a:buSzTx/>
                        <a:buFontTx/>
                        <a:buNone/>
                        <a:defRPr/>
                      </a:pPr>
                      <a:endParaRPr lang="en-US" altLang="zh-CN" sz="1600" kern="1200" dirty="0">
                        <a:solidFill>
                          <a:schemeClr val="tx1"/>
                        </a:solidFill>
                        <a:latin typeface="Century Gothic" panose="020B0502020202020204" pitchFamily="34" charset="0"/>
                        <a:ea typeface="+mn-ea"/>
                        <a:cs typeface="Century Gothic" panose="020B0502020202020204"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556201737"/>
                  </a:ext>
                </a:extLst>
              </a:tr>
            </a:tbl>
          </a:graphicData>
        </a:graphic>
      </p:graphicFrame>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1195899" y="1325853"/>
            <a:ext cx="3703764" cy="1537234"/>
          </a:xfrm>
          <a:prstGeom prst="rect">
            <a:avLst/>
          </a:prstGeom>
        </p:spPr>
      </p:pic>
    </p:spTree>
    <p:extLst>
      <p:ext uri="{BB962C8B-B14F-4D97-AF65-F5344CB8AC3E}">
        <p14:creationId xmlns:p14="http://schemas.microsoft.com/office/powerpoint/2010/main" val="212343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Convenience        </a:t>
            </a:r>
            <a:r>
              <a:rPr lang="en-US" altLang="zh-CN" sz="2000" b="1" dirty="0">
                <a:ea typeface="黑体" panose="02010609060101010101" pitchFamily="49" charset="-122"/>
                <a:sym typeface="Calibri" panose="020F0502020204030204" pitchFamily="34" charset="0"/>
              </a:rPr>
              <a:t>Reliability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416085"/>
            <a:ext cx="3078087"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rPr>
              <a:t>Emergency Using</a:t>
            </a:r>
          </a:p>
          <a:p>
            <a:pPr marL="457200" indent="-457200">
              <a:buFont typeface="Wingdings" panose="05000000000000000000" pitchFamily="2" charset="2"/>
              <a:buChar char="l"/>
            </a:pP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11" name="Text Box 1094"/>
          <p:cNvSpPr txBox="1">
            <a:spLocks noChangeArrowheads="1"/>
          </p:cNvSpPr>
          <p:nvPr/>
        </p:nvSpPr>
        <p:spPr bwMode="auto">
          <a:xfrm>
            <a:off x="743015" y="6416405"/>
            <a:ext cx="8286750" cy="369332"/>
          </a:xfrm>
          <a:prstGeom prst="rect">
            <a:avLst/>
          </a:prstGeom>
          <a:noFill/>
          <a:ln>
            <a:noFill/>
          </a:ln>
        </p:spPr>
        <p:txBody>
          <a:bodyPr>
            <a:spAutoFit/>
          </a:bodyPr>
          <a:lstStyle>
            <a:lvl1pPr eaLnBrk="0" hangingPunct="0">
              <a:defRPr sz="2000" b="1">
                <a:solidFill>
                  <a:srgbClr val="00ADEF"/>
                </a:solidFill>
                <a:latin typeface="Arial" charset="0"/>
                <a:ea typeface="宋体" charset="-122"/>
              </a:defRPr>
            </a:lvl1pPr>
            <a:lvl2pPr marL="742950" indent="-285750" eaLnBrk="0" hangingPunct="0">
              <a:defRPr sz="2000" b="1">
                <a:solidFill>
                  <a:srgbClr val="00ADEF"/>
                </a:solidFill>
                <a:latin typeface="Arial" charset="0"/>
                <a:ea typeface="宋体" charset="-122"/>
              </a:defRPr>
            </a:lvl2pPr>
            <a:lvl3pPr marL="1143000" indent="-228600" eaLnBrk="0" hangingPunct="0">
              <a:defRPr sz="2000" b="1">
                <a:solidFill>
                  <a:srgbClr val="00ADEF"/>
                </a:solidFill>
                <a:latin typeface="Arial" charset="0"/>
                <a:ea typeface="宋体" charset="-122"/>
              </a:defRPr>
            </a:lvl3pPr>
            <a:lvl4pPr marL="1600200" indent="-228600" eaLnBrk="0" hangingPunct="0">
              <a:defRPr sz="2000" b="1">
                <a:solidFill>
                  <a:srgbClr val="00ADEF"/>
                </a:solidFill>
                <a:latin typeface="Arial" charset="0"/>
                <a:ea typeface="宋体" charset="-122"/>
              </a:defRPr>
            </a:lvl4pPr>
            <a:lvl5pPr marL="2057400" indent="-228600" eaLnBrk="0" hangingPunct="0">
              <a:defRPr sz="2000" b="1">
                <a:solidFill>
                  <a:srgbClr val="00ADEF"/>
                </a:solidFill>
                <a:latin typeface="Arial" charset="0"/>
                <a:ea typeface="宋体" charset="-122"/>
              </a:defRPr>
            </a:lvl5pPr>
            <a:lvl6pPr marL="2514600" indent="-228600" eaLnBrk="0" fontAlgn="base" hangingPunct="0">
              <a:spcBef>
                <a:spcPct val="0"/>
              </a:spcBef>
              <a:spcAft>
                <a:spcPct val="0"/>
              </a:spcAft>
              <a:defRPr sz="2000" b="1">
                <a:solidFill>
                  <a:srgbClr val="00ADEF"/>
                </a:solidFill>
                <a:latin typeface="Arial" charset="0"/>
                <a:ea typeface="宋体" charset="-122"/>
              </a:defRPr>
            </a:lvl6pPr>
            <a:lvl7pPr marL="2971800" indent="-228600" eaLnBrk="0" fontAlgn="base" hangingPunct="0">
              <a:spcBef>
                <a:spcPct val="0"/>
              </a:spcBef>
              <a:spcAft>
                <a:spcPct val="0"/>
              </a:spcAft>
              <a:defRPr sz="2000" b="1">
                <a:solidFill>
                  <a:srgbClr val="00ADEF"/>
                </a:solidFill>
                <a:latin typeface="Arial" charset="0"/>
                <a:ea typeface="宋体" charset="-122"/>
              </a:defRPr>
            </a:lvl7pPr>
            <a:lvl8pPr marL="3429000" indent="-228600" eaLnBrk="0" fontAlgn="base" hangingPunct="0">
              <a:spcBef>
                <a:spcPct val="0"/>
              </a:spcBef>
              <a:spcAft>
                <a:spcPct val="0"/>
              </a:spcAft>
              <a:defRPr sz="2000" b="1">
                <a:solidFill>
                  <a:srgbClr val="00ADEF"/>
                </a:solidFill>
                <a:latin typeface="Arial" charset="0"/>
                <a:ea typeface="宋体" charset="-122"/>
              </a:defRPr>
            </a:lvl8pPr>
            <a:lvl9pPr marL="3886200" indent="-228600" eaLnBrk="0" fontAlgn="base" hangingPunct="0">
              <a:spcBef>
                <a:spcPct val="0"/>
              </a:spcBef>
              <a:spcAft>
                <a:spcPct val="0"/>
              </a:spcAft>
              <a:defRPr sz="2000" b="1">
                <a:solidFill>
                  <a:srgbClr val="00ADEF"/>
                </a:solidFill>
                <a:latin typeface="Arial" charset="0"/>
                <a:ea typeface="宋体"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charset="0"/>
                <a:ea typeface="MS PGothic" pitchFamily="34" charset="-128"/>
                <a:cs typeface="Arial" charset="0"/>
              </a:rPr>
              <a:t>Note: when two or more sensors are abnormal, the unit will stop.</a:t>
            </a:r>
            <a:endParaRPr kumimoji="0" lang="ja-JP" altLang="en-US" sz="1800" b="0" i="0" u="none" strike="noStrike" kern="0" cap="none" spc="0" normalizeH="0" baseline="0" noProof="0" dirty="0">
              <a:ln>
                <a:noFill/>
              </a:ln>
              <a:solidFill>
                <a:srgbClr val="FF0000"/>
              </a:solidFill>
              <a:effectLst/>
              <a:uLnTx/>
              <a:uFillTx/>
              <a:latin typeface="Arial" charset="0"/>
              <a:ea typeface="MS PGothic" pitchFamily="34" charset="-128"/>
              <a:cs typeface="Arial" charset="0"/>
            </a:endParaRPr>
          </a:p>
        </p:txBody>
      </p:sp>
      <p:pic>
        <p:nvPicPr>
          <p:cNvPr id="13" name="图片 12"/>
          <p:cNvPicPr>
            <a:picLocks noChangeAspect="1"/>
          </p:cNvPicPr>
          <p:nvPr/>
        </p:nvPicPr>
        <p:blipFill>
          <a:blip r:embed="rId3">
            <a:clrChange>
              <a:clrFrom>
                <a:srgbClr val="FFFFFF"/>
              </a:clrFrom>
              <a:clrTo>
                <a:srgbClr val="FFFFFF">
                  <a:alpha val="0"/>
                </a:srgbClr>
              </a:clrTo>
            </a:clrChange>
          </a:blip>
          <a:stretch>
            <a:fillRect/>
          </a:stretch>
        </p:blipFill>
        <p:spPr>
          <a:xfrm>
            <a:off x="1314446" y="1801779"/>
            <a:ext cx="8800900" cy="3470368"/>
          </a:xfrm>
          <a:prstGeom prst="rect">
            <a:avLst/>
          </a:prstGeom>
        </p:spPr>
      </p:pic>
      <p:sp>
        <p:nvSpPr>
          <p:cNvPr id="14" name="矩形 13"/>
          <p:cNvSpPr/>
          <p:nvPr/>
        </p:nvSpPr>
        <p:spPr>
          <a:xfrm>
            <a:off x="437326" y="5382611"/>
            <a:ext cx="11374218" cy="923330"/>
          </a:xfrm>
          <a:prstGeom prst="rect">
            <a:avLst/>
          </a:prstGeom>
        </p:spPr>
        <p:txBody>
          <a:bodyPr wrap="square">
            <a:spAutoFit/>
          </a:bodyPr>
          <a:lstStyle/>
          <a:p>
            <a:r>
              <a:rPr lang="en-US" altLang="zh-CN" kern="0" baseline="0" dirty="0">
                <a:solidFill>
                  <a:srgbClr val="000000"/>
                </a:solidFill>
                <a:latin typeface="Arial" charset="0"/>
                <a:ea typeface="MS PGothic" pitchFamily="34" charset="-128"/>
                <a:cs typeface="Arial" charset="0"/>
              </a:rPr>
              <a:t>Normally, when temperature error happens, the air-conditioner will display error code and stop immediately. With this function, when temperature error happens, the air-conditioner will display error code and continue running in a proper</a:t>
            </a:r>
            <a:r>
              <a:rPr lang="zh-CN" altLang="en-US" kern="0" baseline="0" dirty="0">
                <a:solidFill>
                  <a:srgbClr val="000000"/>
                </a:solidFill>
                <a:latin typeface="Arial" charset="0"/>
                <a:ea typeface="MS PGothic" pitchFamily="34" charset="-128"/>
                <a:cs typeface="Arial" charset="0"/>
              </a:rPr>
              <a:t> </a:t>
            </a:r>
            <a:r>
              <a:rPr lang="en-US" altLang="zh-CN" kern="0" baseline="0" dirty="0">
                <a:solidFill>
                  <a:srgbClr val="000000"/>
                </a:solidFill>
                <a:latin typeface="Arial" charset="0"/>
                <a:ea typeface="MS PGothic" pitchFamily="34" charset="-128"/>
                <a:cs typeface="Arial" charset="0"/>
              </a:rPr>
              <a:t>status instead of stopping immediately, which keeps the unit in emergency working.</a:t>
            </a:r>
            <a:endParaRPr lang="zh-CN" altLang="en-US" kern="0" baseline="0" dirty="0">
              <a:solidFill>
                <a:srgbClr val="000000"/>
              </a:solidFill>
              <a:latin typeface="Arial" charset="0"/>
              <a:ea typeface="MS PGothic" pitchFamily="34" charset="-128"/>
              <a:cs typeface="Arial" charset="0"/>
            </a:endParaRPr>
          </a:p>
        </p:txBody>
      </p:sp>
    </p:spTree>
    <p:extLst>
      <p:ext uri="{BB962C8B-B14F-4D97-AF65-F5344CB8AC3E}">
        <p14:creationId xmlns:p14="http://schemas.microsoft.com/office/powerpoint/2010/main" val="526402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Convenience        </a:t>
            </a:r>
            <a:r>
              <a:rPr lang="en-US" altLang="zh-CN" sz="2000" b="1" dirty="0">
                <a:ea typeface="黑体" panose="02010609060101010101" pitchFamily="49" charset="-122"/>
                <a:sym typeface="Calibri" panose="020F0502020204030204" pitchFamily="34" charset="0"/>
              </a:rPr>
              <a:t>Reliability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416085"/>
            <a:ext cx="5098727" cy="830997"/>
          </a:xfrm>
          <a:prstGeom prst="rect">
            <a:avLst/>
          </a:prstGeom>
          <a:noFill/>
        </p:spPr>
        <p:txBody>
          <a:bodyPr wrap="squar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rPr>
              <a:t>Low Ambient Cooling &amp; Heating</a:t>
            </a:r>
          </a:p>
          <a:p>
            <a:pPr marL="457200" indent="-457200">
              <a:buFont typeface="Wingdings" panose="05000000000000000000" pitchFamily="2" charset="2"/>
              <a:buChar char="l"/>
            </a:pP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6" name="图片 5"/>
          <p:cNvPicPr>
            <a:picLocks noChangeAspect="1"/>
          </p:cNvPicPr>
          <p:nvPr/>
        </p:nvPicPr>
        <p:blipFill>
          <a:blip r:embed="rId3"/>
          <a:stretch>
            <a:fillRect/>
          </a:stretch>
        </p:blipFill>
        <p:spPr>
          <a:xfrm>
            <a:off x="286073" y="2036286"/>
            <a:ext cx="5474647" cy="3391423"/>
          </a:xfrm>
          <a:prstGeom prst="rect">
            <a:avLst/>
          </a:prstGeom>
        </p:spPr>
      </p:pic>
      <p:pic>
        <p:nvPicPr>
          <p:cNvPr id="8" name="图片 7"/>
          <p:cNvPicPr>
            <a:picLocks noChangeAspect="1"/>
          </p:cNvPicPr>
          <p:nvPr/>
        </p:nvPicPr>
        <p:blipFill>
          <a:blip r:embed="rId4"/>
          <a:stretch>
            <a:fillRect/>
          </a:stretch>
        </p:blipFill>
        <p:spPr>
          <a:xfrm>
            <a:off x="6050163" y="1953282"/>
            <a:ext cx="5587102" cy="3474427"/>
          </a:xfrm>
          <a:prstGeom prst="rect">
            <a:avLst/>
          </a:prstGeom>
        </p:spPr>
      </p:pic>
    </p:spTree>
    <p:extLst>
      <p:ext uri="{BB962C8B-B14F-4D97-AF65-F5344CB8AC3E}">
        <p14:creationId xmlns:p14="http://schemas.microsoft.com/office/powerpoint/2010/main" val="1044957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Convenience        </a:t>
            </a:r>
            <a:r>
              <a:rPr lang="en-US" altLang="zh-CN" sz="2000" b="1" dirty="0">
                <a:ea typeface="黑体" panose="02010609060101010101" pitchFamily="49" charset="-122"/>
                <a:sym typeface="Calibri" panose="020F0502020204030204" pitchFamily="34" charset="0"/>
              </a:rPr>
              <a:t>Reliability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474032" y="1288188"/>
            <a:ext cx="5098727" cy="461665"/>
          </a:xfrm>
          <a:prstGeom prst="rect">
            <a:avLst/>
          </a:prstGeom>
          <a:noFill/>
        </p:spPr>
        <p:txBody>
          <a:bodyPr wrap="square" rtlCol="0">
            <a:spAutoFit/>
          </a:bodyPr>
          <a:lstStyle/>
          <a:p>
            <a:r>
              <a:rPr lang="en-US" altLang="zh-CN" sz="2400" i="1" dirty="0">
                <a:solidFill>
                  <a:srgbClr val="00B0F0"/>
                </a:solidFill>
                <a:ea typeface="微软雅黑" panose="020B0503020204020204" pitchFamily="34" charset="-122"/>
                <a:cs typeface="Times New Roman" panose="02020603050405020304" pitchFamily="18" charset="0"/>
              </a:rPr>
              <a:t>Low Intelligent dusting switch</a:t>
            </a:r>
            <a:endParaRPr lang="zh-CN" altLang="en-US" sz="2400" i="1" dirty="0">
              <a:solidFill>
                <a:srgbClr val="00B0F0"/>
              </a:solidFill>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3" cstate="screen"/>
          <a:stretch>
            <a:fillRect/>
          </a:stretch>
        </p:blipFill>
        <p:spPr>
          <a:xfrm>
            <a:off x="1197956" y="1688298"/>
            <a:ext cx="9144000" cy="5138928"/>
          </a:xfrm>
          <a:prstGeom prst="rect">
            <a:avLst/>
          </a:prstGeom>
        </p:spPr>
      </p:pic>
      <p:sp>
        <p:nvSpPr>
          <p:cNvPr id="10" name="文本占位符 1"/>
          <p:cNvSpPr txBox="1"/>
          <p:nvPr/>
        </p:nvSpPr>
        <p:spPr>
          <a:xfrm>
            <a:off x="5962296" y="5194579"/>
            <a:ext cx="4027251" cy="1067924"/>
          </a:xfrm>
          <a:prstGeom prst="rect">
            <a:avLst/>
          </a:prstGeom>
        </p:spPr>
        <p:txBody>
          <a:bodyPr/>
          <a:lstStyle>
            <a:lvl1pPr marL="228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9pPr>
          </a:lstStyle>
          <a:p>
            <a:pPr marL="0" indent="0" defTabSz="455930">
              <a:spcBef>
                <a:spcPts val="0"/>
              </a:spcBef>
              <a:buNone/>
              <a:defRPr/>
            </a:pPr>
            <a:r>
              <a:rPr lang="en-US" altLang="zh-CN" sz="1200" spc="31" dirty="0">
                <a:solidFill>
                  <a:schemeClr val="bg2">
                    <a:lumMod val="50000"/>
                  </a:schemeClr>
                </a:solidFill>
                <a:latin typeface="Century Gothic" panose="020B0502020202020204" pitchFamily="34" charset="0"/>
                <a:ea typeface="PingFang SC" panose="020B0400000000000000" pitchFamily="34" charset="-122"/>
                <a:cs typeface="Arial" panose="020B0604020202020204" pitchFamily="34" charset="0"/>
                <a:sym typeface="Helvetica Neue"/>
              </a:rPr>
              <a:t>Apart from the bionic fan blades, the  DC motor itself can constantly rotate in reverse to get rid of the sand and dust from outside, ensuring that the compressor is clean and function swell.</a:t>
            </a:r>
          </a:p>
        </p:txBody>
      </p:sp>
      <p:sp>
        <p:nvSpPr>
          <p:cNvPr id="11" name="文本占位符 2"/>
          <p:cNvSpPr txBox="1"/>
          <p:nvPr/>
        </p:nvSpPr>
        <p:spPr>
          <a:xfrm>
            <a:off x="5997723" y="4193307"/>
            <a:ext cx="4383157" cy="826439"/>
          </a:xfrm>
          <a:prstGeom prst="rect">
            <a:avLst/>
          </a:prstGeom>
        </p:spPr>
        <p:txBody>
          <a:bodyPr/>
          <a:lstStyle>
            <a:lvl1pPr marL="228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1pPr>
            <a:lvl2pPr marL="457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2pPr>
            <a:lvl3pPr marL="685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3pPr>
            <a:lvl4pPr marL="914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4pPr>
            <a:lvl5pPr marL="11430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5pPr>
            <a:lvl6pPr marL="13716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6pPr>
            <a:lvl7pPr marL="16002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7pPr>
            <a:lvl8pPr marL="18288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8pPr>
            <a:lvl9pPr marL="2057400" marR="0" indent="-228600" algn="l" defTabSz="309245" rtl="0" latinLnBrk="0">
              <a:lnSpc>
                <a:spcPct val="100000"/>
              </a:lnSpc>
              <a:spcBef>
                <a:spcPts val="2215"/>
              </a:spcBef>
              <a:spcAft>
                <a:spcPts val="0"/>
              </a:spcAft>
              <a:buClrTx/>
              <a:buSzPct val="75000"/>
              <a:buFontTx/>
              <a:buChar char="•"/>
              <a:defRPr sz="1950" b="0" i="0" u="none" strike="noStrike" cap="none" spc="0" baseline="0">
                <a:ln>
                  <a:noFill/>
                </a:ln>
                <a:solidFill>
                  <a:srgbClr val="FFFFFF"/>
                </a:solidFill>
                <a:uFillTx/>
                <a:latin typeface="+mn-lt"/>
                <a:ea typeface="+mn-ea"/>
                <a:cs typeface="+mn-cs"/>
                <a:sym typeface="Helvetica Light"/>
              </a:defRPr>
            </a:lvl9pPr>
          </a:lstStyle>
          <a:p>
            <a:pPr marL="0" indent="0">
              <a:spcBef>
                <a:spcPts val="0"/>
              </a:spcBef>
              <a:buNone/>
            </a:pPr>
            <a:r>
              <a:rPr lang="en-US" altLang="zh-CN" sz="2400" spc="31" dirty="0">
                <a:solidFill>
                  <a:schemeClr val="bg2">
                    <a:lumMod val="50000"/>
                  </a:schemeClr>
                </a:solidFill>
                <a:latin typeface="Century Gothic" panose="020B0502020202020204" pitchFamily="34" charset="0"/>
                <a:ea typeface="PingFang SC" panose="020B0400000000000000" pitchFamily="34" charset="-122"/>
                <a:cs typeface="Arial" panose="020B0604020202020204" pitchFamily="34" charset="0"/>
                <a:sym typeface="Helvetica Neue"/>
              </a:rPr>
              <a:t>Rotation: </a:t>
            </a:r>
          </a:p>
          <a:p>
            <a:pPr marL="0" indent="0">
              <a:spcBef>
                <a:spcPts val="0"/>
              </a:spcBef>
              <a:buNone/>
            </a:pPr>
            <a:r>
              <a:rPr lang="en-US" altLang="zh-CN" sz="2400" b="1" spc="31" dirty="0">
                <a:solidFill>
                  <a:schemeClr val="bg2">
                    <a:lumMod val="50000"/>
                  </a:schemeClr>
                </a:solidFill>
                <a:latin typeface="Century Gothic" panose="020B0502020202020204" pitchFamily="34" charset="0"/>
                <a:ea typeface="PingFang SC" panose="020B0400000000000000" pitchFamily="34" charset="-122"/>
                <a:cs typeface="Arial" panose="020B0604020202020204" pitchFamily="34" charset="0"/>
                <a:sym typeface="Helvetica Neue"/>
              </a:rPr>
              <a:t>Intelligent dusting switch </a:t>
            </a:r>
          </a:p>
        </p:txBody>
      </p:sp>
      <p:pic>
        <p:nvPicPr>
          <p:cNvPr id="12" name="图片 11"/>
          <p:cNvPicPr>
            <a:picLocks noChangeAspect="1"/>
          </p:cNvPicPr>
          <p:nvPr/>
        </p:nvPicPr>
        <p:blipFill>
          <a:blip r:embed="rId4" cstate="screen"/>
          <a:stretch>
            <a:fillRect/>
          </a:stretch>
        </p:blipFill>
        <p:spPr>
          <a:xfrm>
            <a:off x="8505711" y="2092836"/>
            <a:ext cx="993445" cy="1503356"/>
          </a:xfrm>
          <a:prstGeom prst="rect">
            <a:avLst/>
          </a:prstGeom>
        </p:spPr>
      </p:pic>
      <p:pic>
        <p:nvPicPr>
          <p:cNvPr id="13" name="图片 12"/>
          <p:cNvPicPr>
            <a:picLocks noChangeAspect="1"/>
          </p:cNvPicPr>
          <p:nvPr/>
        </p:nvPicPr>
        <p:blipFill>
          <a:blip r:embed="rId5" cstate="screen"/>
          <a:stretch>
            <a:fillRect/>
          </a:stretch>
        </p:blipFill>
        <p:spPr>
          <a:xfrm>
            <a:off x="6037673" y="3679732"/>
            <a:ext cx="513575" cy="513575"/>
          </a:xfrm>
          <a:prstGeom prst="rect">
            <a:avLst/>
          </a:prstGeom>
        </p:spPr>
      </p:pic>
    </p:spTree>
    <p:extLst>
      <p:ext uri="{BB962C8B-B14F-4D97-AF65-F5344CB8AC3E}">
        <p14:creationId xmlns:p14="http://schemas.microsoft.com/office/powerpoint/2010/main" val="27818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Convenience        Reliability </a:t>
            </a:r>
            <a:r>
              <a:rPr lang="en-US" altLang="zh-CN" sz="2000" b="1" dirty="0">
                <a:ea typeface="黑体" panose="02010609060101010101" pitchFamily="49" charset="-122"/>
                <a:sym typeface="Calibri" panose="020F0502020204030204" pitchFamily="34" charset="0"/>
              </a:rPr>
              <a:t>        </a:t>
            </a:r>
            <a:r>
              <a:rPr lang="en-US" altLang="zh-CN" sz="2000" b="1" baseline="0" dirty="0">
                <a:ea typeface="黑体" panose="02010609060101010101" pitchFamily="49" charset="-122"/>
                <a:sym typeface="Calibri" panose="020F0502020204030204" pitchFamily="34" charset="0"/>
              </a:rPr>
              <a:t>Health</a:t>
            </a:r>
            <a:r>
              <a:rPr lang="en-US" altLang="zh-CN" sz="1800" b="1" baseline="0" dirty="0">
                <a:ea typeface="黑体" panose="02010609060101010101" pitchFamily="49" charset="-122"/>
                <a:sym typeface="Calibri" panose="020F0502020204030204" pitchFamily="34" charset="0"/>
              </a:rPr>
              <a:t> </a:t>
            </a:r>
            <a:endParaRPr lang="zh-CN" altLang="en-US" sz="1800" b="1" dirty="0">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416085"/>
            <a:ext cx="2579552"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rPr>
              <a:t>HD Dust Filter</a:t>
            </a: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10" name="图片 9"/>
          <p:cNvPicPr>
            <a:picLocks noChangeAspect="1"/>
          </p:cNvPicPr>
          <p:nvPr/>
        </p:nvPicPr>
        <p:blipFill>
          <a:blip r:embed="rId3"/>
          <a:stretch>
            <a:fillRect/>
          </a:stretch>
        </p:blipFill>
        <p:spPr>
          <a:xfrm>
            <a:off x="6190899" y="1646917"/>
            <a:ext cx="2820149" cy="1718807"/>
          </a:xfrm>
          <a:prstGeom prst="rect">
            <a:avLst/>
          </a:prstGeom>
        </p:spPr>
      </p:pic>
      <p:sp>
        <p:nvSpPr>
          <p:cNvPr id="11" name="TextBox 7"/>
          <p:cNvSpPr txBox="1"/>
          <p:nvPr/>
        </p:nvSpPr>
        <p:spPr>
          <a:xfrm>
            <a:off x="6736877" y="3447657"/>
            <a:ext cx="1728192" cy="461665"/>
          </a:xfrm>
          <a:prstGeom prst="rect">
            <a:avLst/>
          </a:prstGeom>
          <a:noFill/>
        </p:spPr>
        <p:txBody>
          <a:bodyPr wrap="square" rtlCol="0">
            <a:spAutoFit/>
          </a:bodyPr>
          <a:lstStyle/>
          <a:p>
            <a:pPr algn="ctr"/>
            <a:r>
              <a:rPr lang="en-US" altLang="zh-CN" sz="1200" dirty="0"/>
              <a:t>“Ordinary Filter” VS “HD Filter</a:t>
            </a:r>
            <a:r>
              <a:rPr lang="en-US" altLang="zh-CN" sz="800" dirty="0">
                <a:solidFill>
                  <a:srgbClr val="7030A0"/>
                </a:solidFill>
              </a:rPr>
              <a:t>”</a:t>
            </a:r>
            <a:endParaRPr lang="zh-CN" altLang="en-US" sz="800" dirty="0">
              <a:solidFill>
                <a:srgbClr val="7030A0"/>
              </a:solidFill>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90899" y="3991255"/>
            <a:ext cx="5092279" cy="2343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3"/>
          <p:cNvSpPr txBox="1">
            <a:spLocks noChangeArrowheads="1"/>
          </p:cNvSpPr>
          <p:nvPr/>
        </p:nvSpPr>
        <p:spPr bwMode="auto">
          <a:xfrm>
            <a:off x="545696" y="2049559"/>
            <a:ext cx="5081108" cy="1040150"/>
          </a:xfrm>
          <a:prstGeom prst="rect">
            <a:avLst/>
          </a:prstGeom>
          <a:noFill/>
          <a:ln w="9525">
            <a:noFill/>
            <a:miter lim="800000"/>
            <a:headEnd/>
            <a:tailEnd/>
          </a:ln>
        </p:spPr>
        <p:txBody>
          <a:bodyPr wrap="square">
            <a:spAutoFit/>
          </a:bodyPr>
          <a:lstStyle/>
          <a:p>
            <a:r>
              <a:rPr lang="en-US" altLang="zh-CN" sz="2000" b="1" dirty="0">
                <a:solidFill>
                  <a:srgbClr val="7030A0"/>
                </a:solidFill>
              </a:rPr>
              <a:t>1 First Guard</a:t>
            </a:r>
          </a:p>
          <a:p>
            <a:r>
              <a:rPr lang="en-US" altLang="zh-CN" sz="2000" dirty="0"/>
              <a:t>The Dust Filter filters out dust and harmful</a:t>
            </a:r>
            <a:br>
              <a:rPr lang="en-US" altLang="zh-CN" sz="2000" dirty="0"/>
            </a:br>
            <a:r>
              <a:rPr lang="en-US" altLang="zh-CN" sz="2000" dirty="0"/>
              <a:t>particles from the indoor air.</a:t>
            </a:r>
          </a:p>
        </p:txBody>
      </p:sp>
      <p:sp>
        <p:nvSpPr>
          <p:cNvPr id="14" name="TextBox 13"/>
          <p:cNvSpPr txBox="1">
            <a:spLocks noChangeArrowheads="1"/>
          </p:cNvSpPr>
          <p:nvPr/>
        </p:nvSpPr>
        <p:spPr bwMode="auto">
          <a:xfrm>
            <a:off x="579358" y="3555379"/>
            <a:ext cx="3684633" cy="923330"/>
          </a:xfrm>
          <a:prstGeom prst="rect">
            <a:avLst/>
          </a:prstGeom>
          <a:noFill/>
          <a:ln w="9525">
            <a:noFill/>
            <a:miter lim="800000"/>
            <a:headEnd/>
            <a:tailEnd/>
          </a:ln>
        </p:spPr>
        <p:txBody>
          <a:bodyPr wrap="square">
            <a:spAutoFit/>
          </a:bodyPr>
          <a:lstStyle/>
          <a:p>
            <a:r>
              <a:rPr lang="en-US" altLang="zh-CN" b="1" dirty="0">
                <a:solidFill>
                  <a:srgbClr val="7030A0"/>
                </a:solidFill>
              </a:rPr>
              <a:t>2 Second Guard(optional)</a:t>
            </a:r>
          </a:p>
          <a:p>
            <a:r>
              <a:rPr lang="en-US" altLang="zh-CN" dirty="0"/>
              <a:t>The fresh filter options provide different functions to fresh the air.</a:t>
            </a:r>
          </a:p>
        </p:txBody>
      </p:sp>
      <p:graphicFrame>
        <p:nvGraphicFramePr>
          <p:cNvPr id="15" name="表格 14"/>
          <p:cNvGraphicFramePr>
            <a:graphicFrameLocks noGrp="1"/>
          </p:cNvGraphicFramePr>
          <p:nvPr>
            <p:extLst>
              <p:ext uri="{D42A27DB-BD31-4B8C-83A1-F6EECF244321}">
                <p14:modId xmlns:p14="http://schemas.microsoft.com/office/powerpoint/2010/main" val="4275259354"/>
              </p:ext>
            </p:extLst>
          </p:nvPr>
        </p:nvGraphicFramePr>
        <p:xfrm>
          <a:off x="9203998" y="1942440"/>
          <a:ext cx="2160240" cy="1127760"/>
        </p:xfrm>
        <a:graphic>
          <a:graphicData uri="http://schemas.openxmlformats.org/drawingml/2006/table">
            <a:tbl>
              <a:tblPr firstRow="1" bandRow="1">
                <a:tableStyleId>{5940675A-B579-460E-94D1-54222C63F5DA}</a:tableStyleId>
              </a:tblPr>
              <a:tblGrid>
                <a:gridCol w="792088">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tblGrid>
              <a:tr h="261125">
                <a:tc>
                  <a:txBody>
                    <a:bodyPr/>
                    <a:lstStyle/>
                    <a:p>
                      <a:pPr algn="l"/>
                      <a:r>
                        <a:rPr lang="en-US" altLang="zh-CN" sz="800" b="1" dirty="0"/>
                        <a:t>Filter Type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800" b="1" dirty="0"/>
                        <a:t>“Ordinary “</a:t>
                      </a:r>
                      <a:endParaRPr lang="zh-CN" altLang="en-US" sz="800" b="1"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800" b="1" dirty="0"/>
                        <a:t>“HD”</a:t>
                      </a:r>
                      <a:endParaRPr lang="zh-CN" altLang="en-US" sz="800" b="1"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1125">
                <a:tc>
                  <a:txBody>
                    <a:bodyPr/>
                    <a:lstStyle/>
                    <a:p>
                      <a:pPr algn="l"/>
                      <a:r>
                        <a:rPr lang="en-US" altLang="zh-CN" sz="800" dirty="0"/>
                        <a:t>Quantity of</a:t>
                      </a:r>
                      <a:br>
                        <a:rPr lang="en-US" altLang="zh-CN" sz="800" dirty="0"/>
                      </a:br>
                      <a:r>
                        <a:rPr lang="en-US" altLang="zh-CN" sz="800" dirty="0"/>
                        <a:t>Holes per cm</a:t>
                      </a:r>
                      <a:r>
                        <a:rPr lang="en-US" altLang="zh-CN" sz="800" baseline="30000" dirty="0"/>
                        <a:t>2</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800" dirty="0"/>
                        <a:t>156</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800" dirty="0"/>
                        <a:t>255</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125">
                <a:tc>
                  <a:txBody>
                    <a:bodyPr/>
                    <a:lstStyle/>
                    <a:p>
                      <a:pPr algn="l"/>
                      <a:r>
                        <a:rPr lang="en-US" altLang="zh-CN" sz="800" dirty="0"/>
                        <a:t>Hole Size (mm)</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800" dirty="0"/>
                        <a:t>1.2*1.2</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800" dirty="0"/>
                        <a:t>0.54*0.54</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2" name="图片 1"/>
          <p:cNvPicPr>
            <a:picLocks noChangeAspect="1"/>
          </p:cNvPicPr>
          <p:nvPr/>
        </p:nvPicPr>
        <p:blipFill>
          <a:blip r:embed="rId5"/>
          <a:stretch>
            <a:fillRect/>
          </a:stretch>
        </p:blipFill>
        <p:spPr>
          <a:xfrm>
            <a:off x="310190" y="4801673"/>
            <a:ext cx="4222967" cy="1124008"/>
          </a:xfrm>
          <a:prstGeom prst="rect">
            <a:avLst/>
          </a:prstGeom>
        </p:spPr>
      </p:pic>
    </p:spTree>
    <p:extLst>
      <p:ext uri="{BB962C8B-B14F-4D97-AF65-F5344CB8AC3E}">
        <p14:creationId xmlns:p14="http://schemas.microsoft.com/office/powerpoint/2010/main" val="2696657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Convenience        Reliability </a:t>
            </a:r>
            <a:r>
              <a:rPr lang="en-US" altLang="zh-CN" sz="2000" b="1" dirty="0">
                <a:ea typeface="黑体" panose="02010609060101010101" pitchFamily="49" charset="-122"/>
                <a:sym typeface="Calibri" panose="020F0502020204030204" pitchFamily="34" charset="0"/>
              </a:rPr>
              <a:t>        </a:t>
            </a:r>
            <a:r>
              <a:rPr lang="en-US" altLang="zh-CN" sz="2000" b="1" baseline="0" dirty="0">
                <a:ea typeface="黑体" panose="02010609060101010101" pitchFamily="49" charset="-122"/>
                <a:sym typeface="Calibri" panose="020F0502020204030204" pitchFamily="34" charset="0"/>
              </a:rPr>
              <a:t>Health</a:t>
            </a:r>
            <a:r>
              <a:rPr lang="en-US" altLang="zh-CN" sz="1800" b="1" baseline="0" dirty="0">
                <a:ea typeface="黑体" panose="02010609060101010101" pitchFamily="49" charset="-122"/>
                <a:sym typeface="Calibri" panose="020F0502020204030204" pitchFamily="34" charset="0"/>
              </a:rPr>
              <a:t> </a:t>
            </a:r>
            <a:endParaRPr lang="zh-CN" altLang="en-US" sz="1800" b="1" dirty="0">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416085"/>
            <a:ext cx="3196709"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rPr>
              <a:t>Cold-catalyst Filter</a:t>
            </a:r>
          </a:p>
        </p:txBody>
      </p:sp>
      <p:pic>
        <p:nvPicPr>
          <p:cNvPr id="6" name="Picture 3" descr="C:\sinocpc\vault_1\18026\文档管理\家用空~1\家用空~1\04C6FB~1.各\10DADE~1.RAC\【07】~1\00PRE-~1\03产品~1\01分体~1\30过滤~1\可选过~1\201131410703 冷触媒过滤网-正面.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56979" y="2477587"/>
            <a:ext cx="4736217" cy="1180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3"/>
          <p:cNvSpPr txBox="1">
            <a:spLocks noChangeArrowheads="1"/>
          </p:cNvSpPr>
          <p:nvPr/>
        </p:nvSpPr>
        <p:spPr bwMode="auto">
          <a:xfrm>
            <a:off x="294964" y="2477587"/>
            <a:ext cx="5462015" cy="923330"/>
          </a:xfrm>
          <a:prstGeom prst="rect">
            <a:avLst/>
          </a:prstGeom>
          <a:noFill/>
          <a:ln w="9525">
            <a:noFill/>
            <a:miter lim="800000"/>
            <a:headEnd/>
            <a:tailEnd/>
          </a:ln>
        </p:spPr>
        <p:txBody>
          <a:bodyPr wrap="square">
            <a:spAutoFit/>
          </a:bodyPr>
          <a:lstStyle/>
          <a:p>
            <a:r>
              <a:rPr lang="en-US" altLang="zh-CN" dirty="0"/>
              <a:t>Eliminate formaldehyde and other volatile</a:t>
            </a:r>
          </a:p>
          <a:p>
            <a:r>
              <a:rPr lang="en-US" altLang="zh-CN" dirty="0"/>
              <a:t>organic compounds (VOCs) as well as harmful</a:t>
            </a:r>
          </a:p>
          <a:p>
            <a:r>
              <a:rPr lang="en-US" altLang="zh-CN" dirty="0"/>
              <a:t>gases and odors</a:t>
            </a:r>
            <a:r>
              <a:rPr lang="en-US" altLang="zh-CN" sz="800" dirty="0"/>
              <a:t>.</a:t>
            </a:r>
          </a:p>
        </p:txBody>
      </p:sp>
    </p:spTree>
    <p:extLst>
      <p:ext uri="{BB962C8B-B14F-4D97-AF65-F5344CB8AC3E}">
        <p14:creationId xmlns:p14="http://schemas.microsoft.com/office/powerpoint/2010/main" val="2777769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Convenience        Reliability </a:t>
            </a:r>
            <a:r>
              <a:rPr lang="en-US" altLang="zh-CN" sz="2000" b="1" dirty="0">
                <a:ea typeface="黑体" panose="02010609060101010101" pitchFamily="49" charset="-122"/>
                <a:sym typeface="Calibri" panose="020F0502020204030204" pitchFamily="34" charset="0"/>
              </a:rPr>
              <a:t>        </a:t>
            </a:r>
            <a:r>
              <a:rPr lang="en-US" altLang="zh-CN" sz="2000" b="1" baseline="0" dirty="0">
                <a:ea typeface="黑体" panose="02010609060101010101" pitchFamily="49" charset="-122"/>
                <a:sym typeface="Calibri" panose="020F0502020204030204" pitchFamily="34" charset="0"/>
              </a:rPr>
              <a:t>Health</a:t>
            </a:r>
            <a:r>
              <a:rPr lang="en-US" altLang="zh-CN" sz="1800" b="1" baseline="0" dirty="0">
                <a:ea typeface="黑体" panose="02010609060101010101" pitchFamily="49" charset="-122"/>
                <a:sym typeface="Calibri" panose="020F0502020204030204" pitchFamily="34" charset="0"/>
              </a:rPr>
              <a:t> </a:t>
            </a:r>
            <a:endParaRPr lang="zh-CN" altLang="en-US" sz="1800" b="1" dirty="0">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1317716"/>
            <a:ext cx="2307042" cy="830997"/>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rPr>
              <a:t>Active clean</a:t>
            </a:r>
          </a:p>
          <a:p>
            <a:pPr marL="457200" indent="-457200">
              <a:buFont typeface="Wingdings" panose="05000000000000000000" pitchFamily="2" charset="2"/>
              <a:buChar char="l"/>
            </a:pP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6" name="图片 5">
            <a:extLst>
              <a:ext uri="{FF2B5EF4-FFF2-40B4-BE49-F238E27FC236}">
                <a16:creationId xmlns:a16="http://schemas.microsoft.com/office/drawing/2014/main" id="{CD874D46-2B7B-5C42-A535-88D676FAB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2714" y="1604708"/>
            <a:ext cx="6449286" cy="3727688"/>
          </a:xfrm>
          <a:prstGeom prst="rect">
            <a:avLst/>
          </a:prstGeom>
        </p:spPr>
      </p:pic>
      <p:pic>
        <p:nvPicPr>
          <p:cNvPr id="7" name="图片 6">
            <a:extLst>
              <a:ext uri="{FF2B5EF4-FFF2-40B4-BE49-F238E27FC236}">
                <a16:creationId xmlns:a16="http://schemas.microsoft.com/office/drawing/2014/main" id="{30A8E07B-02FC-3745-A3D9-7D81A8060D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8734" y="1793245"/>
            <a:ext cx="1733106" cy="477931"/>
          </a:xfrm>
          <a:prstGeom prst="rect">
            <a:avLst/>
          </a:prstGeom>
        </p:spPr>
      </p:pic>
      <p:sp>
        <p:nvSpPr>
          <p:cNvPr id="8" name="矩形 7">
            <a:extLst>
              <a:ext uri="{FF2B5EF4-FFF2-40B4-BE49-F238E27FC236}">
                <a16:creationId xmlns:a16="http://schemas.microsoft.com/office/drawing/2014/main" id="{22F81468-D556-D249-B4F7-76375F17F4B6}"/>
              </a:ext>
            </a:extLst>
          </p:cNvPr>
          <p:cNvSpPr/>
          <p:nvPr/>
        </p:nvSpPr>
        <p:spPr>
          <a:xfrm>
            <a:off x="286072" y="1760200"/>
            <a:ext cx="5229203" cy="5078313"/>
          </a:xfrm>
          <a:prstGeom prst="rect">
            <a:avLst/>
          </a:prstGeom>
        </p:spPr>
        <p:txBody>
          <a:bodyPr wrap="square">
            <a:spAutoFit/>
          </a:bodyPr>
          <a:lstStyle/>
          <a:p>
            <a:pPr algn="l" defTabSz="1219080"/>
            <a:r>
              <a:rPr lang="en-US" altLang="zh-CN" dirty="0">
                <a:ea typeface="PingFang SC" panose="020B0400000000000000" pitchFamily="34" charset="-122"/>
                <a:cs typeface="Gotham Book" charset="0"/>
                <a:sym typeface="Helvetica Neue"/>
              </a:rPr>
              <a:t>Active Clean Technology washes away dust, mold, and grease that may cause odors when it adheres to the heat exchanger by automatically freezing and then rapidly thawing the frost.</a:t>
            </a:r>
          </a:p>
          <a:p>
            <a:pPr algn="l" defTabSz="1219080"/>
            <a:endParaRPr lang="en-US" altLang="zh-CN" dirty="0">
              <a:ea typeface="PingFang SC" panose="020B0400000000000000" pitchFamily="34" charset="-122"/>
              <a:cs typeface="Gotham Book" charset="0"/>
              <a:sym typeface="Helvetica Neue"/>
            </a:endParaRPr>
          </a:p>
          <a:p>
            <a:pPr algn="l" defTabSz="1219080"/>
            <a:r>
              <a:rPr lang="en-US" altLang="zh-CN" dirty="0">
                <a:ea typeface="PingFang SC" panose="020B0400000000000000" pitchFamily="34" charset="-122"/>
                <a:cs typeface="Gotham Book" charset="0"/>
                <a:sym typeface="Helvetica Neue"/>
              </a:rPr>
              <a:t>A “pi-pi” sound will be heard. The Active clean operation is used to product more condensed water to improve the cleaning effect, and the cold air will blow out. </a:t>
            </a:r>
          </a:p>
          <a:p>
            <a:pPr algn="l" defTabSz="1219080"/>
            <a:endParaRPr lang="en-US" altLang="zh-CN" dirty="0">
              <a:ea typeface="PingFang SC" panose="020B0400000000000000" pitchFamily="34" charset="-122"/>
              <a:cs typeface="Gotham Book" charset="0"/>
              <a:sym typeface="Helvetica Neue"/>
            </a:endParaRPr>
          </a:p>
          <a:p>
            <a:pPr algn="l" defTabSz="1219080"/>
            <a:r>
              <a:rPr lang="en-US" altLang="zh-CN" dirty="0">
                <a:ea typeface="PingFang SC" panose="020B0400000000000000" pitchFamily="34" charset="-122"/>
                <a:cs typeface="Gotham Book" charset="0"/>
                <a:sym typeface="Helvetica Neue"/>
              </a:rPr>
              <a:t>The internal wind wheel then keeps operating to blow-dry the evaporator, thus preventing the growth of mold and keeping the inside clean. </a:t>
            </a:r>
          </a:p>
          <a:p>
            <a:pPr algn="l" defTabSz="1219080"/>
            <a:endParaRPr lang="en-US" altLang="zh-CN" dirty="0">
              <a:ea typeface="PingFang SC" panose="020B0400000000000000" pitchFamily="34" charset="-122"/>
              <a:cs typeface="Gotham Book" charset="0"/>
              <a:sym typeface="Helvetica Neue"/>
            </a:endParaRPr>
          </a:p>
          <a:p>
            <a:pPr algn="l" defTabSz="1219080"/>
            <a:r>
              <a:rPr lang="en-US" altLang="zh-CN" dirty="0">
                <a:ea typeface="PingFang SC" panose="020B0400000000000000" pitchFamily="34" charset="-122"/>
                <a:cs typeface="Gotham Book" charset="0"/>
                <a:sym typeface="Helvetica Neue"/>
              </a:rPr>
              <a:t>When this function is turned on, the indoor unit display window appears “CL”, after 20 to 45 minutes, the unit will turn off automatically and cancel Active Clean function.</a:t>
            </a:r>
          </a:p>
        </p:txBody>
      </p:sp>
    </p:spTree>
    <p:extLst>
      <p:ext uri="{BB962C8B-B14F-4D97-AF65-F5344CB8AC3E}">
        <p14:creationId xmlns:p14="http://schemas.microsoft.com/office/powerpoint/2010/main" val="330417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Comfort           Energy saving</a:t>
            </a:r>
            <a:r>
              <a:rPr lang="en-US" altLang="zh-CN" sz="2000" b="1" baseline="0" dirty="0">
                <a:ea typeface="黑体" panose="02010609060101010101" pitchFamily="49" charset="-122"/>
                <a:sym typeface="Calibri" panose="020F0502020204030204" pitchFamily="34" charset="0"/>
              </a:rPr>
              <a:t>       </a:t>
            </a:r>
            <a:r>
              <a:rPr lang="en-US" altLang="zh-CN" sz="2000" b="1" dirty="0">
                <a:solidFill>
                  <a:schemeClr val="bg1">
                    <a:lumMod val="50000"/>
                  </a:schemeClr>
                </a:solidFill>
                <a:ea typeface="黑体" panose="02010609060101010101" pitchFamily="49" charset="-122"/>
                <a:sym typeface="Calibri" panose="020F0502020204030204" pitchFamily="34" charset="0"/>
              </a:rPr>
              <a:t> Convenience        Reliability </a:t>
            </a:r>
            <a:r>
              <a:rPr lang="en-US" altLang="zh-CN" sz="2000" b="1" dirty="0">
                <a:ea typeface="黑体" panose="02010609060101010101" pitchFamily="49" charset="-122"/>
                <a:sym typeface="Calibri" panose="020F0502020204030204" pitchFamily="34" charset="0"/>
              </a:rPr>
              <a:t>        </a:t>
            </a:r>
            <a:r>
              <a:rPr lang="en-US" altLang="zh-CN" sz="2000" b="1" baseline="0" dirty="0">
                <a:ea typeface="黑体" panose="02010609060101010101" pitchFamily="49" charset="-122"/>
                <a:sym typeface="Calibri" panose="020F0502020204030204" pitchFamily="34" charset="0"/>
              </a:rPr>
              <a:t>Health</a:t>
            </a:r>
            <a:r>
              <a:rPr lang="en-US" altLang="zh-CN" sz="1800" b="1" baseline="0" dirty="0">
                <a:ea typeface="黑体" panose="02010609060101010101" pitchFamily="49" charset="-122"/>
                <a:sym typeface="Calibri" panose="020F0502020204030204" pitchFamily="34" charset="0"/>
              </a:rPr>
              <a:t> </a:t>
            </a:r>
            <a:endParaRPr lang="zh-CN" altLang="en-US" sz="1800" b="1" dirty="0">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412227" y="1474937"/>
            <a:ext cx="2924198"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Ionizer(Optional)</a:t>
            </a:r>
            <a:endParaRPr lang="zh-CN" altLang="en-US" sz="2400" i="1" baseline="0" dirty="0">
              <a:solidFill>
                <a:srgbClr val="C0000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9" name="Picture 2"/>
          <p:cNvPicPr>
            <a:picLocks noChangeAspect="1" noChangeArrowheads="1"/>
          </p:cNvPicPr>
          <p:nvPr/>
        </p:nvPicPr>
        <p:blipFill>
          <a:blip r:embed="rId3"/>
          <a:srcRect/>
          <a:stretch>
            <a:fillRect/>
          </a:stretch>
        </p:blipFill>
        <p:spPr bwMode="auto">
          <a:xfrm>
            <a:off x="6498302" y="1379174"/>
            <a:ext cx="5260250" cy="2743614"/>
          </a:xfrm>
          <a:prstGeom prst="rect">
            <a:avLst/>
          </a:prstGeom>
          <a:noFill/>
          <a:ln w="9525">
            <a:noFill/>
            <a:miter lim="800000"/>
            <a:headEnd/>
            <a:tailEnd/>
          </a:ln>
        </p:spPr>
      </p:pic>
      <p:pic>
        <p:nvPicPr>
          <p:cNvPr id="12" name="Picture 8" descr="sterionizer.jpg"/>
          <p:cNvPicPr>
            <a:picLocks noChangeAspect="1"/>
          </p:cNvPicPr>
          <p:nvPr/>
        </p:nvPicPr>
        <p:blipFill>
          <a:blip r:embed="rId4" cstate="print"/>
          <a:stretch>
            <a:fillRect/>
          </a:stretch>
        </p:blipFill>
        <p:spPr>
          <a:xfrm>
            <a:off x="9003505" y="4289907"/>
            <a:ext cx="1785950" cy="2121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p:cNvSpPr/>
          <p:nvPr/>
        </p:nvSpPr>
        <p:spPr>
          <a:xfrm>
            <a:off x="896838" y="1936602"/>
            <a:ext cx="5601464" cy="2008238"/>
          </a:xfrm>
          <a:prstGeom prst="rect">
            <a:avLst/>
          </a:prstGeom>
        </p:spPr>
        <p:txBody>
          <a:bodyPr wrap="square" lIns="68574" tIns="34288" rIns="68574" bIns="34288">
            <a:spAutoFit/>
          </a:bodyPr>
          <a:lstStyle/>
          <a:p>
            <a:r>
              <a:rPr lang="en-US" altLang="zh-CN" dirty="0">
                <a:latin typeface="Calibri" pitchFamily="34" charset="0"/>
                <a:cs typeface="Calibri" pitchFamily="34" charset="0"/>
              </a:rPr>
              <a:t>Ionizer Generator can generate positive and negative ions. When positive ions meet negative ones, they will release enormous energy instantly and result in bacilli death. The redundant negative ions not only eliminates odor, dust, smoke and pollen particles in the air, but also brings more fresh. </a:t>
            </a:r>
          </a:p>
          <a:p>
            <a:endParaRPr lang="zh-CN" altLang="en-US"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924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9" name="文本框 3"/>
          <p:cNvSpPr txBox="1"/>
          <p:nvPr/>
        </p:nvSpPr>
        <p:spPr>
          <a:xfrm>
            <a:off x="286073" y="831834"/>
            <a:ext cx="3196709"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dirty="0">
                <a:solidFill>
                  <a:srgbClr val="00B0F0"/>
                </a:solidFill>
                <a:ea typeface="微软雅黑" panose="020B0503020204020204" pitchFamily="34" charset="-122"/>
                <a:cs typeface="Times New Roman" panose="02020603050405020304" pitchFamily="18" charset="0"/>
              </a:rPr>
              <a:t>Cool Easy VS 18C</a:t>
            </a:r>
            <a:endParaRPr lang="zh-CN" altLang="en-US" sz="2400" i="1"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3662105429"/>
              </p:ext>
            </p:extLst>
          </p:nvPr>
        </p:nvGraphicFramePr>
        <p:xfrm>
          <a:off x="1650669" y="1293499"/>
          <a:ext cx="9405260" cy="5144767"/>
        </p:xfrm>
        <a:graphic>
          <a:graphicData uri="http://schemas.openxmlformats.org/drawingml/2006/table">
            <a:tbl>
              <a:tblPr/>
              <a:tblGrid>
                <a:gridCol w="2930885">
                  <a:extLst>
                    <a:ext uri="{9D8B030D-6E8A-4147-A177-3AD203B41FA5}">
                      <a16:colId xmlns:a16="http://schemas.microsoft.com/office/drawing/2014/main" val="20000"/>
                    </a:ext>
                  </a:extLst>
                </a:gridCol>
                <a:gridCol w="864852">
                  <a:extLst>
                    <a:ext uri="{9D8B030D-6E8A-4147-A177-3AD203B41FA5}">
                      <a16:colId xmlns:a16="http://schemas.microsoft.com/office/drawing/2014/main" val="20001"/>
                    </a:ext>
                  </a:extLst>
                </a:gridCol>
                <a:gridCol w="864852">
                  <a:extLst>
                    <a:ext uri="{9D8B030D-6E8A-4147-A177-3AD203B41FA5}">
                      <a16:colId xmlns:a16="http://schemas.microsoft.com/office/drawing/2014/main" val="20002"/>
                    </a:ext>
                  </a:extLst>
                </a:gridCol>
                <a:gridCol w="3014967">
                  <a:extLst>
                    <a:ext uri="{9D8B030D-6E8A-4147-A177-3AD203B41FA5}">
                      <a16:colId xmlns:a16="http://schemas.microsoft.com/office/drawing/2014/main" val="20003"/>
                    </a:ext>
                  </a:extLst>
                </a:gridCol>
                <a:gridCol w="864852">
                  <a:extLst>
                    <a:ext uri="{9D8B030D-6E8A-4147-A177-3AD203B41FA5}">
                      <a16:colId xmlns:a16="http://schemas.microsoft.com/office/drawing/2014/main" val="20004"/>
                    </a:ext>
                  </a:extLst>
                </a:gridCol>
                <a:gridCol w="864852">
                  <a:extLst>
                    <a:ext uri="{9D8B030D-6E8A-4147-A177-3AD203B41FA5}">
                      <a16:colId xmlns:a16="http://schemas.microsoft.com/office/drawing/2014/main" val="20005"/>
                    </a:ext>
                  </a:extLst>
                </a:gridCol>
              </a:tblGrid>
              <a:tr h="173858">
                <a:tc>
                  <a:txBody>
                    <a:bodyPr/>
                    <a:lstStyle/>
                    <a:p>
                      <a:pPr algn="ctr" fontAlgn="ctr"/>
                      <a:r>
                        <a:rPr lang="en-US" sz="1000" b="1" i="0" u="none" strike="noStrike" dirty="0">
                          <a:solidFill>
                            <a:srgbClr val="000000"/>
                          </a:solidFill>
                          <a:effectLst/>
                          <a:latin typeface="Arial" panose="020B0604020202020204" pitchFamily="34" charset="0"/>
                          <a:ea typeface="宋体" panose="02010600030101010101" pitchFamily="2" charset="-122"/>
                        </a:rPr>
                        <a:t>Features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1" i="0" u="none" strike="noStrike">
                          <a:solidFill>
                            <a:srgbClr val="000000"/>
                          </a:solidFill>
                          <a:effectLst/>
                          <a:latin typeface="Arial" panose="020B0604020202020204" pitchFamily="34" charset="0"/>
                          <a:ea typeface="等线" panose="02010600030101010101" pitchFamily="2" charset="-122"/>
                        </a:rPr>
                        <a:t>AE II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Arial" panose="020B0604020202020204" pitchFamily="34" charset="0"/>
                          <a:ea typeface="等线" panose="02010600030101010101" pitchFamily="2" charset="-122"/>
                        </a:rPr>
                        <a:t>18C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354" rtl="0" eaLnBrk="1" fontAlgn="ctr" latinLnBrk="0" hangingPunct="1">
                        <a:lnSpc>
                          <a:spcPct val="100000"/>
                        </a:lnSpc>
                        <a:spcBef>
                          <a:spcPts val="0"/>
                        </a:spcBef>
                        <a:spcAft>
                          <a:spcPts val="0"/>
                        </a:spcAft>
                        <a:buClrTx/>
                        <a:buSzTx/>
                        <a:buFontTx/>
                        <a:buNone/>
                        <a:tabLst/>
                        <a:defRPr/>
                      </a:pPr>
                      <a:r>
                        <a:rPr lang="en-US" altLang="zh-CN" sz="1000" b="1" i="0" u="none" strike="noStrike" dirty="0">
                          <a:solidFill>
                            <a:srgbClr val="000000"/>
                          </a:solidFill>
                          <a:effectLst/>
                          <a:latin typeface="Arial" panose="020B0604020202020204" pitchFamily="34" charset="0"/>
                          <a:ea typeface="宋体" panose="02010600030101010101" pitchFamily="2" charset="-122"/>
                        </a:rPr>
                        <a:t>Features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1" i="0" u="none" strike="noStrike">
                          <a:solidFill>
                            <a:srgbClr val="000000"/>
                          </a:solidFill>
                          <a:effectLst/>
                          <a:latin typeface="Arial" panose="020B0604020202020204" pitchFamily="34" charset="0"/>
                          <a:ea typeface="等线" panose="02010600030101010101" pitchFamily="2" charset="-122"/>
                        </a:rPr>
                        <a:t>AE II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Arial" panose="020B0604020202020204" pitchFamily="34" charset="0"/>
                          <a:ea typeface="等线" panose="02010600030101010101" pitchFamily="2" charset="-122"/>
                        </a:rPr>
                        <a:t>18C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5698">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High density filter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ECO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698">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Cold-catalyst filter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Gear operation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564952"/>
                  </a:ext>
                </a:extLst>
              </a:tr>
              <a:tr h="291304">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Compound filter</a:t>
                      </a:r>
                      <a:br>
                        <a:rPr lang="en-US" sz="1000" b="0" i="0" u="none" strike="noStrike" dirty="0">
                          <a:solidFill>
                            <a:srgbClr val="000000"/>
                          </a:solidFill>
                          <a:effectLst/>
                          <a:latin typeface="Arial" panose="020B0604020202020204" pitchFamily="34" charset="0"/>
                          <a:ea typeface="等线" panose="02010600030101010101" pitchFamily="2" charset="-122"/>
                        </a:rPr>
                      </a:br>
                      <a:r>
                        <a:rPr lang="en-US" sz="1000" b="0" i="0" u="none" strike="noStrike" dirty="0">
                          <a:solidFill>
                            <a:srgbClr val="000000"/>
                          </a:solidFill>
                          <a:effectLst/>
                          <a:latin typeface="Arial" panose="020B0604020202020204" pitchFamily="34" charset="0"/>
                          <a:ea typeface="等线" panose="02010600030101010101" pitchFamily="2" charset="-122"/>
                        </a:rPr>
                        <a:t>(vitamin </a:t>
                      </a:r>
                      <a:r>
                        <a:rPr lang="en-US" sz="1000" b="0" i="0" u="none" strike="noStrike" dirty="0" err="1">
                          <a:solidFill>
                            <a:srgbClr val="000000"/>
                          </a:solidFill>
                          <a:effectLst/>
                          <a:latin typeface="Arial" panose="020B0604020202020204" pitchFamily="34" charset="0"/>
                          <a:ea typeface="等线" panose="02010600030101010101" pitchFamily="2" charset="-122"/>
                        </a:rPr>
                        <a:t>C+Cold-catalyst+Anti-mite</a:t>
                      </a:r>
                      <a:r>
                        <a:rPr lang="en-US" sz="1000" b="0" i="0" u="none" strike="noStrike" dirty="0">
                          <a:solidFill>
                            <a:srgbClr val="000000"/>
                          </a:solidFill>
                          <a:effectLst/>
                          <a:latin typeface="Arial" panose="020B0604020202020204" pitchFamily="34" charset="0"/>
                          <a:ea typeface="等线" panose="02010600030101010101" pitchFamily="2" charset="-122"/>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Sleep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5356592"/>
                  </a:ext>
                </a:extLst>
              </a:tr>
              <a:tr h="348289">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Compound filter</a:t>
                      </a:r>
                      <a:br>
                        <a:rPr lang="en-US" sz="1000" b="0" i="0" u="none" strike="noStrike" dirty="0">
                          <a:solidFill>
                            <a:srgbClr val="000000"/>
                          </a:solidFill>
                          <a:effectLst/>
                          <a:latin typeface="Arial" panose="020B0604020202020204" pitchFamily="34" charset="0"/>
                          <a:ea typeface="等线" panose="02010600030101010101" pitchFamily="2" charset="-122"/>
                        </a:rPr>
                      </a:br>
                      <a:r>
                        <a:rPr lang="en-US" sz="1000" b="0" i="0" u="none" strike="noStrike" dirty="0">
                          <a:solidFill>
                            <a:srgbClr val="000000"/>
                          </a:solidFill>
                          <a:effectLst/>
                          <a:latin typeface="Arial" panose="020B0604020202020204" pitchFamily="34" charset="0"/>
                          <a:ea typeface="等线" panose="02010600030101010101" pitchFamily="2" charset="-122"/>
                        </a:rPr>
                        <a:t>(</a:t>
                      </a:r>
                      <a:r>
                        <a:rPr lang="en-US" sz="1000" b="0" i="0" u="none" strike="noStrike" dirty="0" err="1">
                          <a:solidFill>
                            <a:srgbClr val="000000"/>
                          </a:solidFill>
                          <a:effectLst/>
                          <a:latin typeface="Arial" panose="020B0604020202020204" pitchFamily="34" charset="0"/>
                          <a:ea typeface="等线" panose="02010600030101010101" pitchFamily="2" charset="-122"/>
                        </a:rPr>
                        <a:t>Cold-catalyst+Active</a:t>
                      </a:r>
                      <a:r>
                        <a:rPr lang="en-US" sz="1000" b="0" i="0" u="none" strike="noStrike" dirty="0">
                          <a:solidFill>
                            <a:srgbClr val="000000"/>
                          </a:solidFill>
                          <a:effectLst/>
                          <a:latin typeface="Arial" panose="020B0604020202020204" pitchFamily="34" charset="0"/>
                          <a:ea typeface="等线" panose="02010600030101010101" pitchFamily="2" charset="-122"/>
                        </a:rPr>
                        <a:t> </a:t>
                      </a:r>
                      <a:r>
                        <a:rPr lang="en-US" sz="1000" b="0" i="0" u="none" strike="noStrike" dirty="0" err="1">
                          <a:solidFill>
                            <a:srgbClr val="000000"/>
                          </a:solidFill>
                          <a:effectLst/>
                          <a:latin typeface="Arial" panose="020B0604020202020204" pitchFamily="34" charset="0"/>
                          <a:ea typeface="等线" panose="02010600030101010101" pitchFamily="2" charset="-122"/>
                        </a:rPr>
                        <a:t>Carbon+silver</a:t>
                      </a:r>
                      <a:r>
                        <a:rPr lang="en-US" sz="1000" b="0" i="0" u="none" strike="noStrike" dirty="0">
                          <a:solidFill>
                            <a:srgbClr val="000000"/>
                          </a:solidFill>
                          <a:effectLst/>
                          <a:latin typeface="Arial" panose="020B0604020202020204" pitchFamily="34" charset="0"/>
                          <a:ea typeface="等线" panose="02010600030101010101" pitchFamily="2" charset="-122"/>
                        </a:rPr>
                        <a:t> 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1W standby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548451"/>
                  </a:ext>
                </a:extLst>
              </a:tr>
              <a:tr h="165698">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UV lamp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宋体" panose="02010600030101010101" pitchFamily="2" charset="-122"/>
                          <a:ea typeface="宋体" panose="02010600030101010101" pitchFamily="2" charset="-122"/>
                        </a:rPr>
                        <a:t>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Timer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637887"/>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Self clean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宋体" panose="02010600030101010101" pitchFamily="2" charset="-122"/>
                          <a:ea typeface="宋体" panose="02010600030101010101" pitchFamily="2" charset="-122"/>
                        </a:rPr>
                        <a:t>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0" i="0" u="none" strike="noStrike">
                          <a:solidFill>
                            <a:srgbClr val="000000"/>
                          </a:solidFill>
                          <a:effectLst/>
                          <a:latin typeface="宋体" panose="02010600030101010101" pitchFamily="2" charset="-122"/>
                          <a:ea typeface="宋体" panose="02010600030101010101" pitchFamily="2" charset="-122"/>
                        </a:rPr>
                        <a:t>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GA Inverter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4454">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Active Clean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8°C heating (Freeze Protection)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4454">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Optimation outdoor fan blades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Intelligent dusting switch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4454">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9 Grades of outdoor fan speed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Refrigerant Leakage Detect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4454">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1%-100% stepless Comfort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Louver Position Memory Function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4454">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Wide range voltage operation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Emergency Using(when temp sensor is abnormal)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Fast cooling/heating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Low Ambient Cooling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Crankcase Heater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Low Ambient Heating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Base Pan Heater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Golden Fin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Silence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Mono &amp; Multi compatible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94454">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Turbo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I Remote (Engineering Mode)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Follow Me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On-off Control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3D Airflow</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Error Alarm port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360</a:t>
                      </a:r>
                      <a:r>
                        <a:rPr lang="en-US" sz="1000" b="0" i="0" u="none" strike="noStrike">
                          <a:solidFill>
                            <a:srgbClr val="000000"/>
                          </a:solidFill>
                          <a:effectLst/>
                          <a:latin typeface="宋体" panose="02010600030101010101" pitchFamily="2" charset="-122"/>
                          <a:ea typeface="宋体" panose="02010600030101010101" pitchFamily="2" charset="-122"/>
                        </a:rPr>
                        <a:t>℃</a:t>
                      </a:r>
                      <a:r>
                        <a:rPr lang="en-US" sz="1000" b="0" i="0" u="none" strike="noStrike">
                          <a:solidFill>
                            <a:srgbClr val="000000"/>
                          </a:solidFill>
                          <a:effectLst/>
                          <a:latin typeface="Arial" panose="020B0604020202020204" pitchFamily="34" charset="0"/>
                          <a:ea typeface="等线" panose="02010600030101010101" pitchFamily="2" charset="-122"/>
                        </a:rPr>
                        <a:t> air supply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err="1">
                          <a:solidFill>
                            <a:srgbClr val="000000"/>
                          </a:solidFill>
                          <a:effectLst/>
                          <a:latin typeface="Arial" panose="020B0604020202020204" pitchFamily="34" charset="0"/>
                          <a:ea typeface="等线" panose="02010600030101010101" pitchFamily="2" charset="-122"/>
                        </a:rPr>
                        <a:t>Centrol</a:t>
                      </a:r>
                      <a:r>
                        <a:rPr lang="en-US" sz="1000" b="0" i="0" u="none" strike="noStrike" dirty="0">
                          <a:solidFill>
                            <a:srgbClr val="000000"/>
                          </a:solidFill>
                          <a:effectLst/>
                          <a:latin typeface="Arial" panose="020B0604020202020204" pitchFamily="34" charset="0"/>
                          <a:ea typeface="等线" panose="02010600030101010101" pitchFamily="2" charset="-122"/>
                        </a:rPr>
                        <a:t> control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Do not disturb</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Wired control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49739">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Auto-Restart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err="1">
                          <a:solidFill>
                            <a:srgbClr val="000000"/>
                          </a:solidFill>
                          <a:effectLst/>
                          <a:latin typeface="Arial" panose="020B0604020202020204" pitchFamily="34" charset="0"/>
                          <a:ea typeface="等线" panose="02010600030101010101" pitchFamily="2" charset="-122"/>
                        </a:rPr>
                        <a:t>Wifi</a:t>
                      </a:r>
                      <a:r>
                        <a:rPr lang="en-US" sz="1000" b="0" i="0" u="none" strike="noStrike" dirty="0">
                          <a:solidFill>
                            <a:srgbClr val="000000"/>
                          </a:solidFill>
                          <a:effectLst/>
                          <a:latin typeface="Arial" panose="020B0604020202020204" pitchFamily="34" charset="0"/>
                          <a:ea typeface="等线" panose="02010600030101010101" pitchFamily="2" charset="-122"/>
                        </a:rPr>
                        <a:t> control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94454">
                <a:tc>
                  <a:txBody>
                    <a:bodyPr/>
                    <a:lstStyle/>
                    <a:p>
                      <a:pPr algn="ctr" rtl="0" fontAlgn="b"/>
                      <a:r>
                        <a:rPr lang="en-US" sz="1000" b="0" i="0" u="none" strike="noStrike">
                          <a:solidFill>
                            <a:srgbClr val="000000"/>
                          </a:solidFill>
                          <a:effectLst/>
                          <a:latin typeface="Arial" panose="020B0604020202020204" pitchFamily="34" charset="0"/>
                          <a:ea typeface="等线" panose="02010600030101010101" pitchFamily="2" charset="-122"/>
                        </a:rPr>
                        <a:t>Wind avoid me(Breeze Away)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AE pro installation plate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宋体" panose="02010600030101010101" pitchFamily="2" charset="-122"/>
                          <a:ea typeface="宋体" panose="02010600030101010101" pitchFamily="2" charset="-122"/>
                        </a:rPr>
                        <a:t>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65698">
                <a:tc>
                  <a:txBody>
                    <a:bodyPr/>
                    <a:lstStyle/>
                    <a:p>
                      <a:pPr algn="ctr" rtl="0" fontAlgn="b"/>
                      <a:r>
                        <a:rPr lang="en-US" sz="1000" b="0" i="0" u="none" strike="noStrike" dirty="0">
                          <a:solidFill>
                            <a:srgbClr val="000000"/>
                          </a:solidFill>
                          <a:effectLst/>
                          <a:latin typeface="Arial" panose="020B0604020202020204" pitchFamily="34" charset="0"/>
                          <a:ea typeface="等线" panose="02010600030101010101" pitchFamily="2" charset="-122"/>
                        </a:rPr>
                        <a:t>intelligent eye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354" rtl="0" eaLnBrk="1" fontAlgn="ctr" latinLnBrk="0" hangingPunct="1">
                        <a:lnSpc>
                          <a:spcPct val="100000"/>
                        </a:lnSpc>
                        <a:spcBef>
                          <a:spcPts val="0"/>
                        </a:spcBef>
                        <a:spcAft>
                          <a:spcPts val="0"/>
                        </a:spcAft>
                        <a:buClrTx/>
                        <a:buSzTx/>
                        <a:buFontTx/>
                        <a:buNone/>
                        <a:tabLst/>
                        <a:defRPr/>
                      </a:pPr>
                      <a:r>
                        <a:rPr lang="zh-CN" altLang="en-US" sz="1000" b="0" i="0" u="none" strike="noStrike" dirty="0">
                          <a:solidFill>
                            <a:srgbClr val="000000"/>
                          </a:solidFill>
                          <a:effectLst/>
                          <a:latin typeface="宋体" panose="02010600030101010101" pitchFamily="2" charset="-122"/>
                          <a:ea typeface="宋体" panose="02010600030101010101" pitchFamily="2" charset="-122"/>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0" i="0" u="none" strike="noStrike" dirty="0">
                          <a:solidFill>
                            <a:srgbClr val="000000"/>
                          </a:solidFill>
                          <a:effectLst/>
                          <a:latin typeface="Arial" panose="020B0604020202020204" pitchFamily="34" charset="0"/>
                          <a:ea typeface="等线" panose="02010600030101010101" pitchFamily="2" charset="-122"/>
                        </a:rPr>
                        <a:t>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altLang="zh-CN" sz="1000" b="0" i="0" u="none" strike="noStrike" kern="1200" dirty="0">
                        <a:solidFill>
                          <a:srgbClr val="000000"/>
                        </a:solidFill>
                        <a:effectLst/>
                        <a:latin typeface="Arial" panose="020B0604020202020204" pitchFamily="34" charset="0"/>
                        <a:ea typeface="宋体" panose="02010600030101010101" pitchFamily="2" charset="-122"/>
                        <a:cs typeface="+mn-c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354" rtl="0" eaLnBrk="1" fontAlgn="ctr" latinLnBrk="0" hangingPunct="1">
                        <a:lnSpc>
                          <a:spcPct val="100000"/>
                        </a:lnSpc>
                        <a:spcBef>
                          <a:spcPts val="0"/>
                        </a:spcBef>
                        <a:spcAft>
                          <a:spcPts val="0"/>
                        </a:spcAft>
                        <a:buClrTx/>
                        <a:buSzTx/>
                        <a:buFontTx/>
                        <a:buNone/>
                        <a:tabLst/>
                        <a:defRPr/>
                      </a:pPr>
                      <a:endParaRPr lang="zh-CN" altLang="en-US" sz="1000" b="0" i="0" u="none" strike="noStrike" dirty="0">
                        <a:solidFill>
                          <a:srgbClr val="000000"/>
                        </a:solidFill>
                        <a:effectLst/>
                        <a:latin typeface="宋体" panose="02010600030101010101" pitchFamily="2" charset="-122"/>
                        <a:ea typeface="宋体" panose="02010600030101010101" pitchFamily="2"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354" rtl="0" eaLnBrk="1" fontAlgn="ctr" latinLnBrk="0" hangingPunct="1">
                        <a:lnSpc>
                          <a:spcPct val="100000"/>
                        </a:lnSpc>
                        <a:spcBef>
                          <a:spcPts val="0"/>
                        </a:spcBef>
                        <a:spcAft>
                          <a:spcPts val="0"/>
                        </a:spcAft>
                        <a:buClrTx/>
                        <a:buSzTx/>
                        <a:buFontTx/>
                        <a:buNone/>
                        <a:tabLst/>
                        <a:defRPr/>
                      </a:pPr>
                      <a:endParaRPr lang="zh-CN" altLang="en-US" sz="1000" b="0" i="0" u="none" strike="noStrike" dirty="0">
                        <a:solidFill>
                          <a:srgbClr val="000000"/>
                        </a:solidFill>
                        <a:effectLst/>
                        <a:latin typeface="宋体" panose="02010600030101010101" pitchFamily="2" charset="-122"/>
                        <a:ea typeface="宋体" panose="02010600030101010101" pitchFamily="2"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8" name="矩形 7"/>
          <p:cNvSpPr/>
          <p:nvPr/>
        </p:nvSpPr>
        <p:spPr>
          <a:xfrm>
            <a:off x="618542" y="6459248"/>
            <a:ext cx="2839560" cy="276999"/>
          </a:xfrm>
          <a:prstGeom prst="rect">
            <a:avLst/>
          </a:prstGeom>
        </p:spPr>
        <p:txBody>
          <a:bodyPr wrap="none">
            <a:spAutoFit/>
          </a:bodyPr>
          <a:lstStyle/>
          <a:p>
            <a:pPr algn="ctr"/>
            <a:r>
              <a:rPr lang="en-US" altLang="zh-CN" sz="1200" b="1" spc="30" dirty="0">
                <a:solidFill>
                  <a:srgbClr val="333300"/>
                </a:solidFill>
                <a:latin typeface="Century Gothic" panose="020B0502020202020204" pitchFamily="34" charset="0"/>
                <a:ea typeface="PingFang SC" panose="020B0400000000000000" pitchFamily="34" charset="-122"/>
                <a:cs typeface="Arial" panose="020B0604020202020204" pitchFamily="34" charset="0"/>
                <a:sym typeface="Helvetica Neue"/>
              </a:rPr>
              <a:t>● standard  </a:t>
            </a:r>
            <a:r>
              <a:rPr lang="en-US" altLang="zh-CN" sz="1200" b="1" spc="30" dirty="0">
                <a:solidFill>
                  <a:srgbClr val="333300"/>
                </a:solidFill>
                <a:latin typeface="宋体" panose="02010600030101010101" pitchFamily="2" charset="-122"/>
                <a:ea typeface="宋体" panose="02010600030101010101" pitchFamily="2" charset="-122"/>
                <a:cs typeface="Arial" panose="020B0604020202020204" pitchFamily="34" charset="0"/>
                <a:sym typeface="Helvetica Neue"/>
              </a:rPr>
              <a:t>◎ </a:t>
            </a:r>
            <a:r>
              <a:rPr lang="en-US" altLang="zh-CN" sz="1200" b="1" spc="30" dirty="0">
                <a:solidFill>
                  <a:srgbClr val="333300"/>
                </a:solidFill>
                <a:latin typeface="Century Gothic" panose="020B0502020202020204" pitchFamily="34" charset="0"/>
                <a:ea typeface="PingFang SC" panose="020B0400000000000000" pitchFamily="34" charset="-122"/>
                <a:cs typeface="Arial" panose="020B0604020202020204" pitchFamily="34" charset="0"/>
                <a:sym typeface="Helvetica Neue"/>
              </a:rPr>
              <a:t>Optional  X without</a:t>
            </a:r>
          </a:p>
        </p:txBody>
      </p:sp>
    </p:spTree>
    <p:extLst>
      <p:ext uri="{BB962C8B-B14F-4D97-AF65-F5344CB8AC3E}">
        <p14:creationId xmlns:p14="http://schemas.microsoft.com/office/powerpoint/2010/main" val="1397519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54907" y="2386919"/>
            <a:ext cx="5359159" cy="523220"/>
          </a:xfrm>
          <a:prstGeom prst="rect">
            <a:avLst/>
          </a:prstGeom>
        </p:spPr>
        <p:txBody>
          <a:bodyPr wrap="none">
            <a:spAutoFit/>
          </a:bodyPr>
          <a:lstStyle/>
          <a:p>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Special features for Cool Easy</a:t>
            </a:r>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828005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6073" y="178109"/>
            <a:ext cx="2621230" cy="954107"/>
          </a:xfrm>
          <a:prstGeom prst="rect">
            <a:avLst/>
          </a:prstGeom>
        </p:spPr>
        <p:txBody>
          <a:bodyPr wrap="none">
            <a:spAutoFit/>
          </a:bodyPr>
          <a:lstStyle/>
          <a:p>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Intelligent Eye</a:t>
            </a:r>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a:p>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矩形 7"/>
          <p:cNvSpPr/>
          <p:nvPr/>
        </p:nvSpPr>
        <p:spPr>
          <a:xfrm>
            <a:off x="618542" y="6459248"/>
            <a:ext cx="2839560" cy="276999"/>
          </a:xfrm>
          <a:prstGeom prst="rect">
            <a:avLst/>
          </a:prstGeom>
        </p:spPr>
        <p:txBody>
          <a:bodyPr wrap="none">
            <a:spAutoFit/>
          </a:bodyPr>
          <a:lstStyle/>
          <a:p>
            <a:pPr algn="ctr"/>
            <a:r>
              <a:rPr lang="en-US" altLang="zh-CN" sz="1200" b="1" spc="30" dirty="0">
                <a:solidFill>
                  <a:srgbClr val="333300"/>
                </a:solidFill>
                <a:latin typeface="Century Gothic" panose="020B0502020202020204" pitchFamily="34" charset="0"/>
                <a:ea typeface="PingFang SC" panose="020B0400000000000000" pitchFamily="34" charset="-122"/>
                <a:cs typeface="Arial" panose="020B0604020202020204" pitchFamily="34" charset="0"/>
                <a:sym typeface="Helvetica Neue"/>
              </a:rPr>
              <a:t>● standard  </a:t>
            </a:r>
            <a:r>
              <a:rPr lang="en-US" altLang="zh-CN" sz="1200" b="1" spc="30" dirty="0">
                <a:solidFill>
                  <a:srgbClr val="333300"/>
                </a:solidFill>
                <a:latin typeface="宋体" panose="02010600030101010101" pitchFamily="2" charset="-122"/>
                <a:ea typeface="宋体" panose="02010600030101010101" pitchFamily="2" charset="-122"/>
                <a:cs typeface="Arial" panose="020B0604020202020204" pitchFamily="34" charset="0"/>
                <a:sym typeface="Helvetica Neue"/>
              </a:rPr>
              <a:t>◎ </a:t>
            </a:r>
            <a:r>
              <a:rPr lang="en-US" altLang="zh-CN" sz="1200" b="1" spc="30" dirty="0">
                <a:solidFill>
                  <a:srgbClr val="333300"/>
                </a:solidFill>
                <a:latin typeface="Century Gothic" panose="020B0502020202020204" pitchFamily="34" charset="0"/>
                <a:ea typeface="PingFang SC" panose="020B0400000000000000" pitchFamily="34" charset="-122"/>
                <a:cs typeface="Arial" panose="020B0604020202020204" pitchFamily="34" charset="0"/>
                <a:sym typeface="Helvetica Neue"/>
              </a:rPr>
              <a:t>Optional  X without</a:t>
            </a:r>
          </a:p>
        </p:txBody>
      </p:sp>
      <p:pic>
        <p:nvPicPr>
          <p:cNvPr id="6" name="图片 5"/>
          <p:cNvPicPr>
            <a:picLocks noChangeAspect="1"/>
          </p:cNvPicPr>
          <p:nvPr/>
        </p:nvPicPr>
        <p:blipFill>
          <a:blip r:embed="rId3" cstate="screen"/>
          <a:stretch>
            <a:fillRect/>
          </a:stretch>
        </p:blipFill>
        <p:spPr>
          <a:xfrm>
            <a:off x="9565075" y="5029525"/>
            <a:ext cx="1779428" cy="1386671"/>
          </a:xfrm>
          <a:prstGeom prst="rect">
            <a:avLst/>
          </a:prstGeom>
        </p:spPr>
      </p:pic>
      <p:pic>
        <p:nvPicPr>
          <p:cNvPr id="10" name="图片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4655" y="2605895"/>
            <a:ext cx="3526160" cy="2469499"/>
          </a:xfrm>
          <a:prstGeom prst="rect">
            <a:avLst/>
          </a:prstGeom>
        </p:spPr>
      </p:pic>
      <p:sp>
        <p:nvSpPr>
          <p:cNvPr id="11" name="矩形 10"/>
          <p:cNvSpPr/>
          <p:nvPr/>
        </p:nvSpPr>
        <p:spPr>
          <a:xfrm>
            <a:off x="1238671" y="5258781"/>
            <a:ext cx="36381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525" indent="-9525"/>
            <a:r>
              <a:rPr lang="en-US" altLang="zh-CN" kern="0" dirty="0">
                <a:solidFill>
                  <a:srgbClr val="000000"/>
                </a:solidFill>
                <a:latin typeface="Century Gothic" panose="020B0502020202020204" pitchFamily="34" charset="0"/>
                <a:ea typeface="Dotum" pitchFamily="34" charset="-127"/>
                <a:cs typeface="Century Gothic" panose="020B0502020202020204" pitchFamily="34" charset="0"/>
              </a:rPr>
              <a:t>When you are away for 30 minutes, automatically lowers the frequency to save energy </a:t>
            </a:r>
          </a:p>
        </p:txBody>
      </p:sp>
      <p:sp>
        <p:nvSpPr>
          <p:cNvPr id="12" name="矩形 11"/>
          <p:cNvSpPr/>
          <p:nvPr/>
        </p:nvSpPr>
        <p:spPr>
          <a:xfrm>
            <a:off x="6612536" y="5258781"/>
            <a:ext cx="46859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525" indent="-9525"/>
            <a:r>
              <a:rPr lang="en-US" altLang="zh-CN" kern="0" dirty="0">
                <a:solidFill>
                  <a:srgbClr val="000000"/>
                </a:solidFill>
                <a:latin typeface="Century Gothic" panose="020B0502020202020204" pitchFamily="34" charset="0"/>
                <a:ea typeface="Dotum" pitchFamily="34" charset="-127"/>
                <a:cs typeface="Century Gothic" panose="020B0502020202020204" pitchFamily="34" charset="0"/>
              </a:rPr>
              <a:t>T</a:t>
            </a:r>
            <a:r>
              <a:rPr lang="zh-CN" altLang="en-US" kern="0" dirty="0">
                <a:solidFill>
                  <a:srgbClr val="000000"/>
                </a:solidFill>
                <a:latin typeface="Century Gothic" panose="020B0502020202020204" pitchFamily="34" charset="0"/>
                <a:ea typeface="Dotum" pitchFamily="34" charset="-127"/>
                <a:cs typeface="Century Gothic" panose="020B0502020202020204" pitchFamily="34" charset="0"/>
              </a:rPr>
              <a:t>he unit will automatically start and resume operation if sensing human activity again.</a:t>
            </a:r>
          </a:p>
        </p:txBody>
      </p:sp>
      <p:pic>
        <p:nvPicPr>
          <p:cNvPr id="13" name="图片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03607" y="2605793"/>
            <a:ext cx="3582140" cy="2469600"/>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3705706" y="961660"/>
            <a:ext cx="3703764" cy="1537234"/>
          </a:xfrm>
          <a:prstGeom prst="rect">
            <a:avLst/>
          </a:prstGeom>
        </p:spPr>
      </p:pic>
      <p:sp>
        <p:nvSpPr>
          <p:cNvPr id="14" name="椭圆 13"/>
          <p:cNvSpPr/>
          <p:nvPr/>
        </p:nvSpPr>
        <p:spPr>
          <a:xfrm>
            <a:off x="6969846" y="2118992"/>
            <a:ext cx="237744" cy="25603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439341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06070" y="87783"/>
            <a:ext cx="4458272"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RG10 Remote Controller</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2" name="矩形 1"/>
          <p:cNvSpPr/>
          <p:nvPr/>
        </p:nvSpPr>
        <p:spPr>
          <a:xfrm>
            <a:off x="946658" y="6313590"/>
            <a:ext cx="915635" cy="369332"/>
          </a:xfrm>
          <a:prstGeom prst="rect">
            <a:avLst/>
          </a:prstGeom>
        </p:spPr>
        <p:txBody>
          <a:bodyPr wrap="none">
            <a:spAutoFit/>
          </a:bodyPr>
          <a:lstStyle/>
          <a:p>
            <a:r>
              <a:rPr lang="en-US" altLang="zh-CN" dirty="0"/>
              <a:t>RG10L</a:t>
            </a:r>
            <a:endParaRPr lang="zh-CN" altLang="en-US" dirty="0"/>
          </a:p>
        </p:txBody>
      </p:sp>
      <p:pic>
        <p:nvPicPr>
          <p:cNvPr id="3" name="图片 2"/>
          <p:cNvPicPr>
            <a:picLocks noChangeAspect="1"/>
          </p:cNvPicPr>
          <p:nvPr/>
        </p:nvPicPr>
        <p:blipFill>
          <a:blip r:embed="rId2"/>
          <a:stretch>
            <a:fillRect/>
          </a:stretch>
        </p:blipFill>
        <p:spPr>
          <a:xfrm>
            <a:off x="356258" y="1099437"/>
            <a:ext cx="4845009" cy="5214153"/>
          </a:xfrm>
          <a:prstGeom prst="rect">
            <a:avLst/>
          </a:prstGeom>
        </p:spPr>
      </p:pic>
      <p:graphicFrame>
        <p:nvGraphicFramePr>
          <p:cNvPr id="14" name="表格 13"/>
          <p:cNvGraphicFramePr>
            <a:graphicFrameLocks noGrp="1"/>
          </p:cNvGraphicFramePr>
          <p:nvPr>
            <p:extLst>
              <p:ext uri="{D42A27DB-BD31-4B8C-83A1-F6EECF244321}">
                <p14:modId xmlns:p14="http://schemas.microsoft.com/office/powerpoint/2010/main" val="1332481948"/>
              </p:ext>
            </p:extLst>
          </p:nvPr>
        </p:nvGraphicFramePr>
        <p:xfrm>
          <a:off x="6146546" y="1022738"/>
          <a:ext cx="4935862" cy="4838139"/>
        </p:xfrm>
        <a:graphic>
          <a:graphicData uri="http://schemas.openxmlformats.org/drawingml/2006/table">
            <a:tbl>
              <a:tblPr>
                <a:tableStyleId>{073A0DAA-6AF3-43AB-8588-CEC1D06C72B9}</a:tableStyleId>
              </a:tblPr>
              <a:tblGrid>
                <a:gridCol w="1096495">
                  <a:extLst>
                    <a:ext uri="{9D8B030D-6E8A-4147-A177-3AD203B41FA5}">
                      <a16:colId xmlns:a16="http://schemas.microsoft.com/office/drawing/2014/main" val="20000"/>
                    </a:ext>
                  </a:extLst>
                </a:gridCol>
                <a:gridCol w="668793">
                  <a:extLst>
                    <a:ext uri="{9D8B030D-6E8A-4147-A177-3AD203B41FA5}">
                      <a16:colId xmlns:a16="http://schemas.microsoft.com/office/drawing/2014/main" val="20001"/>
                    </a:ext>
                  </a:extLst>
                </a:gridCol>
                <a:gridCol w="668793">
                  <a:extLst>
                    <a:ext uri="{9D8B030D-6E8A-4147-A177-3AD203B41FA5}">
                      <a16:colId xmlns:a16="http://schemas.microsoft.com/office/drawing/2014/main" val="20002"/>
                    </a:ext>
                  </a:extLst>
                </a:gridCol>
                <a:gridCol w="792643">
                  <a:extLst>
                    <a:ext uri="{9D8B030D-6E8A-4147-A177-3AD203B41FA5}">
                      <a16:colId xmlns:a16="http://schemas.microsoft.com/office/drawing/2014/main" val="20003"/>
                    </a:ext>
                  </a:extLst>
                </a:gridCol>
                <a:gridCol w="854569">
                  <a:extLst>
                    <a:ext uri="{9D8B030D-6E8A-4147-A177-3AD203B41FA5}">
                      <a16:colId xmlns:a16="http://schemas.microsoft.com/office/drawing/2014/main" val="20004"/>
                    </a:ext>
                  </a:extLst>
                </a:gridCol>
                <a:gridCol w="854569">
                  <a:extLst>
                    <a:ext uri="{9D8B030D-6E8A-4147-A177-3AD203B41FA5}">
                      <a16:colId xmlns:a16="http://schemas.microsoft.com/office/drawing/2014/main" val="574679793"/>
                    </a:ext>
                  </a:extLst>
                </a:gridCol>
              </a:tblGrid>
              <a:tr h="230589">
                <a:tc>
                  <a:txBody>
                    <a:bodyPr/>
                    <a:lstStyle/>
                    <a:p>
                      <a:pPr algn="ctr" fontAlgn="b"/>
                      <a:endParaRPr lang="zh-CN" altLang="en-US" sz="1050" b="0" i="0" u="none" strike="noStrike">
                        <a:solidFill>
                          <a:srgbClr val="000000"/>
                        </a:solidFill>
                        <a:effectLst/>
                        <a:latin typeface="+mn-lt"/>
                        <a:ea typeface="微软雅黑" panose="020B0503020204020204" pitchFamily="34" charset="-122"/>
                      </a:endParaRPr>
                    </a:p>
                  </a:txBody>
                  <a:tcPr marL="9525" marR="9525" marT="9525" marB="0" anchor="b"/>
                </a:tc>
                <a:tc gridSpan="2">
                  <a:txBody>
                    <a:bodyPr/>
                    <a:lstStyle/>
                    <a:p>
                      <a:pPr algn="ctr" fontAlgn="b"/>
                      <a:r>
                        <a:rPr lang="en-US" sz="1050" u="none" strike="noStrike" dirty="0">
                          <a:effectLst/>
                        </a:rPr>
                        <a:t>For fix</a:t>
                      </a:r>
                      <a:r>
                        <a:rPr lang="en-US" sz="1050" u="none" strike="noStrike" baseline="0" dirty="0">
                          <a:effectLst/>
                        </a:rPr>
                        <a:t> speed</a:t>
                      </a:r>
                      <a:r>
                        <a:rPr lang="en-US" sz="1050" u="none" strike="noStrike" dirty="0">
                          <a:effectLst/>
                        </a:rPr>
                        <a:t> type</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hMerge="1">
                  <a:txBody>
                    <a:bodyPr/>
                    <a:lstStyle/>
                    <a:p>
                      <a:endParaRPr lang="zh-CN"/>
                    </a:p>
                  </a:txBody>
                  <a:tcPr marL="9525" marR="9525" marT="9525" marB="0" anchor="b"/>
                </a:tc>
                <a:tc gridSpan="3">
                  <a:txBody>
                    <a:bodyPr/>
                    <a:lstStyle/>
                    <a:p>
                      <a:pPr algn="ctr" fontAlgn="b"/>
                      <a:r>
                        <a:rPr lang="en-US" sz="1050" u="none" strike="noStrike" dirty="0">
                          <a:effectLst/>
                        </a:rPr>
                        <a:t>For inverter type</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hMerge="1">
                  <a:txBody>
                    <a:bodyPr/>
                    <a:lstStyle/>
                    <a:p>
                      <a:endParaRPr lang="zh-CN"/>
                    </a:p>
                  </a:txBody>
                  <a:tcPr marL="9525" marR="9525" marT="9525" marB="0" anchor="b"/>
                </a:tc>
                <a:tc hMerge="1">
                  <a:txBody>
                    <a:bodyPr/>
                    <a:lstStyle/>
                    <a:p>
                      <a:pPr algn="ctr" fontAlgn="b"/>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extLst>
                  <a:ext uri="{0D108BD9-81ED-4DB2-BD59-A6C34878D82A}">
                    <a16:rowId xmlns:a16="http://schemas.microsoft.com/office/drawing/2014/main" val="10000"/>
                  </a:ext>
                </a:extLst>
              </a:tr>
              <a:tr h="230589">
                <a:tc>
                  <a:txBody>
                    <a:bodyPr/>
                    <a:lstStyle/>
                    <a:p>
                      <a:pPr algn="ctr" fontAlgn="b"/>
                      <a:r>
                        <a:rPr lang="zh-CN" altLang="en-US" sz="1050" u="none" strike="noStrike" dirty="0">
                          <a:effectLst/>
                        </a:rPr>
                        <a:t>　</a:t>
                      </a:r>
                      <a:endParaRPr lang="zh-CN" alt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RG67N</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RG67B</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dirty="0">
                          <a:effectLst/>
                        </a:rPr>
                        <a:t>RG67V</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RG67G</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RG10L</a:t>
                      </a:r>
                    </a:p>
                  </a:txBody>
                  <a:tcPr marL="9525" marR="9525" marT="9525" marB="0" anchor="b">
                    <a:solidFill>
                      <a:schemeClr val="tx2">
                        <a:lumMod val="20000"/>
                        <a:lumOff val="80000"/>
                      </a:schemeClr>
                    </a:solidFill>
                  </a:tcPr>
                </a:tc>
                <a:extLst>
                  <a:ext uri="{0D108BD9-81ED-4DB2-BD59-A6C34878D82A}">
                    <a16:rowId xmlns:a16="http://schemas.microsoft.com/office/drawing/2014/main" val="10001"/>
                  </a:ext>
                </a:extLst>
              </a:tr>
              <a:tr h="230589">
                <a:tc>
                  <a:txBody>
                    <a:bodyPr/>
                    <a:lstStyle/>
                    <a:p>
                      <a:pPr algn="ctr" fontAlgn="b"/>
                      <a:r>
                        <a:rPr lang="en-US" sz="1050" u="none" strike="noStrike" dirty="0">
                          <a:effectLst/>
                        </a:rPr>
                        <a:t>Temperature Range</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altLang="zh-CN" sz="1050" u="none" strike="noStrike">
                          <a:effectLst/>
                        </a:rPr>
                        <a:t>17-30</a:t>
                      </a:r>
                      <a:endParaRPr lang="en-US" altLang="zh-CN"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altLang="zh-CN" sz="1050" u="none" strike="noStrike" dirty="0">
                          <a:effectLst/>
                        </a:rPr>
                        <a:t>16-30</a:t>
                      </a:r>
                      <a:endParaRPr lang="en-US" altLang="zh-CN"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altLang="zh-CN" sz="1050" u="none" strike="noStrike">
                          <a:effectLst/>
                        </a:rPr>
                        <a:t>17-30</a:t>
                      </a:r>
                      <a:endParaRPr lang="en-US" altLang="zh-CN"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altLang="zh-CN" sz="1050" u="none" strike="noStrike" dirty="0">
                          <a:effectLst/>
                        </a:rPr>
                        <a:t>16-30</a:t>
                      </a:r>
                      <a:endParaRPr lang="en-US" altLang="zh-CN"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marR="0" lvl="0" indent="0" algn="ctr" defTabSz="914354" rtl="0" eaLnBrk="1" fontAlgn="b" latinLnBrk="0" hangingPunct="1">
                        <a:lnSpc>
                          <a:spcPct val="100000"/>
                        </a:lnSpc>
                        <a:spcBef>
                          <a:spcPts val="0"/>
                        </a:spcBef>
                        <a:spcAft>
                          <a:spcPts val="0"/>
                        </a:spcAft>
                        <a:buClrTx/>
                        <a:buSzTx/>
                        <a:buFontTx/>
                        <a:buNone/>
                        <a:tabLst/>
                        <a:defRPr/>
                      </a:pPr>
                      <a:endParaRPr lang="en-US" altLang="zh-CN" sz="1050" u="none" strike="noStrike" kern="1200" dirty="0">
                        <a:solidFill>
                          <a:schemeClr val="dk1"/>
                        </a:solidFill>
                        <a:effectLst/>
                        <a:latin typeface="+mn-lt"/>
                        <a:ea typeface="+mn-ea"/>
                        <a:cs typeface="+mn-cs"/>
                      </a:endParaRPr>
                    </a:p>
                    <a:p>
                      <a:pPr marL="0" marR="0" lvl="0" indent="0" algn="ctr" defTabSz="914354" rtl="0" eaLnBrk="1" fontAlgn="b" latinLnBrk="0" hangingPunct="1">
                        <a:lnSpc>
                          <a:spcPct val="100000"/>
                        </a:lnSpc>
                        <a:spcBef>
                          <a:spcPts val="0"/>
                        </a:spcBef>
                        <a:spcAft>
                          <a:spcPts val="0"/>
                        </a:spcAft>
                        <a:buClrTx/>
                        <a:buSzTx/>
                        <a:buFontTx/>
                        <a:buNone/>
                        <a:tabLst/>
                        <a:defRPr/>
                      </a:pPr>
                      <a:r>
                        <a:rPr lang="en-US" altLang="zh-CN" sz="1050" u="none" strike="noStrike" kern="1200" dirty="0">
                          <a:solidFill>
                            <a:schemeClr val="dk1"/>
                          </a:solidFill>
                          <a:effectLst/>
                          <a:latin typeface="+mn-lt"/>
                          <a:ea typeface="+mn-ea"/>
                          <a:cs typeface="+mn-cs"/>
                        </a:rPr>
                        <a:t>16-30</a:t>
                      </a:r>
                    </a:p>
                  </a:txBody>
                  <a:tcPr marL="9525" marR="9525" marT="9525" marB="0" anchor="b">
                    <a:solidFill>
                      <a:schemeClr val="tx2">
                        <a:lumMod val="20000"/>
                        <a:lumOff val="80000"/>
                      </a:schemeClr>
                    </a:solidFill>
                  </a:tcPr>
                </a:tc>
                <a:extLst>
                  <a:ext uri="{0D108BD9-81ED-4DB2-BD59-A6C34878D82A}">
                    <a16:rowId xmlns:a16="http://schemas.microsoft.com/office/drawing/2014/main" val="10002"/>
                  </a:ext>
                </a:extLst>
              </a:tr>
              <a:tr h="230589">
                <a:tc>
                  <a:txBody>
                    <a:bodyPr/>
                    <a:lstStyle/>
                    <a:p>
                      <a:pPr algn="ctr" fontAlgn="b"/>
                      <a:r>
                        <a:rPr lang="en-US" sz="1050" u="none" strike="noStrike" dirty="0" err="1">
                          <a:effectLst/>
                        </a:rPr>
                        <a:t>Stepless</a:t>
                      </a:r>
                      <a:r>
                        <a:rPr lang="en-US" sz="1050" u="none" strike="noStrike" dirty="0">
                          <a:effectLst/>
                        </a:rPr>
                        <a:t> fan speed</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dirty="0">
                          <a:effectLst/>
                        </a:rPr>
                        <a:t>N</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N</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dirty="0">
                          <a:effectLst/>
                        </a:rPr>
                        <a:t>N</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03"/>
                  </a:ext>
                </a:extLst>
              </a:tr>
              <a:tr h="230589">
                <a:tc>
                  <a:txBody>
                    <a:bodyPr/>
                    <a:lstStyle/>
                    <a:p>
                      <a:pPr algn="ctr" fontAlgn="b"/>
                      <a:r>
                        <a:rPr lang="en-US" sz="1050" u="none" strike="noStrike">
                          <a:effectLst/>
                        </a:rPr>
                        <a:t>Swing</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04"/>
                  </a:ext>
                </a:extLst>
              </a:tr>
              <a:tr h="230589">
                <a:tc>
                  <a:txBody>
                    <a:bodyPr/>
                    <a:lstStyle/>
                    <a:p>
                      <a:pPr algn="ctr" fontAlgn="b"/>
                      <a:r>
                        <a:rPr lang="en-US" sz="1050" u="none" strike="noStrike">
                          <a:effectLst/>
                        </a:rPr>
                        <a:t>Sleep</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05"/>
                  </a:ext>
                </a:extLst>
              </a:tr>
              <a:tr h="230589">
                <a:tc>
                  <a:txBody>
                    <a:bodyPr/>
                    <a:lstStyle/>
                    <a:p>
                      <a:pPr algn="ctr" fontAlgn="b"/>
                      <a:r>
                        <a:rPr lang="en-US" sz="1050" u="none" strike="noStrike">
                          <a:effectLst/>
                        </a:rPr>
                        <a:t>LED</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06"/>
                  </a:ext>
                </a:extLst>
              </a:tr>
              <a:tr h="230589">
                <a:tc>
                  <a:txBody>
                    <a:bodyPr/>
                    <a:lstStyle/>
                    <a:p>
                      <a:pPr algn="ctr" fontAlgn="b"/>
                      <a:r>
                        <a:rPr lang="en-US" sz="1050" u="none" strike="noStrike">
                          <a:effectLst/>
                        </a:rPr>
                        <a:t>Turbo</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07"/>
                  </a:ext>
                </a:extLst>
              </a:tr>
              <a:tr h="230589">
                <a:tc>
                  <a:txBody>
                    <a:bodyPr/>
                    <a:lstStyle/>
                    <a:p>
                      <a:pPr algn="ctr" fontAlgn="b"/>
                      <a:r>
                        <a:rPr lang="en-US" sz="1050" u="none" strike="noStrike">
                          <a:effectLst/>
                        </a:rPr>
                        <a:t>Follow Me</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08"/>
                  </a:ext>
                </a:extLst>
              </a:tr>
              <a:tr h="230589">
                <a:tc>
                  <a:txBody>
                    <a:bodyPr/>
                    <a:lstStyle/>
                    <a:p>
                      <a:pPr algn="ctr" fontAlgn="b"/>
                      <a:r>
                        <a:rPr lang="en-US" sz="1050" u="none" strike="noStrike">
                          <a:effectLst/>
                        </a:rPr>
                        <a:t>Clean</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09"/>
                  </a:ext>
                </a:extLst>
              </a:tr>
              <a:tr h="230589">
                <a:tc>
                  <a:txBody>
                    <a:bodyPr/>
                    <a:lstStyle/>
                    <a:p>
                      <a:pPr algn="ctr" fontAlgn="b"/>
                      <a:r>
                        <a:rPr lang="en-US" sz="1050" u="none" strike="noStrike">
                          <a:effectLst/>
                        </a:rPr>
                        <a:t>8° heating</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10"/>
                  </a:ext>
                </a:extLst>
              </a:tr>
              <a:tr h="230589">
                <a:tc>
                  <a:txBody>
                    <a:bodyPr/>
                    <a:lstStyle/>
                    <a:p>
                      <a:pPr algn="ctr" fontAlgn="b"/>
                      <a:r>
                        <a:rPr lang="en-US" sz="1050" u="none" strike="noStrike">
                          <a:effectLst/>
                        </a:rPr>
                        <a:t>silence</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11"/>
                  </a:ext>
                </a:extLst>
              </a:tr>
              <a:tr h="230589">
                <a:tc>
                  <a:txBody>
                    <a:bodyPr/>
                    <a:lstStyle/>
                    <a:p>
                      <a:pPr algn="ctr" fontAlgn="b"/>
                      <a:r>
                        <a:rPr lang="en-US" sz="1050" u="none" strike="noStrike">
                          <a:effectLst/>
                        </a:rPr>
                        <a:t>Fresh</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12"/>
                  </a:ext>
                </a:extLst>
              </a:tr>
              <a:tr h="230589">
                <a:tc>
                  <a:txBody>
                    <a:bodyPr/>
                    <a:lstStyle/>
                    <a:p>
                      <a:pPr algn="ctr" fontAlgn="b"/>
                      <a:r>
                        <a:rPr lang="en-US" sz="1050" u="none" strike="noStrike">
                          <a:effectLst/>
                        </a:rPr>
                        <a:t>ECO</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a:effectLst/>
                        </a:rPr>
                        <a:t>N</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N</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Y</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13"/>
                  </a:ext>
                </a:extLst>
              </a:tr>
              <a:tr h="230589">
                <a:tc>
                  <a:txBody>
                    <a:bodyPr/>
                    <a:lstStyle/>
                    <a:p>
                      <a:pPr algn="ctr" fontAlgn="b"/>
                      <a:r>
                        <a:rPr lang="en-US" sz="1050" u="none" strike="noStrike" dirty="0">
                          <a:effectLst/>
                        </a:rPr>
                        <a:t>GEAR</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N</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N</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N</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14"/>
                  </a:ext>
                </a:extLst>
              </a:tr>
              <a:tr h="230589">
                <a:tc>
                  <a:txBody>
                    <a:bodyPr/>
                    <a:lstStyle/>
                    <a:p>
                      <a:pPr algn="ctr" fontAlgn="b"/>
                      <a:r>
                        <a:rPr lang="en-US" sz="1050" u="none" strike="noStrike" dirty="0">
                          <a:effectLst/>
                        </a:rPr>
                        <a:t>Wind avoid Me</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a:effectLst/>
                        </a:rPr>
                        <a:t>N</a:t>
                      </a:r>
                      <a:endParaRPr lang="en-US" sz="1050" b="0" i="0" u="none" strike="noStrike">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N</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u="none" strike="noStrike" dirty="0">
                          <a:effectLst/>
                        </a:rPr>
                        <a:t>N</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tc>
                <a:tc>
                  <a:txBody>
                    <a:bodyPr/>
                    <a:lstStyle/>
                    <a:p>
                      <a:pPr algn="ctr" fontAlgn="b"/>
                      <a:r>
                        <a:rPr lang="en-US" sz="1050" u="none" strike="noStrike" dirty="0">
                          <a:effectLst/>
                        </a:rPr>
                        <a:t>Y</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0015"/>
                  </a:ext>
                </a:extLst>
              </a:tr>
              <a:tr h="230589">
                <a:tc>
                  <a:txBody>
                    <a:bodyPr/>
                    <a:lstStyle/>
                    <a:p>
                      <a:pPr algn="ctr" fontAlgn="b"/>
                      <a:r>
                        <a:rPr lang="en-US" sz="1050" b="0" i="0" u="none" strike="noStrike" dirty="0">
                          <a:solidFill>
                            <a:srgbClr val="000000"/>
                          </a:solidFill>
                          <a:effectLst/>
                          <a:latin typeface="+mn-lt"/>
                          <a:ea typeface="微软雅黑" panose="020B0503020204020204" pitchFamily="34" charset="-122"/>
                        </a:rPr>
                        <a:t>Intelligent eye</a:t>
                      </a:r>
                    </a:p>
                  </a:txBody>
                  <a:tcPr marL="9525" marR="9525" marT="9525" marB="0" anchor="b">
                    <a:solidFill>
                      <a:srgbClr val="FFFF00"/>
                    </a:solidFill>
                  </a:tcPr>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solidFill>
                      <a:srgbClr val="FFFF00"/>
                    </a:solidFill>
                  </a:tcPr>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2580455418"/>
                  </a:ext>
                </a:extLst>
              </a:tr>
              <a:tr h="230589">
                <a:tc>
                  <a:txBody>
                    <a:bodyPr/>
                    <a:lstStyle/>
                    <a:p>
                      <a:pPr algn="ctr" fontAlgn="b"/>
                      <a:r>
                        <a:rPr lang="en-US" sz="1050" b="0" i="0" u="none" strike="noStrike" dirty="0">
                          <a:solidFill>
                            <a:srgbClr val="000000"/>
                          </a:solidFill>
                          <a:effectLst/>
                          <a:latin typeface="+mn-lt"/>
                          <a:ea typeface="微软雅黑" panose="020B0503020204020204" pitchFamily="34" charset="-122"/>
                        </a:rPr>
                        <a:t>HUMIDITY</a:t>
                      </a:r>
                    </a:p>
                  </a:txBody>
                  <a:tcPr marL="9525" marR="9525" marT="9525" marB="0" anchor="b">
                    <a:solidFill>
                      <a:srgbClr val="FFFF00"/>
                    </a:solidFill>
                  </a:tcPr>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solidFill>
                      <a:srgbClr val="FFFF00"/>
                    </a:solidFill>
                  </a:tcPr>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1104829181"/>
                  </a:ext>
                </a:extLst>
              </a:tr>
              <a:tr h="230589">
                <a:tc>
                  <a:txBody>
                    <a:bodyPr/>
                    <a:lstStyle/>
                    <a:p>
                      <a:pPr algn="ctr" fontAlgn="b"/>
                      <a:r>
                        <a:rPr lang="en-US" sz="1050" b="0" i="0" u="none" strike="noStrike" dirty="0">
                          <a:solidFill>
                            <a:srgbClr val="000000"/>
                          </a:solidFill>
                          <a:effectLst/>
                          <a:latin typeface="+mn-lt"/>
                          <a:ea typeface="微软雅黑" panose="020B0503020204020204" pitchFamily="34" charset="-122"/>
                        </a:rPr>
                        <a:t>Increased</a:t>
                      </a:r>
                      <a:r>
                        <a:rPr lang="en-US" sz="1050" b="0" i="0" u="none" strike="noStrike" baseline="0" dirty="0">
                          <a:solidFill>
                            <a:srgbClr val="000000"/>
                          </a:solidFill>
                          <a:effectLst/>
                          <a:latin typeface="+mn-lt"/>
                          <a:ea typeface="微软雅黑" panose="020B0503020204020204" pitchFamily="34" charset="-122"/>
                        </a:rPr>
                        <a:t> temperature in 0.5</a:t>
                      </a:r>
                      <a:r>
                        <a:rPr lang="zh-CN" altLang="en-US" sz="1050" b="0" i="0" u="none" strike="noStrike" baseline="0" dirty="0">
                          <a:solidFill>
                            <a:srgbClr val="000000"/>
                          </a:solidFill>
                          <a:effectLst/>
                          <a:latin typeface="+mn-lt"/>
                          <a:ea typeface="微软雅黑" panose="020B0503020204020204" pitchFamily="34" charset="-122"/>
                        </a:rPr>
                        <a:t>℃</a:t>
                      </a:r>
                      <a:endParaRPr lang="en-US" sz="1050" b="0" i="0" u="none" strike="noStrike" dirty="0">
                        <a:solidFill>
                          <a:srgbClr val="000000"/>
                        </a:solidFill>
                        <a:effectLst/>
                        <a:latin typeface="+mn-lt"/>
                        <a:ea typeface="微软雅黑" panose="020B0503020204020204" pitchFamily="34" charset="-122"/>
                      </a:endParaRPr>
                    </a:p>
                  </a:txBody>
                  <a:tcPr marL="9525" marR="9525" marT="9525" marB="0" anchor="b">
                    <a:solidFill>
                      <a:srgbClr val="FFFF00"/>
                    </a:solidFill>
                  </a:tcPr>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solidFill>
                      <a:srgbClr val="FFFF00"/>
                    </a:solidFill>
                  </a:tcPr>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tc>
                <a:tc>
                  <a:txBody>
                    <a:bodyPr/>
                    <a:lstStyle/>
                    <a:p>
                      <a:pPr algn="ctr" fontAlgn="b"/>
                      <a:r>
                        <a:rPr lang="en-US" sz="1050" b="0" i="0" u="none" strike="noStrike" dirty="0">
                          <a:solidFill>
                            <a:srgbClr val="000000"/>
                          </a:solidFill>
                          <a:effectLst/>
                          <a:latin typeface="+mn-lt"/>
                          <a:ea typeface="微软雅黑" panose="020B0503020204020204" pitchFamily="34" charset="-122"/>
                        </a:rPr>
                        <a:t>N</a:t>
                      </a:r>
                    </a:p>
                  </a:txBody>
                  <a:tcPr marL="9525" marR="9525" marT="9525" marB="0" anchor="b">
                    <a:solidFill>
                      <a:srgbClr val="FFFF00"/>
                    </a:solidFill>
                  </a:tcPr>
                </a:tc>
                <a:tc>
                  <a:txBody>
                    <a:bodyPr/>
                    <a:lstStyle/>
                    <a:p>
                      <a:pPr marL="0" algn="ctr" defTabSz="914354" rtl="0" eaLnBrk="1" fontAlgn="b" latinLnBrk="0" hangingPunct="1"/>
                      <a:r>
                        <a:rPr lang="en-US" sz="1050" u="none" strike="noStrike" kern="1200" dirty="0">
                          <a:solidFill>
                            <a:schemeClr val="dk1"/>
                          </a:solidFill>
                          <a:effectLst/>
                          <a:latin typeface="+mn-lt"/>
                          <a:ea typeface="+mn-ea"/>
                          <a:cs typeface="+mn-cs"/>
                        </a:rPr>
                        <a:t>Y</a:t>
                      </a:r>
                    </a:p>
                  </a:txBody>
                  <a:tcPr marL="9525" marR="9525" marT="9525" marB="0" anchor="b">
                    <a:solidFill>
                      <a:schemeClr val="tx2">
                        <a:lumMod val="20000"/>
                        <a:lumOff val="80000"/>
                      </a:schemeClr>
                    </a:solidFill>
                  </a:tcPr>
                </a:tc>
                <a:extLst>
                  <a:ext uri="{0D108BD9-81ED-4DB2-BD59-A6C34878D82A}">
                    <a16:rowId xmlns:a16="http://schemas.microsoft.com/office/drawing/2014/main" val="3703759668"/>
                  </a:ext>
                </a:extLst>
              </a:tr>
            </a:tbl>
          </a:graphicData>
        </a:graphic>
      </p:graphicFrame>
    </p:spTree>
    <p:extLst>
      <p:ext uri="{BB962C8B-B14F-4D97-AF65-F5344CB8AC3E}">
        <p14:creationId xmlns:p14="http://schemas.microsoft.com/office/powerpoint/2010/main" val="3904508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6073" y="178109"/>
            <a:ext cx="1582484" cy="954107"/>
          </a:xfrm>
          <a:prstGeom prst="rect">
            <a:avLst/>
          </a:prstGeom>
        </p:spPr>
        <p:txBody>
          <a:bodyPr wrap="none">
            <a:spAutoFit/>
          </a:bodyPr>
          <a:lstStyle/>
          <a:p>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All Easy</a:t>
            </a:r>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a:p>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Picture 3">
            <a:extLst>
              <a:ext uri="{FF2B5EF4-FFF2-40B4-BE49-F238E27FC236}">
                <a16:creationId xmlns:a16="http://schemas.microsoft.com/office/drawing/2014/main" id="{20006B33-C9ED-4469-97A5-5F6716C580A8}"/>
              </a:ext>
            </a:extLst>
          </p:cNvPr>
          <p:cNvPicPr>
            <a:picLocks noChangeAspect="1"/>
          </p:cNvPicPr>
          <p:nvPr/>
        </p:nvPicPr>
        <p:blipFill>
          <a:blip r:embed="rId3"/>
          <a:stretch>
            <a:fillRect/>
          </a:stretch>
        </p:blipFill>
        <p:spPr>
          <a:xfrm>
            <a:off x="1" y="729050"/>
            <a:ext cx="12228364" cy="6128951"/>
          </a:xfrm>
          <a:prstGeom prst="rect">
            <a:avLst/>
          </a:prstGeom>
        </p:spPr>
      </p:pic>
    </p:spTree>
    <p:extLst>
      <p:ext uri="{BB962C8B-B14F-4D97-AF65-F5344CB8AC3E}">
        <p14:creationId xmlns:p14="http://schemas.microsoft.com/office/powerpoint/2010/main" val="2114622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6073" y="178109"/>
            <a:ext cx="1582484" cy="954107"/>
          </a:xfrm>
          <a:prstGeom prst="rect">
            <a:avLst/>
          </a:prstGeom>
        </p:spPr>
        <p:txBody>
          <a:bodyPr wrap="none">
            <a:spAutoFit/>
          </a:bodyPr>
          <a:lstStyle/>
          <a:p>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All Easy</a:t>
            </a:r>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a:p>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p:txBody>
      </p:sp>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070" y="1132216"/>
            <a:ext cx="11397658" cy="5698830"/>
          </a:xfrm>
          <a:prstGeom prst="rect">
            <a:avLst/>
          </a:prstGeom>
        </p:spPr>
      </p:pic>
      <p:sp>
        <p:nvSpPr>
          <p:cNvPr id="6" name="A Short Guide:"/>
          <p:cNvSpPr txBox="1"/>
          <p:nvPr/>
        </p:nvSpPr>
        <p:spPr>
          <a:xfrm>
            <a:off x="1820573" y="1982808"/>
            <a:ext cx="2150056" cy="668240"/>
          </a:xfrm>
          <a:prstGeom prst="rect">
            <a:avLst/>
          </a:prstGeom>
          <a:ln w="38100">
            <a:miter lim="400000"/>
          </a:ln>
        </p:spPr>
        <p:txBody>
          <a:bodyPr wrap="none" lIns="54187" tIns="54187" rIns="54187" bIns="54187">
            <a:spAutoFit/>
          </a:bodyPr>
          <a:lstStyle/>
          <a:p>
            <a:pPr algn="ctr" defTabSz="217527">
              <a:lnSpc>
                <a:spcPct val="150000"/>
              </a:lnSpc>
              <a:defRPr sz="9000">
                <a:latin typeface="Rajdhani Regular"/>
                <a:ea typeface="Rajdhani Regular"/>
                <a:cs typeface="Rajdhani Regular"/>
                <a:sym typeface="Rajdhani Regular"/>
              </a:defRPr>
            </a:pPr>
            <a:r>
              <a:rPr sz="2700" dirty="0"/>
              <a:t>A Short Guide:</a:t>
            </a:r>
          </a:p>
        </p:txBody>
      </p:sp>
      <p:sp>
        <p:nvSpPr>
          <p:cNvPr id="7" name="Fast Disassembly…"/>
          <p:cNvSpPr txBox="1"/>
          <p:nvPr/>
        </p:nvSpPr>
        <p:spPr>
          <a:xfrm>
            <a:off x="1625936" y="2827745"/>
            <a:ext cx="2539329" cy="707738"/>
          </a:xfrm>
          <a:prstGeom prst="rect">
            <a:avLst/>
          </a:prstGeom>
          <a:ln w="38100">
            <a:miter lim="400000"/>
          </a:ln>
        </p:spPr>
        <p:txBody>
          <a:bodyPr wrap="none" lIns="54187" tIns="54187" rIns="54187" bIns="54187">
            <a:spAutoFit/>
          </a:bodyPr>
          <a:lstStyle/>
          <a:p>
            <a:pPr algn="ctr" defTabSz="217527">
              <a:lnSpc>
                <a:spcPct val="80000"/>
              </a:lnSpc>
              <a:defRPr sz="8000" cap="all">
                <a:latin typeface="Rajdhani Bold"/>
                <a:ea typeface="Rajdhani Bold"/>
                <a:cs typeface="Rajdhani Bold"/>
                <a:sym typeface="Rajdhani Bold"/>
              </a:defRPr>
            </a:pPr>
            <a:r>
              <a:rPr sz="2400" dirty="0"/>
              <a:t>Fast Disassembly </a:t>
            </a:r>
          </a:p>
          <a:p>
            <a:pPr algn="ctr" defTabSz="217527">
              <a:lnSpc>
                <a:spcPct val="80000"/>
              </a:lnSpc>
              <a:defRPr sz="8000" cap="all">
                <a:latin typeface="Rajdhani Bold"/>
                <a:ea typeface="Rajdhani Bold"/>
                <a:cs typeface="Rajdhani Bold"/>
                <a:sym typeface="Rajdhani Bold"/>
              </a:defRPr>
            </a:pPr>
            <a:r>
              <a:rPr sz="2400" dirty="0"/>
              <a:t>Of </a:t>
            </a:r>
          </a:p>
        </p:txBody>
      </p:sp>
      <p:sp>
        <p:nvSpPr>
          <p:cNvPr id="8" name="THE CORE"/>
          <p:cNvSpPr txBox="1"/>
          <p:nvPr/>
        </p:nvSpPr>
        <p:spPr>
          <a:xfrm>
            <a:off x="896667" y="3779869"/>
            <a:ext cx="3997869" cy="796287"/>
          </a:xfrm>
          <a:prstGeom prst="rect">
            <a:avLst/>
          </a:prstGeom>
          <a:ln w="38100">
            <a:miter lim="400000"/>
          </a:ln>
        </p:spPr>
        <p:txBody>
          <a:bodyPr wrap="none" lIns="54187" tIns="54187" rIns="54187" bIns="54187">
            <a:spAutoFit/>
          </a:bodyPr>
          <a:lstStyle>
            <a:lvl1pPr algn="ctr" defTabSz="725805">
              <a:lnSpc>
                <a:spcPct val="50000"/>
              </a:lnSpc>
              <a:defRPr sz="25000">
                <a:latin typeface="Rajdhani Bold"/>
                <a:ea typeface="Rajdhani Bold"/>
                <a:cs typeface="Rajdhani Bold"/>
                <a:sym typeface="Rajdhani Bold"/>
              </a:defRPr>
            </a:lvl1pPr>
          </a:lstStyle>
          <a:p>
            <a:r>
              <a:rPr sz="7501" dirty="0"/>
              <a:t>THE CORE</a:t>
            </a:r>
          </a:p>
        </p:txBody>
      </p:sp>
    </p:spTree>
    <p:extLst>
      <p:ext uri="{BB962C8B-B14F-4D97-AF65-F5344CB8AC3E}">
        <p14:creationId xmlns:p14="http://schemas.microsoft.com/office/powerpoint/2010/main" val="3119653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6073" y="178109"/>
            <a:ext cx="1582484" cy="954107"/>
          </a:xfrm>
          <a:prstGeom prst="rect">
            <a:avLst/>
          </a:prstGeom>
        </p:spPr>
        <p:txBody>
          <a:bodyPr wrap="none">
            <a:spAutoFit/>
          </a:bodyPr>
          <a:lstStyle/>
          <a:p>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All Easy</a:t>
            </a:r>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a:p>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p:txBody>
      </p:sp>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559" y="848779"/>
            <a:ext cx="12018441" cy="6009221"/>
          </a:xfrm>
          <a:prstGeom prst="rect">
            <a:avLst/>
          </a:prstGeom>
        </p:spPr>
      </p:pic>
      <p:sp>
        <p:nvSpPr>
          <p:cNvPr id="6" name="A Short Guide:"/>
          <p:cNvSpPr txBox="1"/>
          <p:nvPr/>
        </p:nvSpPr>
        <p:spPr>
          <a:xfrm>
            <a:off x="1820573" y="1982808"/>
            <a:ext cx="2150056" cy="668240"/>
          </a:xfrm>
          <a:prstGeom prst="rect">
            <a:avLst/>
          </a:prstGeom>
          <a:ln w="38100">
            <a:miter lim="400000"/>
          </a:ln>
        </p:spPr>
        <p:txBody>
          <a:bodyPr wrap="none" lIns="54187" tIns="54187" rIns="54187" bIns="54187">
            <a:spAutoFit/>
          </a:bodyPr>
          <a:lstStyle/>
          <a:p>
            <a:pPr algn="ctr" defTabSz="217527">
              <a:lnSpc>
                <a:spcPct val="150000"/>
              </a:lnSpc>
              <a:defRPr sz="9000">
                <a:latin typeface="Rajdhani Regular"/>
                <a:ea typeface="Rajdhani Regular"/>
                <a:cs typeface="Rajdhani Regular"/>
                <a:sym typeface="Rajdhani Regular"/>
              </a:defRPr>
            </a:pPr>
            <a:r>
              <a:rPr sz="2700" dirty="0"/>
              <a:t>A Short Guide:</a:t>
            </a:r>
          </a:p>
        </p:txBody>
      </p:sp>
      <p:sp>
        <p:nvSpPr>
          <p:cNvPr id="7" name="Fast Disassembly…"/>
          <p:cNvSpPr txBox="1"/>
          <p:nvPr/>
        </p:nvSpPr>
        <p:spPr>
          <a:xfrm>
            <a:off x="1625936" y="2827745"/>
            <a:ext cx="2539329" cy="707738"/>
          </a:xfrm>
          <a:prstGeom prst="rect">
            <a:avLst/>
          </a:prstGeom>
          <a:ln w="38100">
            <a:miter lim="400000"/>
          </a:ln>
        </p:spPr>
        <p:txBody>
          <a:bodyPr wrap="none" lIns="54187" tIns="54187" rIns="54187" bIns="54187">
            <a:spAutoFit/>
          </a:bodyPr>
          <a:lstStyle/>
          <a:p>
            <a:pPr algn="ctr" defTabSz="217527">
              <a:lnSpc>
                <a:spcPct val="80000"/>
              </a:lnSpc>
              <a:defRPr sz="8000" cap="all">
                <a:latin typeface="Rajdhani Bold"/>
                <a:ea typeface="Rajdhani Bold"/>
                <a:cs typeface="Rajdhani Bold"/>
                <a:sym typeface="Rajdhani Bold"/>
              </a:defRPr>
            </a:pPr>
            <a:r>
              <a:rPr sz="2400" dirty="0"/>
              <a:t>Fast Disassembly </a:t>
            </a:r>
          </a:p>
          <a:p>
            <a:pPr algn="ctr" defTabSz="217527">
              <a:lnSpc>
                <a:spcPct val="80000"/>
              </a:lnSpc>
              <a:defRPr sz="8000" cap="all">
                <a:latin typeface="Rajdhani Bold"/>
                <a:ea typeface="Rajdhani Bold"/>
                <a:cs typeface="Rajdhani Bold"/>
                <a:sym typeface="Rajdhani Bold"/>
              </a:defRPr>
            </a:pPr>
            <a:r>
              <a:rPr sz="2400" dirty="0"/>
              <a:t>Of </a:t>
            </a:r>
          </a:p>
        </p:txBody>
      </p:sp>
      <p:sp>
        <p:nvSpPr>
          <p:cNvPr id="8" name="THE CORE"/>
          <p:cNvSpPr txBox="1"/>
          <p:nvPr/>
        </p:nvSpPr>
        <p:spPr>
          <a:xfrm>
            <a:off x="896667" y="3779869"/>
            <a:ext cx="3997869" cy="796287"/>
          </a:xfrm>
          <a:prstGeom prst="rect">
            <a:avLst/>
          </a:prstGeom>
          <a:ln w="38100">
            <a:miter lim="400000"/>
          </a:ln>
        </p:spPr>
        <p:txBody>
          <a:bodyPr wrap="none" lIns="54187" tIns="54187" rIns="54187" bIns="54187">
            <a:spAutoFit/>
          </a:bodyPr>
          <a:lstStyle>
            <a:lvl1pPr algn="ctr" defTabSz="725805">
              <a:lnSpc>
                <a:spcPct val="50000"/>
              </a:lnSpc>
              <a:defRPr sz="25000">
                <a:latin typeface="Rajdhani Bold"/>
                <a:ea typeface="Rajdhani Bold"/>
                <a:cs typeface="Rajdhani Bold"/>
                <a:sym typeface="Rajdhani Bold"/>
              </a:defRPr>
            </a:lvl1pPr>
          </a:lstStyle>
          <a:p>
            <a:r>
              <a:rPr sz="7501" dirty="0"/>
              <a:t>THE CORE</a:t>
            </a:r>
          </a:p>
        </p:txBody>
      </p:sp>
    </p:spTree>
    <p:extLst>
      <p:ext uri="{BB962C8B-B14F-4D97-AF65-F5344CB8AC3E}">
        <p14:creationId xmlns:p14="http://schemas.microsoft.com/office/powerpoint/2010/main" val="794351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6073" y="178109"/>
            <a:ext cx="1582484" cy="954107"/>
          </a:xfrm>
          <a:prstGeom prst="rect">
            <a:avLst/>
          </a:prstGeom>
        </p:spPr>
        <p:txBody>
          <a:bodyPr wrap="none">
            <a:spAutoFit/>
          </a:bodyPr>
          <a:lstStyle/>
          <a:p>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All Easy</a:t>
            </a:r>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a:p>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 name="组合 2"/>
          <p:cNvGrpSpPr/>
          <p:nvPr/>
        </p:nvGrpSpPr>
        <p:grpSpPr>
          <a:xfrm>
            <a:off x="0" y="761202"/>
            <a:ext cx="12326587" cy="6133605"/>
            <a:chOff x="502780" y="1132216"/>
            <a:chExt cx="10494398" cy="5247199"/>
          </a:xfrm>
        </p:grpSpPr>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780" y="1132216"/>
              <a:ext cx="10494398" cy="5247199"/>
            </a:xfrm>
            <a:prstGeom prst="rect">
              <a:avLst/>
            </a:prstGeom>
          </p:spPr>
        </p:pic>
        <p:pic>
          <p:nvPicPr>
            <p:cNvPr id="2" name="图片 1"/>
            <p:cNvPicPr>
              <a:picLocks noChangeAspect="1"/>
            </p:cNvPicPr>
            <p:nvPr/>
          </p:nvPicPr>
          <p:blipFill>
            <a:blip r:embed="rId4"/>
            <a:stretch>
              <a:fillRect/>
            </a:stretch>
          </p:blipFill>
          <p:spPr>
            <a:xfrm>
              <a:off x="6594330" y="3898943"/>
              <a:ext cx="333375" cy="247650"/>
            </a:xfrm>
            <a:prstGeom prst="rect">
              <a:avLst/>
            </a:prstGeom>
          </p:spPr>
        </p:pic>
      </p:grpSp>
      <p:sp>
        <p:nvSpPr>
          <p:cNvPr id="10" name="矩形 9"/>
          <p:cNvSpPr/>
          <p:nvPr/>
        </p:nvSpPr>
        <p:spPr>
          <a:xfrm>
            <a:off x="684810" y="1094371"/>
            <a:ext cx="6096000" cy="923330"/>
          </a:xfrm>
          <a:prstGeom prst="rect">
            <a:avLst/>
          </a:prstGeom>
        </p:spPr>
        <p:txBody>
          <a:bodyPr>
            <a:spAutoFit/>
          </a:bodyPr>
          <a:lstStyle/>
          <a:p>
            <a:pPr defTabSz="217527">
              <a:defRPr sz="5000" cap="all">
                <a:latin typeface="Rajdhani Bold"/>
                <a:ea typeface="Rajdhani Bold"/>
                <a:cs typeface="Rajdhani Bold"/>
                <a:sym typeface="Rajdhani Bold"/>
              </a:defRPr>
            </a:pPr>
            <a:r>
              <a:rPr lang="en-US" altLang="zh-CN" sz="2700" dirty="0">
                <a:latin typeface="Rajdhani Regular"/>
                <a:ea typeface="Rajdhani Regular"/>
                <a:cs typeface="Rajdhani Regular"/>
              </a:rPr>
              <a:t>Fast Disassembly</a:t>
            </a:r>
          </a:p>
          <a:p>
            <a:pPr defTabSz="217527">
              <a:defRPr sz="5000" cap="all">
                <a:latin typeface="Rajdhani Bold"/>
                <a:ea typeface="Rajdhani Bold"/>
                <a:cs typeface="Rajdhani Bold"/>
                <a:sym typeface="Rajdhani Bold"/>
              </a:defRPr>
            </a:pPr>
            <a:r>
              <a:rPr lang="en-US" altLang="zh-CN" sz="2700" dirty="0">
                <a:latin typeface="Rajdhani Regular"/>
                <a:ea typeface="Rajdhani Regular"/>
                <a:cs typeface="Rajdhani Regular"/>
              </a:rPr>
              <a:t>Of THE CORE</a:t>
            </a:r>
          </a:p>
        </p:txBody>
      </p:sp>
      <p:sp>
        <p:nvSpPr>
          <p:cNvPr id="11" name="STEP 1"/>
          <p:cNvSpPr txBox="1"/>
          <p:nvPr/>
        </p:nvSpPr>
        <p:spPr>
          <a:xfrm>
            <a:off x="1143001" y="2476501"/>
            <a:ext cx="2170446" cy="1351504"/>
          </a:xfrm>
          <a:prstGeom prst="rect">
            <a:avLst/>
          </a:prstGeom>
          <a:ln w="38100">
            <a:miter lim="400000"/>
          </a:ln>
        </p:spPr>
        <p:txBody>
          <a:bodyPr wrap="none" lIns="54187" tIns="54187" rIns="54187" bIns="54187">
            <a:spAutoFit/>
          </a:bodyPr>
          <a:lstStyle>
            <a:lvl1pPr defTabSz="725805">
              <a:lnSpc>
                <a:spcPct val="150000"/>
              </a:lnSpc>
              <a:defRPr sz="20000">
                <a:latin typeface="Rajdhani Bold"/>
                <a:ea typeface="Rajdhani Bold"/>
                <a:cs typeface="Rajdhani Bold"/>
                <a:sym typeface="Rajdhani Bold"/>
              </a:defRPr>
            </a:lvl1pPr>
          </a:lstStyle>
          <a:p>
            <a:r>
              <a:rPr sz="6001" dirty="0"/>
              <a:t>STEP 1</a:t>
            </a:r>
          </a:p>
        </p:txBody>
      </p:sp>
      <p:sp>
        <p:nvSpPr>
          <p:cNvPr id="12" name="Remove the 1 Screw,…"/>
          <p:cNvSpPr txBox="1"/>
          <p:nvPr/>
        </p:nvSpPr>
        <p:spPr>
          <a:xfrm>
            <a:off x="1172947" y="3669955"/>
            <a:ext cx="2496304" cy="871179"/>
          </a:xfrm>
          <a:prstGeom prst="rect">
            <a:avLst/>
          </a:prstGeom>
          <a:ln w="38100">
            <a:miter lim="400000"/>
          </a:ln>
        </p:spPr>
        <p:txBody>
          <a:bodyPr wrap="none" lIns="54187" tIns="54187" rIns="54187" bIns="54187">
            <a:spAutoFit/>
          </a:bodyPr>
          <a:lstStyle/>
          <a:p>
            <a:pPr defTabSz="217527">
              <a:defRPr sz="5500">
                <a:latin typeface="Rajdhani Regular"/>
                <a:ea typeface="Rajdhani Regular"/>
                <a:cs typeface="Rajdhani Regular"/>
                <a:sym typeface="Rajdhani Regular"/>
              </a:defRPr>
            </a:pPr>
            <a:r>
              <a:rPr lang="en-US" sz="1650" dirty="0"/>
              <a:t>Snap Open the Front Hasps.</a:t>
            </a:r>
          </a:p>
          <a:p>
            <a:pPr defTabSz="217527">
              <a:defRPr sz="5500">
                <a:latin typeface="Rajdhani Regular"/>
                <a:ea typeface="Rajdhani Regular"/>
                <a:cs typeface="Rajdhani Regular"/>
                <a:sym typeface="Rajdhani Regular"/>
              </a:defRPr>
            </a:pPr>
            <a:endParaRPr lang="en-US" sz="1650" dirty="0"/>
          </a:p>
          <a:p>
            <a:pPr defTabSz="217527">
              <a:defRPr sz="5500">
                <a:latin typeface="Rajdhani Regular"/>
                <a:ea typeface="Rajdhani Regular"/>
                <a:cs typeface="Rajdhani Regular"/>
                <a:sym typeface="Rajdhani Regular"/>
              </a:defRPr>
            </a:pPr>
            <a:r>
              <a:rPr lang="en-US" sz="1650" dirty="0"/>
              <a:t>Detach the Bottom Panel.</a:t>
            </a:r>
            <a:endParaRPr sz="1650" dirty="0"/>
          </a:p>
        </p:txBody>
      </p:sp>
      <p:sp>
        <p:nvSpPr>
          <p:cNvPr id="13" name="It’s also built to…"/>
          <p:cNvSpPr txBox="1"/>
          <p:nvPr/>
        </p:nvSpPr>
        <p:spPr>
          <a:xfrm>
            <a:off x="1172947" y="3980207"/>
            <a:ext cx="2496304" cy="287173"/>
          </a:xfrm>
          <a:prstGeom prst="rect">
            <a:avLst/>
          </a:prstGeom>
          <a:ln w="38100">
            <a:miter lim="400000"/>
          </a:ln>
        </p:spPr>
        <p:txBody>
          <a:bodyPr wrap="square" lIns="54187" tIns="54187" rIns="54187" bIns="54187">
            <a:spAutoFit/>
          </a:bodyPr>
          <a:lstStyle/>
          <a:p>
            <a:pPr defTabSz="1444681">
              <a:lnSpc>
                <a:spcPct val="70000"/>
              </a:lnSpc>
              <a:defRPr sz="15800">
                <a:latin typeface="Rajdhani Bold"/>
                <a:ea typeface="Rajdhani Bold"/>
                <a:cs typeface="Rajdhani Bold"/>
                <a:sym typeface="Rajdhani Bold"/>
              </a:defRPr>
            </a:pPr>
            <a:r>
              <a:rPr lang="en-US" sz="1650" b="1" dirty="0">
                <a:solidFill>
                  <a:srgbClr val="4597D4"/>
                </a:solidFill>
                <a:latin typeface="Rajdhani" panose="02000000000000000000" pitchFamily="2" charset="0"/>
                <a:cs typeface="Rajdhani" panose="02000000000000000000" pitchFamily="2" charset="0"/>
              </a:rPr>
              <a:t>Remove the Screw</a:t>
            </a:r>
            <a:endParaRPr sz="1650" b="1" dirty="0">
              <a:solidFill>
                <a:srgbClr val="4597D4"/>
              </a:solidFill>
              <a:latin typeface="Rajdhani" panose="02000000000000000000" pitchFamily="2" charset="0"/>
              <a:cs typeface="Rajdhani" panose="02000000000000000000" pitchFamily="2" charset="0"/>
            </a:endParaRPr>
          </a:p>
        </p:txBody>
      </p:sp>
    </p:spTree>
    <p:extLst>
      <p:ext uri="{BB962C8B-B14F-4D97-AF65-F5344CB8AC3E}">
        <p14:creationId xmlns:p14="http://schemas.microsoft.com/office/powerpoint/2010/main" val="4860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6073" y="178109"/>
            <a:ext cx="1582484" cy="954107"/>
          </a:xfrm>
          <a:prstGeom prst="rect">
            <a:avLst/>
          </a:prstGeom>
        </p:spPr>
        <p:txBody>
          <a:bodyPr wrap="none">
            <a:spAutoFit/>
          </a:bodyPr>
          <a:lstStyle/>
          <a:p>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All Easy</a:t>
            </a:r>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a:p>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74" y="815887"/>
            <a:ext cx="12084226" cy="6042113"/>
          </a:xfrm>
          <a:prstGeom prst="rect">
            <a:avLst/>
          </a:prstGeom>
        </p:spPr>
      </p:pic>
      <p:sp>
        <p:nvSpPr>
          <p:cNvPr id="11" name="Open the PCB Lid…"/>
          <p:cNvSpPr txBox="1"/>
          <p:nvPr/>
        </p:nvSpPr>
        <p:spPr>
          <a:xfrm>
            <a:off x="1173480" y="3669807"/>
            <a:ext cx="2460140" cy="617264"/>
          </a:xfrm>
          <a:prstGeom prst="rect">
            <a:avLst/>
          </a:prstGeom>
          <a:ln w="38100">
            <a:miter lim="400000"/>
          </a:ln>
        </p:spPr>
        <p:txBody>
          <a:bodyPr wrap="none" lIns="54187" tIns="54187" rIns="54187" bIns="54187">
            <a:spAutoFit/>
          </a:bodyPr>
          <a:lstStyle/>
          <a:p>
            <a:pPr defTabSz="217527">
              <a:defRPr sz="5500">
                <a:latin typeface="Rajdhani Regular"/>
                <a:ea typeface="Rajdhani Regular"/>
                <a:cs typeface="Rajdhani Regular"/>
                <a:sym typeface="Rajdhani Regular"/>
              </a:defRPr>
            </a:pPr>
            <a:r>
              <a:rPr sz="1650" dirty="0"/>
              <a:t>Open the </a:t>
            </a:r>
            <a:r>
              <a:rPr lang="en-US" sz="1650" dirty="0"/>
              <a:t>Electricity Box Lid</a:t>
            </a:r>
          </a:p>
          <a:p>
            <a:pPr defTabSz="217527">
              <a:defRPr sz="5500">
                <a:latin typeface="Rajdhani Regular"/>
                <a:ea typeface="Rajdhani Regular"/>
                <a:cs typeface="Rajdhani Regular"/>
                <a:sym typeface="Rajdhani Regular"/>
              </a:defRPr>
            </a:pPr>
            <a:r>
              <a:rPr lang="en-US" sz="1650" dirty="0"/>
              <a:t>And</a:t>
            </a:r>
          </a:p>
        </p:txBody>
      </p:sp>
      <p:sp>
        <p:nvSpPr>
          <p:cNvPr id="12" name="STEP 2"/>
          <p:cNvSpPr txBox="1"/>
          <p:nvPr/>
        </p:nvSpPr>
        <p:spPr>
          <a:xfrm>
            <a:off x="1143001" y="2476501"/>
            <a:ext cx="2170446" cy="1351504"/>
          </a:xfrm>
          <a:prstGeom prst="rect">
            <a:avLst/>
          </a:prstGeom>
          <a:ln w="38100">
            <a:miter lim="400000"/>
          </a:ln>
        </p:spPr>
        <p:txBody>
          <a:bodyPr wrap="none" lIns="54187" tIns="54187" rIns="54187" bIns="54187">
            <a:spAutoFit/>
          </a:bodyPr>
          <a:lstStyle>
            <a:lvl1pPr defTabSz="725805">
              <a:lnSpc>
                <a:spcPct val="150000"/>
              </a:lnSpc>
              <a:defRPr sz="20000">
                <a:latin typeface="Rajdhani Bold"/>
                <a:ea typeface="Rajdhani Bold"/>
                <a:cs typeface="Rajdhani Bold"/>
                <a:sym typeface="Rajdhani Bold"/>
              </a:defRPr>
            </a:lvl1pPr>
          </a:lstStyle>
          <a:p>
            <a:r>
              <a:rPr sz="6001" dirty="0"/>
              <a:t>STEP 2</a:t>
            </a:r>
          </a:p>
        </p:txBody>
      </p:sp>
      <p:sp>
        <p:nvSpPr>
          <p:cNvPr id="13" name="矩形 12"/>
          <p:cNvSpPr/>
          <p:nvPr/>
        </p:nvSpPr>
        <p:spPr>
          <a:xfrm>
            <a:off x="1178378" y="3969486"/>
            <a:ext cx="2990434" cy="854080"/>
          </a:xfrm>
          <a:prstGeom prst="rect">
            <a:avLst/>
          </a:prstGeom>
        </p:spPr>
        <p:txBody>
          <a:bodyPr wrap="none">
            <a:spAutoFit/>
          </a:bodyPr>
          <a:lstStyle/>
          <a:p>
            <a:r>
              <a:rPr lang="en-US" altLang="zh-CN" sz="1650" b="1" dirty="0">
                <a:solidFill>
                  <a:srgbClr val="4597D4"/>
                </a:solidFill>
                <a:latin typeface="Rajdhani" panose="02000000000000000000" pitchFamily="2" charset="0"/>
                <a:cs typeface="Rajdhani" panose="02000000000000000000" pitchFamily="2" charset="0"/>
              </a:rPr>
              <a:t>       </a:t>
            </a:r>
            <a:r>
              <a:rPr lang="zh-CN" altLang="en-US" sz="1650" b="1" dirty="0">
                <a:solidFill>
                  <a:srgbClr val="4597D4"/>
                </a:solidFill>
                <a:latin typeface="Rajdhani" panose="02000000000000000000" pitchFamily="2" charset="0"/>
                <a:cs typeface="Rajdhani" panose="02000000000000000000" pitchFamily="2" charset="0"/>
              </a:rPr>
              <a:t> </a:t>
            </a:r>
            <a:r>
              <a:rPr lang="en-US" altLang="zh-CN" sz="1650" b="1" dirty="0">
                <a:solidFill>
                  <a:srgbClr val="4597D4"/>
                </a:solidFill>
                <a:latin typeface="Rajdhani" panose="02000000000000000000" pitchFamily="2" charset="0"/>
                <a:cs typeface="Rajdhani" panose="02000000000000000000" pitchFamily="2" charset="0"/>
              </a:rPr>
              <a:t>Unplug the Fan and</a:t>
            </a:r>
          </a:p>
          <a:p>
            <a:r>
              <a:rPr lang="en-US" altLang="zh-CN" sz="1650" b="1" dirty="0">
                <a:solidFill>
                  <a:srgbClr val="4597D4"/>
                </a:solidFill>
                <a:latin typeface="Rajdhani" panose="02000000000000000000" pitchFamily="2" charset="0"/>
                <a:cs typeface="Rajdhani" panose="02000000000000000000" pitchFamily="2" charset="0"/>
              </a:rPr>
              <a:t>Vertical Louvre Motor Terminals</a:t>
            </a:r>
          </a:p>
          <a:p>
            <a:endParaRPr lang="zh-CN" altLang="en-US" sz="1650" b="1" dirty="0">
              <a:solidFill>
                <a:srgbClr val="4597D4"/>
              </a:solidFill>
              <a:latin typeface="Rajdhani" panose="02000000000000000000" pitchFamily="2" charset="0"/>
              <a:cs typeface="Rajdhani" panose="02000000000000000000" pitchFamily="2" charset="0"/>
            </a:endParaRPr>
          </a:p>
        </p:txBody>
      </p:sp>
      <p:sp>
        <p:nvSpPr>
          <p:cNvPr id="14" name="矩形 13"/>
          <p:cNvSpPr/>
          <p:nvPr/>
        </p:nvSpPr>
        <p:spPr>
          <a:xfrm>
            <a:off x="684810" y="1094371"/>
            <a:ext cx="6096000" cy="923330"/>
          </a:xfrm>
          <a:prstGeom prst="rect">
            <a:avLst/>
          </a:prstGeom>
        </p:spPr>
        <p:txBody>
          <a:bodyPr>
            <a:spAutoFit/>
          </a:bodyPr>
          <a:lstStyle/>
          <a:p>
            <a:pPr defTabSz="217527">
              <a:defRPr sz="5000" cap="all">
                <a:latin typeface="Rajdhani Bold"/>
                <a:ea typeface="Rajdhani Bold"/>
                <a:cs typeface="Rajdhani Bold"/>
                <a:sym typeface="Rajdhani Bold"/>
              </a:defRPr>
            </a:pPr>
            <a:r>
              <a:rPr lang="en-US" altLang="zh-CN" sz="2700" dirty="0">
                <a:latin typeface="Rajdhani Regular"/>
                <a:ea typeface="Rajdhani Regular"/>
                <a:cs typeface="Rajdhani Regular"/>
              </a:rPr>
              <a:t>Fast Disassembly</a:t>
            </a:r>
          </a:p>
          <a:p>
            <a:pPr defTabSz="217527">
              <a:defRPr sz="5000" cap="all">
                <a:latin typeface="Rajdhani Bold"/>
                <a:ea typeface="Rajdhani Bold"/>
                <a:cs typeface="Rajdhani Bold"/>
                <a:sym typeface="Rajdhani Bold"/>
              </a:defRPr>
            </a:pPr>
            <a:r>
              <a:rPr lang="en-US" altLang="zh-CN" sz="2700" dirty="0">
                <a:latin typeface="Rajdhani Regular"/>
                <a:ea typeface="Rajdhani Regular"/>
                <a:cs typeface="Rajdhani Regular"/>
              </a:rPr>
              <a:t>Of THE CORE</a:t>
            </a:r>
          </a:p>
        </p:txBody>
      </p:sp>
    </p:spTree>
    <p:extLst>
      <p:ext uri="{BB962C8B-B14F-4D97-AF65-F5344CB8AC3E}">
        <p14:creationId xmlns:p14="http://schemas.microsoft.com/office/powerpoint/2010/main" val="37266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6073" y="178109"/>
            <a:ext cx="1582484" cy="954107"/>
          </a:xfrm>
          <a:prstGeom prst="rect">
            <a:avLst/>
          </a:prstGeom>
        </p:spPr>
        <p:txBody>
          <a:bodyPr wrap="none">
            <a:spAutoFit/>
          </a:bodyPr>
          <a:lstStyle/>
          <a:p>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All Easy</a:t>
            </a:r>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a:p>
            <a:endParaRPr lang="zh-CN" altLang="en-US" sz="2800" b="1" dirty="0">
              <a:solidFill>
                <a:srgbClr val="0091D7"/>
              </a:solidFill>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679" y="878774"/>
            <a:ext cx="11958451" cy="5979226"/>
          </a:xfrm>
          <a:prstGeom prst="rect">
            <a:avLst/>
          </a:prstGeom>
        </p:spPr>
      </p:pic>
      <p:sp>
        <p:nvSpPr>
          <p:cNvPr id="4" name="Snap Open the Hasps,…"/>
          <p:cNvSpPr txBox="1"/>
          <p:nvPr/>
        </p:nvSpPr>
        <p:spPr>
          <a:xfrm>
            <a:off x="1171284" y="3675883"/>
            <a:ext cx="2810365" cy="1188446"/>
          </a:xfrm>
          <a:prstGeom prst="rect">
            <a:avLst/>
          </a:prstGeom>
          <a:ln w="38100">
            <a:miter lim="400000"/>
          </a:ln>
        </p:spPr>
        <p:txBody>
          <a:bodyPr wrap="none" lIns="54187" tIns="54187" rIns="54187" bIns="54187">
            <a:spAutoFit/>
          </a:bodyPr>
          <a:lstStyle/>
          <a:p>
            <a:pPr defTabSz="217527">
              <a:defRPr sz="5500">
                <a:latin typeface="Rajdhani Regular"/>
                <a:ea typeface="Rajdhani Regular"/>
                <a:cs typeface="Rajdhani Regular"/>
                <a:sym typeface="Rajdhani Regular"/>
              </a:defRPr>
            </a:pPr>
            <a:r>
              <a:rPr sz="1650" dirty="0"/>
              <a:t>Snap Open the</a:t>
            </a:r>
            <a:r>
              <a:rPr lang="en-US" altLang="zh-CN" sz="1650" dirty="0"/>
              <a:t> </a:t>
            </a:r>
            <a:r>
              <a:rPr lang="en-US" sz="1650" dirty="0"/>
              <a:t>Back</a:t>
            </a:r>
            <a:r>
              <a:rPr sz="1650" dirty="0"/>
              <a:t> Hasps</a:t>
            </a:r>
            <a:endParaRPr lang="en-US" altLang="zh-CN" sz="1650" dirty="0"/>
          </a:p>
          <a:p>
            <a:pPr defTabSz="217527">
              <a:defRPr sz="5500">
                <a:latin typeface="Rajdhani Regular"/>
                <a:ea typeface="Rajdhani Regular"/>
                <a:cs typeface="Rajdhani Regular"/>
                <a:sym typeface="Rajdhani Regular"/>
              </a:defRPr>
            </a:pPr>
            <a:r>
              <a:rPr lang="en-GB" altLang="zh-CN" sz="1856" b="1" dirty="0">
                <a:latin typeface="Rajdhani SemiBold" panose="02000000000000000000" pitchFamily="2" charset="0"/>
                <a:cs typeface="Rajdhani SemiBold" panose="02000000000000000000" pitchFamily="2" charset="0"/>
              </a:rPr>
              <a:t>Unload the Fan and Indoor</a:t>
            </a:r>
            <a:r>
              <a:rPr lang="zh-CN" altLang="en-US" sz="1856" b="1" dirty="0">
                <a:latin typeface="Rajdhani SemiBold" panose="02000000000000000000" pitchFamily="2" charset="0"/>
                <a:cs typeface="Rajdhani SemiBold" panose="02000000000000000000" pitchFamily="2" charset="0"/>
              </a:rPr>
              <a:t> </a:t>
            </a:r>
            <a:endParaRPr lang="en-US" altLang="zh-CN" sz="1856" b="1" dirty="0">
              <a:latin typeface="Rajdhani SemiBold" panose="02000000000000000000" pitchFamily="2" charset="0"/>
              <a:cs typeface="Rajdhani SemiBold" panose="02000000000000000000" pitchFamily="2" charset="0"/>
            </a:endParaRPr>
          </a:p>
          <a:p>
            <a:pPr defTabSz="217527">
              <a:defRPr sz="5500">
                <a:latin typeface="Rajdhani Regular"/>
                <a:ea typeface="Rajdhani Regular"/>
                <a:cs typeface="Rajdhani Regular"/>
                <a:sym typeface="Rajdhani Regular"/>
              </a:defRPr>
            </a:pPr>
            <a:r>
              <a:rPr lang="en-GB" altLang="zh-CN" sz="1856" b="1" dirty="0">
                <a:latin typeface="Rajdhani SemiBold" panose="02000000000000000000" pitchFamily="2" charset="0"/>
                <a:cs typeface="Rajdhani SemiBold" panose="02000000000000000000" pitchFamily="2" charset="0"/>
              </a:rPr>
              <a:t>Motor Assembly</a:t>
            </a:r>
          </a:p>
          <a:p>
            <a:pPr defTabSz="217527">
              <a:defRPr sz="5500">
                <a:latin typeface="Rajdhani Regular"/>
                <a:ea typeface="Rajdhani Regular"/>
                <a:cs typeface="Rajdhani Regular"/>
                <a:sym typeface="Rajdhani Regular"/>
              </a:defRPr>
            </a:pPr>
            <a:endParaRPr sz="1650" dirty="0"/>
          </a:p>
        </p:txBody>
      </p:sp>
      <p:sp>
        <p:nvSpPr>
          <p:cNvPr id="6" name="STEP 3"/>
          <p:cNvSpPr txBox="1"/>
          <p:nvPr/>
        </p:nvSpPr>
        <p:spPr>
          <a:xfrm>
            <a:off x="1140805" y="2478241"/>
            <a:ext cx="2170446" cy="1351504"/>
          </a:xfrm>
          <a:prstGeom prst="rect">
            <a:avLst/>
          </a:prstGeom>
          <a:ln w="38100">
            <a:miter lim="400000"/>
          </a:ln>
        </p:spPr>
        <p:txBody>
          <a:bodyPr wrap="none" lIns="54187" tIns="54187" rIns="54187" bIns="54187">
            <a:spAutoFit/>
          </a:bodyPr>
          <a:lstStyle>
            <a:lvl1pPr defTabSz="725805">
              <a:lnSpc>
                <a:spcPct val="150000"/>
              </a:lnSpc>
              <a:defRPr sz="20000">
                <a:latin typeface="Rajdhani Bold"/>
                <a:ea typeface="Rajdhani Bold"/>
                <a:cs typeface="Rajdhani Bold"/>
                <a:sym typeface="Rajdhani Bold"/>
              </a:defRPr>
            </a:lvl1pPr>
          </a:lstStyle>
          <a:p>
            <a:r>
              <a:rPr sz="6001" dirty="0"/>
              <a:t>STEP 3</a:t>
            </a:r>
          </a:p>
        </p:txBody>
      </p:sp>
      <p:sp>
        <p:nvSpPr>
          <p:cNvPr id="7" name="矩形 6"/>
          <p:cNvSpPr/>
          <p:nvPr/>
        </p:nvSpPr>
        <p:spPr>
          <a:xfrm>
            <a:off x="1166379" y="5161526"/>
            <a:ext cx="4822240" cy="646203"/>
          </a:xfrm>
          <a:prstGeom prst="rect">
            <a:avLst/>
          </a:prstGeom>
        </p:spPr>
        <p:txBody>
          <a:bodyPr wrap="square">
            <a:spAutoFit/>
          </a:bodyPr>
          <a:lstStyle/>
          <a:p>
            <a:pPr defTabSz="217527">
              <a:defRPr sz="5500">
                <a:latin typeface="Rajdhani Regular"/>
                <a:ea typeface="Rajdhani Regular"/>
                <a:cs typeface="Rajdhani Regular"/>
                <a:sym typeface="Rajdhani Regular"/>
              </a:defRPr>
            </a:pPr>
            <a:r>
              <a:rPr lang="en-GB" altLang="zh-CN" sz="3599" b="1">
                <a:latin typeface="Rajdhani SemiBold" panose="02000000000000000000" pitchFamily="2" charset="0"/>
                <a:cs typeface="Rajdhani SemiBold" panose="02000000000000000000" pitchFamily="2" charset="0"/>
              </a:rPr>
              <a:t>Replace as</a:t>
            </a:r>
            <a:r>
              <a:rPr lang="zh-CN" altLang="en-US" sz="3599" b="1" dirty="0">
                <a:latin typeface="Rajdhani SemiBold" panose="02000000000000000000" pitchFamily="2" charset="0"/>
                <a:cs typeface="Rajdhani SemiBold" panose="02000000000000000000" pitchFamily="2" charset="0"/>
              </a:rPr>
              <a:t> </a:t>
            </a:r>
            <a:r>
              <a:rPr lang="en-GB" altLang="zh-CN" sz="3599" b="1" dirty="0">
                <a:latin typeface="Rajdhani SemiBold" panose="02000000000000000000" pitchFamily="2" charset="0"/>
                <a:cs typeface="Rajdhani SemiBold" panose="02000000000000000000" pitchFamily="2" charset="0"/>
              </a:rPr>
              <a:t>You Want.</a:t>
            </a:r>
          </a:p>
        </p:txBody>
      </p:sp>
      <p:sp>
        <p:nvSpPr>
          <p:cNvPr id="11" name="矩形 10"/>
          <p:cNvSpPr/>
          <p:nvPr/>
        </p:nvSpPr>
        <p:spPr>
          <a:xfrm>
            <a:off x="684810" y="1094371"/>
            <a:ext cx="6096000" cy="923330"/>
          </a:xfrm>
          <a:prstGeom prst="rect">
            <a:avLst/>
          </a:prstGeom>
        </p:spPr>
        <p:txBody>
          <a:bodyPr>
            <a:spAutoFit/>
          </a:bodyPr>
          <a:lstStyle/>
          <a:p>
            <a:pPr defTabSz="217527">
              <a:defRPr sz="5000" cap="all">
                <a:latin typeface="Rajdhani Bold"/>
                <a:ea typeface="Rajdhani Bold"/>
                <a:cs typeface="Rajdhani Bold"/>
                <a:sym typeface="Rajdhani Bold"/>
              </a:defRPr>
            </a:pPr>
            <a:r>
              <a:rPr lang="en-US" altLang="zh-CN" sz="2700" dirty="0">
                <a:latin typeface="Rajdhani Regular"/>
                <a:ea typeface="Rajdhani Regular"/>
                <a:cs typeface="Rajdhani Regular"/>
              </a:rPr>
              <a:t>Fast Disassembly</a:t>
            </a:r>
          </a:p>
          <a:p>
            <a:pPr defTabSz="217527">
              <a:defRPr sz="5000" cap="all">
                <a:latin typeface="Rajdhani Bold"/>
                <a:ea typeface="Rajdhani Bold"/>
                <a:cs typeface="Rajdhani Bold"/>
                <a:sym typeface="Rajdhani Bold"/>
              </a:defRPr>
            </a:pPr>
            <a:r>
              <a:rPr lang="en-US" altLang="zh-CN" sz="2700" dirty="0">
                <a:latin typeface="Rajdhani Regular"/>
                <a:ea typeface="Rajdhani Regular"/>
                <a:cs typeface="Rajdhani Regular"/>
              </a:rPr>
              <a:t>Of THE CORE</a:t>
            </a:r>
          </a:p>
        </p:txBody>
      </p:sp>
    </p:spTree>
    <p:extLst>
      <p:ext uri="{BB962C8B-B14F-4D97-AF65-F5344CB8AC3E}">
        <p14:creationId xmlns:p14="http://schemas.microsoft.com/office/powerpoint/2010/main" val="3339987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18239" y="2566576"/>
            <a:ext cx="10850564" cy="501162"/>
          </a:xfrm>
        </p:spPr>
        <p:txBody>
          <a:bodyPr>
            <a:noAutofit/>
          </a:bodyPr>
          <a:lstStyle/>
          <a:p>
            <a:r>
              <a:rPr lang="en-US" altLang="zh-CN" sz="6000" dirty="0"/>
              <a:t>TKS!</a:t>
            </a:r>
            <a:endParaRPr lang="zh-CN" altLang="en-US" sz="6000" dirty="0"/>
          </a:p>
        </p:txBody>
      </p:sp>
    </p:spTree>
    <p:extLst>
      <p:ext uri="{BB962C8B-B14F-4D97-AF65-F5344CB8AC3E}">
        <p14:creationId xmlns:p14="http://schemas.microsoft.com/office/powerpoint/2010/main" val="404224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339236" y="61150"/>
            <a:ext cx="1260281"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SPEC</a:t>
            </a:r>
            <a:endParaRPr lang="zh-CN" altLang="en-US" sz="2800" b="1" dirty="0">
              <a:solidFill>
                <a:srgbClr val="0091D7"/>
              </a:solidFill>
              <a:latin typeface="Arial" panose="020B0604020202020204" pitchFamily="34" charset="0"/>
              <a:cs typeface="Arial" panose="020B0604020202020204" pitchFamily="34" charset="0"/>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2251946782"/>
              </p:ext>
            </p:extLst>
          </p:nvPr>
        </p:nvGraphicFramePr>
        <p:xfrm>
          <a:off x="339725" y="804864"/>
          <a:ext cx="7711745" cy="5846910"/>
        </p:xfrm>
        <a:graphic>
          <a:graphicData uri="http://schemas.openxmlformats.org/presentationml/2006/ole">
            <mc:AlternateContent xmlns:mc="http://schemas.openxmlformats.org/markup-compatibility/2006">
              <mc:Choice xmlns:v="urn:schemas-microsoft-com:vml" Requires="v">
                <p:oleObj spid="_x0000_s2201" name="工作表" r:id="rId3" imgW="11830186" imgH="8966244" progId="Excel.Sheet.12">
                  <p:embed/>
                </p:oleObj>
              </mc:Choice>
              <mc:Fallback>
                <p:oleObj name="工作表" r:id="rId3" imgW="11830186" imgH="8966244" progId="Excel.Sheet.12">
                  <p:embed/>
                  <p:pic>
                    <p:nvPicPr>
                      <p:cNvPr id="0" name=""/>
                      <p:cNvPicPr/>
                      <p:nvPr/>
                    </p:nvPicPr>
                    <p:blipFill>
                      <a:blip r:embed="rId4"/>
                      <a:stretch>
                        <a:fillRect/>
                      </a:stretch>
                    </p:blipFill>
                    <p:spPr>
                      <a:xfrm>
                        <a:off x="339725" y="804864"/>
                        <a:ext cx="7711745" cy="5846910"/>
                      </a:xfrm>
                      <a:prstGeom prst="rect">
                        <a:avLst/>
                      </a:prstGeom>
                    </p:spPr>
                  </p:pic>
                </p:oleObj>
              </mc:Fallback>
            </mc:AlternateContent>
          </a:graphicData>
        </a:graphic>
      </p:graphicFrame>
    </p:spTree>
    <p:extLst>
      <p:ext uri="{BB962C8B-B14F-4D97-AF65-F5344CB8AC3E}">
        <p14:creationId xmlns:p14="http://schemas.microsoft.com/office/powerpoint/2010/main" val="2448481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339236" y="61150"/>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8" name="文本框 3"/>
          <p:cNvSpPr txBox="1"/>
          <p:nvPr/>
        </p:nvSpPr>
        <p:spPr>
          <a:xfrm>
            <a:off x="416981" y="925908"/>
            <a:ext cx="1628972"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General</a:t>
            </a:r>
            <a:endParaRPr lang="zh-CN" altLang="en-US"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graphicFrame>
        <p:nvGraphicFramePr>
          <p:cNvPr id="15" name="表格 14"/>
          <p:cNvGraphicFramePr>
            <a:graphicFrameLocks noGrp="1"/>
          </p:cNvGraphicFramePr>
          <p:nvPr>
            <p:extLst>
              <p:ext uri="{D42A27DB-BD31-4B8C-83A1-F6EECF244321}">
                <p14:modId xmlns:p14="http://schemas.microsoft.com/office/powerpoint/2010/main" val="3282030404"/>
              </p:ext>
            </p:extLst>
          </p:nvPr>
        </p:nvGraphicFramePr>
        <p:xfrm>
          <a:off x="5834461" y="1729155"/>
          <a:ext cx="2547223" cy="2225104"/>
        </p:xfrm>
        <a:graphic>
          <a:graphicData uri="http://schemas.openxmlformats.org/drawingml/2006/table">
            <a:tbl>
              <a:tblPr firstRow="1" bandRow="1">
                <a:tableStyleId>{68D230F3-CF80-4859-8CE7-A43EE81993B5}</a:tableStyleId>
              </a:tblPr>
              <a:tblGrid>
                <a:gridCol w="418782">
                  <a:extLst>
                    <a:ext uri="{9D8B030D-6E8A-4147-A177-3AD203B41FA5}">
                      <a16:colId xmlns:a16="http://schemas.microsoft.com/office/drawing/2014/main" val="20000"/>
                    </a:ext>
                  </a:extLst>
                </a:gridCol>
                <a:gridCol w="2128441">
                  <a:extLst>
                    <a:ext uri="{9D8B030D-6E8A-4147-A177-3AD203B41FA5}">
                      <a16:colId xmlns:a16="http://schemas.microsoft.com/office/drawing/2014/main" val="20001"/>
                    </a:ext>
                  </a:extLst>
                </a:gridCol>
              </a:tblGrid>
              <a:tr h="514292">
                <a:tc>
                  <a:txBody>
                    <a:bodyPr/>
                    <a:lstStyle/>
                    <a:p>
                      <a:pPr algn="ctr"/>
                      <a:endParaRPr lang="zh-CN" altLang="en-US" sz="1400" b="0"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tc>
                  <a:txBody>
                    <a:bodyPr/>
                    <a:lstStyle/>
                    <a:p>
                      <a:pPr algn="ctr"/>
                      <a:r>
                        <a:rPr lang="en-US" altLang="zh-CN" sz="1400" b="1" i="1" kern="1200" dirty="0">
                          <a:solidFill>
                            <a:schemeClr val="tx1">
                              <a:lumMod val="65000"/>
                              <a:lumOff val="35000"/>
                            </a:schemeClr>
                          </a:solidFill>
                          <a:latin typeface="Helvetica" panose="020B0604020202020204" pitchFamily="34" charset="0"/>
                          <a:cs typeface="Helvetica" panose="020B0604020202020204" pitchFamily="34" charset="0"/>
                        </a:rPr>
                        <a:t>Convenience</a:t>
                      </a:r>
                      <a:endParaRPr lang="zh-CN" altLang="en-US" sz="1400" b="1"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extLst>
                  <a:ext uri="{0D108BD9-81ED-4DB2-BD59-A6C34878D82A}">
                    <a16:rowId xmlns:a16="http://schemas.microsoft.com/office/drawing/2014/main" val="10000"/>
                  </a:ext>
                </a:extLst>
              </a:tr>
              <a:tr h="324464">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1</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indent="0">
                        <a:buFont typeface="Wingdings" panose="05000000000000000000" pitchFamily="2" charset="2"/>
                        <a:buNone/>
                      </a:pPr>
                      <a:r>
                        <a:rPr lang="en-US" altLang="zh-CN" sz="1400" b="0" i="1" kern="1200" dirty="0">
                          <a:solidFill>
                            <a:schemeClr val="tx1">
                              <a:lumMod val="65000"/>
                              <a:lumOff val="35000"/>
                            </a:schemeClr>
                          </a:solidFill>
                          <a:latin typeface="Helvetica" panose="020B0604020202020204" pitchFamily="34" charset="0"/>
                          <a:ea typeface="+mn-ea"/>
                          <a:cs typeface="Helvetica" panose="020B0604020202020204" pitchFamily="34" charset="0"/>
                          <a:sym typeface="Calibri" panose="020F0502020204030204" pitchFamily="34" charset="0"/>
                        </a:rPr>
                        <a:t>       Multi Controllers</a:t>
                      </a:r>
                      <a:endParaRPr lang="zh-CN" altLang="en-US" sz="1400" b="0" i="1" kern="1200" dirty="0">
                        <a:solidFill>
                          <a:schemeClr val="tx1">
                            <a:lumMod val="65000"/>
                            <a:lumOff val="35000"/>
                          </a:schemeClr>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5358" marR="5358" marT="5358" marB="0" anchor="ctr"/>
                </a:tc>
                <a:extLst>
                  <a:ext uri="{0D108BD9-81ED-4DB2-BD59-A6C34878D82A}">
                    <a16:rowId xmlns:a16="http://schemas.microsoft.com/office/drawing/2014/main" val="10001"/>
                  </a:ext>
                </a:extLst>
              </a:tr>
              <a:tr h="383458">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2</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2-way Draining </a:t>
                      </a:r>
                    </a:p>
                  </a:txBody>
                  <a:tcPr marL="5358" marR="5358" marT="5358" marB="0" anchor="ctr"/>
                </a:tc>
                <a:extLst>
                  <a:ext uri="{0D108BD9-81ED-4DB2-BD59-A6C34878D82A}">
                    <a16:rowId xmlns:a16="http://schemas.microsoft.com/office/drawing/2014/main" val="10002"/>
                  </a:ext>
                </a:extLst>
              </a:tr>
              <a:tr h="353962">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3</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Louver Position Memory </a:t>
                      </a:r>
                    </a:p>
                  </a:txBody>
                  <a:tcPr marL="5358" marR="5358" marT="5358" marB="0" anchor="ctr"/>
                </a:tc>
                <a:extLst>
                  <a:ext uri="{0D108BD9-81ED-4DB2-BD59-A6C34878D82A}">
                    <a16:rowId xmlns:a16="http://schemas.microsoft.com/office/drawing/2014/main" val="10003"/>
                  </a:ext>
                </a:extLst>
              </a:tr>
              <a:tr h="324464">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4</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baseline="0" dirty="0">
                          <a:solidFill>
                            <a:schemeClr val="tx1">
                              <a:lumMod val="65000"/>
                              <a:lumOff val="35000"/>
                            </a:schemeClr>
                          </a:solidFill>
                          <a:effectLst/>
                          <a:latin typeface="Helvetica" panose="020B0604020202020204" pitchFamily="34" charset="0"/>
                          <a:cs typeface="Helvetica" panose="020B0604020202020204" pitchFamily="34" charset="0"/>
                        </a:rPr>
                        <a:t>Manual On &amp; Off Button</a:t>
                      </a:r>
                      <a:endParaRPr lang="en-US"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endParaRPr>
                    </a:p>
                  </a:txBody>
                  <a:tcPr marL="5358" marR="5358" marT="5358" marB="0" anchor="ctr"/>
                </a:tc>
                <a:extLst>
                  <a:ext uri="{0D108BD9-81ED-4DB2-BD59-A6C34878D82A}">
                    <a16:rowId xmlns:a16="http://schemas.microsoft.com/office/drawing/2014/main" val="10004"/>
                  </a:ext>
                </a:extLst>
              </a:tr>
              <a:tr h="324464">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5</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Open terminal block</a:t>
                      </a:r>
                    </a:p>
                  </a:txBody>
                  <a:tcPr marL="5358" marR="5358" marT="5358" marB="0" anchor="ctr"/>
                </a:tc>
                <a:extLst>
                  <a:ext uri="{0D108BD9-81ED-4DB2-BD59-A6C34878D82A}">
                    <a16:rowId xmlns:a16="http://schemas.microsoft.com/office/drawing/2014/main" val="3403245548"/>
                  </a:ext>
                </a:extLst>
              </a:tr>
            </a:tbl>
          </a:graphicData>
        </a:graphic>
      </p:graphicFrame>
      <p:graphicFrame>
        <p:nvGraphicFramePr>
          <p:cNvPr id="16" name="表格 15"/>
          <p:cNvGraphicFramePr>
            <a:graphicFrameLocks noGrp="1"/>
          </p:cNvGraphicFramePr>
          <p:nvPr>
            <p:extLst>
              <p:ext uri="{D42A27DB-BD31-4B8C-83A1-F6EECF244321}">
                <p14:modId xmlns:p14="http://schemas.microsoft.com/office/powerpoint/2010/main" val="558122042"/>
              </p:ext>
            </p:extLst>
          </p:nvPr>
        </p:nvGraphicFramePr>
        <p:xfrm>
          <a:off x="469776" y="1729111"/>
          <a:ext cx="2812335" cy="4544294"/>
        </p:xfrm>
        <a:graphic>
          <a:graphicData uri="http://schemas.openxmlformats.org/drawingml/2006/table">
            <a:tbl>
              <a:tblPr firstRow="1" bandRow="1">
                <a:tableStyleId>{68D230F3-CF80-4859-8CE7-A43EE81993B5}</a:tableStyleId>
              </a:tblPr>
              <a:tblGrid>
                <a:gridCol w="418782">
                  <a:extLst>
                    <a:ext uri="{9D8B030D-6E8A-4147-A177-3AD203B41FA5}">
                      <a16:colId xmlns:a16="http://schemas.microsoft.com/office/drawing/2014/main" val="20000"/>
                    </a:ext>
                  </a:extLst>
                </a:gridCol>
                <a:gridCol w="2393553">
                  <a:extLst>
                    <a:ext uri="{9D8B030D-6E8A-4147-A177-3AD203B41FA5}">
                      <a16:colId xmlns:a16="http://schemas.microsoft.com/office/drawing/2014/main" val="20001"/>
                    </a:ext>
                  </a:extLst>
                </a:gridCol>
              </a:tblGrid>
              <a:tr h="507525">
                <a:tc>
                  <a:txBody>
                    <a:bodyPr/>
                    <a:lstStyle/>
                    <a:p>
                      <a:pPr algn="ctr"/>
                      <a:endParaRPr lang="zh-CN" altLang="en-US" sz="1400" b="0"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tc>
                  <a:txBody>
                    <a:bodyPr/>
                    <a:lstStyle/>
                    <a:p>
                      <a:pPr algn="ctr"/>
                      <a:r>
                        <a:rPr lang="en-US" altLang="zh-CN" sz="1400" b="1" i="1" kern="1200" dirty="0">
                          <a:solidFill>
                            <a:schemeClr val="tx1">
                              <a:lumMod val="65000"/>
                              <a:lumOff val="35000"/>
                            </a:schemeClr>
                          </a:solidFill>
                          <a:latin typeface="Helvetica" panose="020B0604020202020204" pitchFamily="34" charset="0"/>
                          <a:cs typeface="Helvetica" panose="020B0604020202020204" pitchFamily="34" charset="0"/>
                        </a:rPr>
                        <a:t>Comfort</a:t>
                      </a:r>
                      <a:endParaRPr lang="zh-CN" altLang="en-US" sz="1400" b="1"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extLst>
                  <a:ext uri="{0D108BD9-81ED-4DB2-BD59-A6C34878D82A}">
                    <a16:rowId xmlns:a16="http://schemas.microsoft.com/office/drawing/2014/main" val="10000"/>
                  </a:ext>
                </a:extLst>
              </a:tr>
              <a:tr h="346490">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1</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Turbo</a:t>
                      </a:r>
                    </a:p>
                  </a:txBody>
                  <a:tcPr marL="5358" marR="5358" marT="5358" marB="0" anchor="ctr"/>
                </a:tc>
                <a:extLst>
                  <a:ext uri="{0D108BD9-81ED-4DB2-BD59-A6C34878D82A}">
                    <a16:rowId xmlns:a16="http://schemas.microsoft.com/office/drawing/2014/main" val="10001"/>
                  </a:ext>
                </a:extLst>
              </a:tr>
              <a:tr h="36851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2</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Silenc</a:t>
                      </a:r>
                      <a:r>
                        <a:rPr lang="en-US" altLang="zh-CN" sz="1400" b="0" i="1" u="none" strike="noStrike" kern="1200" baseline="0" dirty="0">
                          <a:solidFill>
                            <a:schemeClr val="tx1">
                              <a:lumMod val="65000"/>
                              <a:lumOff val="35000"/>
                            </a:schemeClr>
                          </a:solidFill>
                          <a:effectLst/>
                          <a:latin typeface="Helvetica" panose="020B0604020202020204" pitchFamily="34" charset="0"/>
                          <a:ea typeface="+mn-ea"/>
                          <a:cs typeface="Helvetica" panose="020B0604020202020204" pitchFamily="34" charset="0"/>
                        </a:rPr>
                        <a:t>e Mode</a:t>
                      </a:r>
                      <a:endPar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endParaRPr>
                    </a:p>
                  </a:txBody>
                  <a:tcPr marL="5358" marR="5358" marT="5358" marB="0" anchor="ctr"/>
                </a:tc>
                <a:extLst>
                  <a:ext uri="{0D108BD9-81ED-4DB2-BD59-A6C34878D82A}">
                    <a16:rowId xmlns:a16="http://schemas.microsoft.com/office/drawing/2014/main" val="10002"/>
                  </a:ext>
                </a:extLst>
              </a:tr>
              <a:tr h="36851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3</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Follow</a:t>
                      </a:r>
                      <a:r>
                        <a:rPr lang="en-US" altLang="zh-CN" sz="1400" b="0" i="1" u="none" strike="noStrike" kern="1200" baseline="0" dirty="0">
                          <a:solidFill>
                            <a:schemeClr val="tx1">
                              <a:lumMod val="65000"/>
                              <a:lumOff val="35000"/>
                            </a:schemeClr>
                          </a:solidFill>
                          <a:effectLst/>
                          <a:latin typeface="Helvetica" panose="020B0604020202020204" pitchFamily="34" charset="0"/>
                          <a:ea typeface="+mn-ea"/>
                          <a:cs typeface="Helvetica" panose="020B0604020202020204" pitchFamily="34" charset="0"/>
                        </a:rPr>
                        <a:t> Me</a:t>
                      </a:r>
                      <a:endPar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endParaRPr>
                    </a:p>
                  </a:txBody>
                  <a:tcPr marL="5358" marR="5358" marT="5358" marB="0" anchor="ctr"/>
                </a:tc>
                <a:extLst>
                  <a:ext uri="{0D108BD9-81ED-4DB2-BD59-A6C34878D82A}">
                    <a16:rowId xmlns:a16="http://schemas.microsoft.com/office/drawing/2014/main" val="10003"/>
                  </a:ext>
                </a:extLst>
              </a:tr>
              <a:tr h="310113">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4</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Do Not</a:t>
                      </a:r>
                      <a:r>
                        <a:rPr lang="en-US" altLang="zh-CN" sz="1400" b="0" i="1" u="none" strike="noStrike" kern="1200" baseline="0" dirty="0">
                          <a:solidFill>
                            <a:schemeClr val="tx1">
                              <a:lumMod val="65000"/>
                              <a:lumOff val="35000"/>
                            </a:schemeClr>
                          </a:solidFill>
                          <a:effectLst/>
                          <a:latin typeface="Helvetica" panose="020B0604020202020204" pitchFamily="34" charset="0"/>
                          <a:ea typeface="+mn-ea"/>
                          <a:cs typeface="Helvetica" panose="020B0604020202020204" pitchFamily="34" charset="0"/>
                        </a:rPr>
                        <a:t> Disturb</a:t>
                      </a:r>
                      <a:endPar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endParaRPr>
                    </a:p>
                  </a:txBody>
                  <a:tcPr marL="5358" marR="5358" marT="5358" marB="0" anchor="ctr"/>
                </a:tc>
                <a:extLst>
                  <a:ext uri="{0D108BD9-81ED-4DB2-BD59-A6C34878D82A}">
                    <a16:rowId xmlns:a16="http://schemas.microsoft.com/office/drawing/2014/main" val="10004"/>
                  </a:ext>
                </a:extLst>
              </a:tr>
              <a:tr h="36851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5</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1%~100% Grades Indoor Fan</a:t>
                      </a:r>
                      <a:r>
                        <a:rPr lang="en-US" sz="1400" b="0" i="1" u="none" strike="noStrike" kern="1200" baseline="0" dirty="0">
                          <a:solidFill>
                            <a:schemeClr val="tx1">
                              <a:lumMod val="65000"/>
                              <a:lumOff val="35000"/>
                            </a:schemeClr>
                          </a:solidFill>
                          <a:effectLst/>
                          <a:latin typeface="Helvetica" panose="020B0604020202020204" pitchFamily="34" charset="0"/>
                          <a:ea typeface="+mn-ea"/>
                          <a:cs typeface="Helvetica" panose="020B0604020202020204" pitchFamily="34" charset="0"/>
                        </a:rPr>
                        <a:t> Speed</a:t>
                      </a:r>
                      <a:endParaRPr lang="en-US"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endParaRPr>
                    </a:p>
                  </a:txBody>
                  <a:tcPr marL="5358" marR="5358" marT="5358" marB="0" anchor="ctr"/>
                </a:tc>
                <a:extLst>
                  <a:ext uri="{0D108BD9-81ED-4DB2-BD59-A6C34878D82A}">
                    <a16:rowId xmlns:a16="http://schemas.microsoft.com/office/drawing/2014/main" val="10005"/>
                  </a:ext>
                </a:extLst>
              </a:tr>
              <a:tr h="36851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6</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Fast cooling and heating</a:t>
                      </a:r>
                    </a:p>
                  </a:txBody>
                  <a:tcPr marL="5358" marR="5358" marT="5358" marB="0" anchor="ctr"/>
                </a:tc>
                <a:extLst>
                  <a:ext uri="{0D108BD9-81ED-4DB2-BD59-A6C34878D82A}">
                    <a16:rowId xmlns:a16="http://schemas.microsoft.com/office/drawing/2014/main" val="1119734015"/>
                  </a:ext>
                </a:extLst>
              </a:tr>
              <a:tr h="36851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7</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9 Grades Outdoor Fan</a:t>
                      </a:r>
                      <a:r>
                        <a:rPr lang="en-US" altLang="zh-CN" sz="1400" b="0" i="1" u="none" strike="noStrike" kern="1200" baseline="0" dirty="0">
                          <a:solidFill>
                            <a:schemeClr val="tx1">
                              <a:lumMod val="65000"/>
                              <a:lumOff val="35000"/>
                            </a:schemeClr>
                          </a:solidFill>
                          <a:effectLst/>
                          <a:latin typeface="Helvetica" panose="020B0604020202020204" pitchFamily="34" charset="0"/>
                          <a:ea typeface="+mn-ea"/>
                          <a:cs typeface="Helvetica" panose="020B0604020202020204" pitchFamily="34" charset="0"/>
                        </a:rPr>
                        <a:t> Speed</a:t>
                      </a:r>
                      <a:endPar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endParaRPr>
                    </a:p>
                  </a:txBody>
                  <a:tcPr marL="5358" marR="5358" marT="5358" marB="0" anchor="ctr"/>
                </a:tc>
                <a:extLst>
                  <a:ext uri="{0D108BD9-81ED-4DB2-BD59-A6C34878D82A}">
                    <a16:rowId xmlns:a16="http://schemas.microsoft.com/office/drawing/2014/main" val="10006"/>
                  </a:ext>
                </a:extLst>
              </a:tr>
              <a:tr h="36851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8</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3D Air Flow</a:t>
                      </a:r>
                    </a:p>
                  </a:txBody>
                  <a:tcPr marL="5358" marR="5358" marT="5358" marB="0" anchor="ctr"/>
                </a:tc>
                <a:extLst>
                  <a:ext uri="{0D108BD9-81ED-4DB2-BD59-A6C34878D82A}">
                    <a16:rowId xmlns:a16="http://schemas.microsoft.com/office/drawing/2014/main" val="10007"/>
                  </a:ext>
                </a:extLst>
              </a:tr>
              <a:tr h="36851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10</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Anti-Cold</a:t>
                      </a:r>
                      <a:r>
                        <a:rPr lang="en-US" altLang="zh-CN" sz="1400" b="0" i="1" u="none" strike="noStrike" kern="1200" baseline="0" dirty="0">
                          <a:solidFill>
                            <a:schemeClr val="tx1">
                              <a:lumMod val="65000"/>
                              <a:lumOff val="35000"/>
                            </a:schemeClr>
                          </a:solidFill>
                          <a:effectLst/>
                          <a:latin typeface="Helvetica" panose="020B0604020202020204" pitchFamily="34" charset="0"/>
                          <a:ea typeface="+mn-ea"/>
                          <a:cs typeface="Helvetica" panose="020B0604020202020204" pitchFamily="34" charset="0"/>
                        </a:rPr>
                        <a:t> Air Function</a:t>
                      </a:r>
                    </a:p>
                  </a:txBody>
                  <a:tcPr marL="5358" marR="5358" marT="5358" marB="0" anchor="ctr"/>
                </a:tc>
                <a:extLst>
                  <a:ext uri="{0D108BD9-81ED-4DB2-BD59-A6C34878D82A}">
                    <a16:rowId xmlns:a16="http://schemas.microsoft.com/office/drawing/2014/main" val="10008"/>
                  </a:ext>
                </a:extLst>
              </a:tr>
              <a:tr h="36851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9</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lvl="0" indent="0" algn="ctr" defTabSz="914354" rtl="0" eaLnBrk="1" fontAlgn="ctr" latinLnBrk="0" hangingPunct="1">
                        <a:lnSpc>
                          <a:spcPct val="100000"/>
                        </a:lnSpc>
                        <a:spcBef>
                          <a:spcPts val="0"/>
                        </a:spcBef>
                        <a:spcAft>
                          <a:spcPts val="0"/>
                        </a:spcAft>
                        <a:buClrTx/>
                        <a:buSzTx/>
                        <a:buFontTx/>
                        <a:buNone/>
                        <a:tabLst/>
                        <a:defRPr/>
                      </a:pP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sym typeface="Helvetica Neue"/>
                        </a:rPr>
                        <a:t>Wind Avoid Me</a:t>
                      </a:r>
                    </a:p>
                  </a:txBody>
                  <a:tcPr marL="5358" marR="5358" marT="5358" marB="0" anchor="ctr"/>
                </a:tc>
                <a:extLst>
                  <a:ext uri="{0D108BD9-81ED-4DB2-BD59-A6C34878D82A}">
                    <a16:rowId xmlns:a16="http://schemas.microsoft.com/office/drawing/2014/main" val="4276213581"/>
                  </a:ext>
                </a:extLst>
              </a:tr>
              <a:tr h="36851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10</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lvl="0" indent="0" algn="ctr" defTabSz="914354" rtl="0" eaLnBrk="1" fontAlgn="ctr" latinLnBrk="0" hangingPunct="1">
                        <a:lnSpc>
                          <a:spcPct val="100000"/>
                        </a:lnSpc>
                        <a:spcBef>
                          <a:spcPts val="0"/>
                        </a:spcBef>
                        <a:spcAft>
                          <a:spcPts val="0"/>
                        </a:spcAft>
                        <a:buClrTx/>
                        <a:buSzTx/>
                        <a:buFontTx/>
                        <a:buNone/>
                        <a:tabLst/>
                        <a:defRPr/>
                      </a:pP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sym typeface="Helvetica Neue"/>
                        </a:rPr>
                        <a:t>Intelligent eye</a:t>
                      </a:r>
                    </a:p>
                  </a:txBody>
                  <a:tcPr marL="5358" marR="5358" marT="5358" marB="0" anchor="ctr"/>
                </a:tc>
                <a:extLst>
                  <a:ext uri="{0D108BD9-81ED-4DB2-BD59-A6C34878D82A}">
                    <a16:rowId xmlns:a16="http://schemas.microsoft.com/office/drawing/2014/main" val="371946647"/>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474221472"/>
              </p:ext>
            </p:extLst>
          </p:nvPr>
        </p:nvGraphicFramePr>
        <p:xfrm>
          <a:off x="3441633" y="1729111"/>
          <a:ext cx="2180511" cy="3240843"/>
        </p:xfrm>
        <a:graphic>
          <a:graphicData uri="http://schemas.openxmlformats.org/drawingml/2006/table">
            <a:tbl>
              <a:tblPr firstRow="1" bandRow="1">
                <a:tableStyleId>{68D230F3-CF80-4859-8CE7-A43EE81993B5}</a:tableStyleId>
              </a:tblPr>
              <a:tblGrid>
                <a:gridCol w="418782">
                  <a:extLst>
                    <a:ext uri="{9D8B030D-6E8A-4147-A177-3AD203B41FA5}">
                      <a16:colId xmlns:a16="http://schemas.microsoft.com/office/drawing/2014/main" val="20000"/>
                    </a:ext>
                  </a:extLst>
                </a:gridCol>
                <a:gridCol w="1761729">
                  <a:extLst>
                    <a:ext uri="{9D8B030D-6E8A-4147-A177-3AD203B41FA5}">
                      <a16:colId xmlns:a16="http://schemas.microsoft.com/office/drawing/2014/main" val="20001"/>
                    </a:ext>
                  </a:extLst>
                </a:gridCol>
              </a:tblGrid>
              <a:tr h="500241">
                <a:tc>
                  <a:txBody>
                    <a:bodyPr/>
                    <a:lstStyle/>
                    <a:p>
                      <a:pPr algn="ctr"/>
                      <a:endParaRPr lang="zh-CN" altLang="en-US" sz="1400" b="0"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tc>
                  <a:txBody>
                    <a:bodyPr/>
                    <a:lstStyle/>
                    <a:p>
                      <a:pPr algn="ctr"/>
                      <a:r>
                        <a:rPr lang="en-US" altLang="zh-CN" sz="1400" b="1" i="1" kern="1200" dirty="0">
                          <a:solidFill>
                            <a:schemeClr val="tx1">
                              <a:lumMod val="65000"/>
                              <a:lumOff val="35000"/>
                            </a:schemeClr>
                          </a:solidFill>
                          <a:latin typeface="Helvetica" panose="020B0604020202020204" pitchFamily="34" charset="0"/>
                          <a:cs typeface="Helvetica" panose="020B0604020202020204" pitchFamily="34" charset="0"/>
                        </a:rPr>
                        <a:t>Energy Saving </a:t>
                      </a:r>
                      <a:endParaRPr lang="zh-CN" altLang="en-US" sz="1400" b="1"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extLst>
                  <a:ext uri="{0D108BD9-81ED-4DB2-BD59-A6C34878D82A}">
                    <a16:rowId xmlns:a16="http://schemas.microsoft.com/office/drawing/2014/main" val="10000"/>
                  </a:ext>
                </a:extLst>
              </a:tr>
              <a:tr h="50024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1</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sym typeface="Helvetica Neue"/>
                        </a:rPr>
                        <a:t>GA compressor frequency control</a:t>
                      </a:r>
                    </a:p>
                  </a:txBody>
                  <a:tcPr marL="5358" marR="5358" marT="5358" marB="0" anchor="ctr"/>
                </a:tc>
                <a:extLst>
                  <a:ext uri="{0D108BD9-81ED-4DB2-BD59-A6C34878D82A}">
                    <a16:rowId xmlns:a16="http://schemas.microsoft.com/office/drawing/2014/main" val="3831648021"/>
                  </a:ext>
                </a:extLst>
              </a:tr>
              <a:tr h="500241">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2</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X-ECO Mode</a:t>
                      </a:r>
                    </a:p>
                  </a:txBody>
                  <a:tcPr marL="5358" marR="5358" marT="5358" marB="0" anchor="ctr"/>
                </a:tc>
                <a:extLst>
                  <a:ext uri="{0D108BD9-81ED-4DB2-BD59-A6C34878D82A}">
                    <a16:rowId xmlns:a16="http://schemas.microsoft.com/office/drawing/2014/main" val="350866177"/>
                  </a:ext>
                </a:extLst>
              </a:tr>
              <a:tr h="345324">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3</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8</a:t>
                      </a:r>
                      <a:r>
                        <a:rPr lang="zh-CN" altLang="en-US"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a:t>
                      </a: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 Heating</a:t>
                      </a:r>
                    </a:p>
                  </a:txBody>
                  <a:tcPr marL="5358" marR="5358" marT="5358" marB="0" anchor="ctr"/>
                </a:tc>
                <a:extLst>
                  <a:ext uri="{0D108BD9-81ED-4DB2-BD59-A6C34878D82A}">
                    <a16:rowId xmlns:a16="http://schemas.microsoft.com/office/drawing/2014/main" val="10001"/>
                  </a:ext>
                </a:extLst>
              </a:tr>
              <a:tr h="348699">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4</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Sleep Mode</a:t>
                      </a:r>
                    </a:p>
                  </a:txBody>
                  <a:tcPr marL="5358" marR="5358" marT="5358" marB="0" anchor="ctr"/>
                </a:tc>
                <a:extLst>
                  <a:ext uri="{0D108BD9-81ED-4DB2-BD59-A6C34878D82A}">
                    <a16:rowId xmlns:a16="http://schemas.microsoft.com/office/drawing/2014/main" val="10002"/>
                  </a:ext>
                </a:extLst>
              </a:tr>
              <a:tr h="348699">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5</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1W Standby</a:t>
                      </a:r>
                    </a:p>
                  </a:txBody>
                  <a:tcPr marL="5358" marR="5358" marT="5358" marB="0" anchor="ctr"/>
                </a:tc>
                <a:extLst>
                  <a:ext uri="{0D108BD9-81ED-4DB2-BD59-A6C34878D82A}">
                    <a16:rowId xmlns:a16="http://schemas.microsoft.com/office/drawing/2014/main" val="10003"/>
                  </a:ext>
                </a:extLst>
              </a:tr>
              <a:tr h="348699">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6</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Gear operation</a:t>
                      </a:r>
                    </a:p>
                  </a:txBody>
                  <a:tcPr marL="5358" marR="5358" marT="5358" marB="0" anchor="ctr"/>
                </a:tc>
                <a:extLst>
                  <a:ext uri="{0D108BD9-81ED-4DB2-BD59-A6C34878D82A}">
                    <a16:rowId xmlns:a16="http://schemas.microsoft.com/office/drawing/2014/main" val="10004"/>
                  </a:ext>
                </a:extLst>
              </a:tr>
              <a:tr h="348699">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7</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Timer</a:t>
                      </a:r>
                    </a:p>
                  </a:txBody>
                  <a:tcPr marL="5358" marR="5358" marT="5358" marB="0" anchor="ctr"/>
                </a:tc>
                <a:extLst>
                  <a:ext uri="{0D108BD9-81ED-4DB2-BD59-A6C34878D82A}">
                    <a16:rowId xmlns:a16="http://schemas.microsoft.com/office/drawing/2014/main" val="10005"/>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099556230"/>
              </p:ext>
            </p:extLst>
          </p:nvPr>
        </p:nvGraphicFramePr>
        <p:xfrm>
          <a:off x="8594001" y="4415596"/>
          <a:ext cx="2681619" cy="1830836"/>
        </p:xfrm>
        <a:graphic>
          <a:graphicData uri="http://schemas.openxmlformats.org/drawingml/2006/table">
            <a:tbl>
              <a:tblPr firstRow="1" bandRow="1">
                <a:tableStyleId>{68D230F3-CF80-4859-8CE7-A43EE81993B5}</a:tableStyleId>
              </a:tblPr>
              <a:tblGrid>
                <a:gridCol w="484553">
                  <a:extLst>
                    <a:ext uri="{9D8B030D-6E8A-4147-A177-3AD203B41FA5}">
                      <a16:colId xmlns:a16="http://schemas.microsoft.com/office/drawing/2014/main" val="20000"/>
                    </a:ext>
                  </a:extLst>
                </a:gridCol>
                <a:gridCol w="2197066">
                  <a:extLst>
                    <a:ext uri="{9D8B030D-6E8A-4147-A177-3AD203B41FA5}">
                      <a16:colId xmlns:a16="http://schemas.microsoft.com/office/drawing/2014/main" val="20001"/>
                    </a:ext>
                  </a:extLst>
                </a:gridCol>
              </a:tblGrid>
              <a:tr h="427196">
                <a:tc>
                  <a:txBody>
                    <a:bodyPr/>
                    <a:lstStyle/>
                    <a:p>
                      <a:pPr algn="ctr"/>
                      <a:endParaRPr lang="zh-CN" altLang="en-US" sz="1400" b="0"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tc>
                  <a:txBody>
                    <a:bodyPr/>
                    <a:lstStyle/>
                    <a:p>
                      <a:pPr algn="ctr"/>
                      <a:r>
                        <a:rPr lang="en-US" altLang="zh-CN" sz="1400" b="1" i="1" kern="1200" dirty="0">
                          <a:solidFill>
                            <a:schemeClr val="tx1">
                              <a:lumMod val="65000"/>
                              <a:lumOff val="35000"/>
                            </a:schemeClr>
                          </a:solidFill>
                          <a:latin typeface="Helvetica" panose="020B0604020202020204" pitchFamily="34" charset="0"/>
                          <a:cs typeface="Helvetica" panose="020B0604020202020204" pitchFamily="34" charset="0"/>
                        </a:rPr>
                        <a:t>Health</a:t>
                      </a:r>
                      <a:endParaRPr lang="zh-CN" altLang="en-US" sz="1400" b="1"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extLst>
                  <a:ext uri="{0D108BD9-81ED-4DB2-BD59-A6C34878D82A}">
                    <a16:rowId xmlns:a16="http://schemas.microsoft.com/office/drawing/2014/main" val="10000"/>
                  </a:ext>
                </a:extLst>
              </a:tr>
              <a:tr h="350910">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1</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HD Dust</a:t>
                      </a:r>
                      <a:r>
                        <a:rPr lang="en-US" sz="1400" b="0" i="1" u="none" strike="noStrike" kern="1200" baseline="0" dirty="0">
                          <a:solidFill>
                            <a:schemeClr val="tx1">
                              <a:lumMod val="65000"/>
                              <a:lumOff val="35000"/>
                            </a:schemeClr>
                          </a:solidFill>
                          <a:effectLst/>
                          <a:latin typeface="Helvetica" panose="020B0604020202020204" pitchFamily="34" charset="0"/>
                          <a:ea typeface="+mn-ea"/>
                          <a:cs typeface="Helvetica" panose="020B0604020202020204" pitchFamily="34" charset="0"/>
                        </a:rPr>
                        <a:t> </a:t>
                      </a:r>
                      <a:r>
                        <a:rPr lang="en-US"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Filter</a:t>
                      </a:r>
                    </a:p>
                  </a:txBody>
                  <a:tcPr marL="5358" marR="5358" marT="5358" marB="0" anchor="ctr"/>
                </a:tc>
                <a:extLst>
                  <a:ext uri="{0D108BD9-81ED-4DB2-BD59-A6C34878D82A}">
                    <a16:rowId xmlns:a16="http://schemas.microsoft.com/office/drawing/2014/main" val="10001"/>
                  </a:ext>
                </a:extLst>
              </a:tr>
              <a:tr h="350910">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2</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Cold-catalyst filter</a:t>
                      </a:r>
                    </a:p>
                  </a:txBody>
                  <a:tcPr marL="5358" marR="5358" marT="5358" marB="0" anchor="ctr"/>
                </a:tc>
                <a:extLst>
                  <a:ext uri="{0D108BD9-81ED-4DB2-BD59-A6C34878D82A}">
                    <a16:rowId xmlns:a16="http://schemas.microsoft.com/office/drawing/2014/main" val="10002"/>
                  </a:ext>
                </a:extLst>
              </a:tr>
              <a:tr h="350910">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3</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sym typeface="Helvetica Neue"/>
                        </a:rPr>
                        <a:t>Active clean </a:t>
                      </a:r>
                      <a:endPar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endParaRPr>
                    </a:p>
                  </a:txBody>
                  <a:tcPr marL="5358" marR="5358" marT="5358" marB="0" anchor="ctr"/>
                </a:tc>
                <a:extLst>
                  <a:ext uri="{0D108BD9-81ED-4DB2-BD59-A6C34878D82A}">
                    <a16:rowId xmlns:a16="http://schemas.microsoft.com/office/drawing/2014/main" val="10003"/>
                  </a:ext>
                </a:extLst>
              </a:tr>
              <a:tr h="350910">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4</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*Ionizer</a:t>
                      </a:r>
                    </a:p>
                  </a:txBody>
                  <a:tcPr marL="5358" marR="5358" marT="5358" marB="0" anchor="ctr"/>
                </a:tc>
                <a:extLst>
                  <a:ext uri="{0D108BD9-81ED-4DB2-BD59-A6C34878D82A}">
                    <a16:rowId xmlns:a16="http://schemas.microsoft.com/office/drawing/2014/main" val="10004"/>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2734909566"/>
              </p:ext>
            </p:extLst>
          </p:nvPr>
        </p:nvGraphicFramePr>
        <p:xfrm>
          <a:off x="8594001" y="1729111"/>
          <a:ext cx="2681619" cy="2391627"/>
        </p:xfrm>
        <a:graphic>
          <a:graphicData uri="http://schemas.openxmlformats.org/drawingml/2006/table">
            <a:tbl>
              <a:tblPr firstRow="1" bandRow="1">
                <a:tableStyleId>{68D230F3-CF80-4859-8CE7-A43EE81993B5}</a:tableStyleId>
              </a:tblPr>
              <a:tblGrid>
                <a:gridCol w="454753">
                  <a:extLst>
                    <a:ext uri="{9D8B030D-6E8A-4147-A177-3AD203B41FA5}">
                      <a16:colId xmlns:a16="http://schemas.microsoft.com/office/drawing/2014/main" val="20000"/>
                    </a:ext>
                  </a:extLst>
                </a:gridCol>
                <a:gridCol w="2226866">
                  <a:extLst>
                    <a:ext uri="{9D8B030D-6E8A-4147-A177-3AD203B41FA5}">
                      <a16:colId xmlns:a16="http://schemas.microsoft.com/office/drawing/2014/main" val="20001"/>
                    </a:ext>
                  </a:extLst>
                </a:gridCol>
              </a:tblGrid>
              <a:tr h="514294">
                <a:tc>
                  <a:txBody>
                    <a:bodyPr/>
                    <a:lstStyle/>
                    <a:p>
                      <a:pPr algn="ctr"/>
                      <a:endParaRPr lang="zh-CN" altLang="en-US" sz="1400" b="0"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tc>
                  <a:txBody>
                    <a:bodyPr/>
                    <a:lstStyle/>
                    <a:p>
                      <a:pPr algn="ctr"/>
                      <a:r>
                        <a:rPr lang="en-US" altLang="zh-CN" sz="1400" b="1" i="1" kern="1200" dirty="0">
                          <a:solidFill>
                            <a:schemeClr val="tx1">
                              <a:lumMod val="65000"/>
                              <a:lumOff val="35000"/>
                            </a:schemeClr>
                          </a:solidFill>
                          <a:latin typeface="Helvetica" panose="020B0604020202020204" pitchFamily="34" charset="0"/>
                          <a:cs typeface="Helvetica" panose="020B0604020202020204" pitchFamily="34" charset="0"/>
                        </a:rPr>
                        <a:t>Reliability</a:t>
                      </a:r>
                      <a:endParaRPr lang="zh-CN" altLang="en-US" sz="1400" b="1" i="1" kern="1200" dirty="0">
                        <a:solidFill>
                          <a:schemeClr val="tx1">
                            <a:lumMod val="65000"/>
                            <a:lumOff val="35000"/>
                          </a:schemeClr>
                        </a:solidFill>
                        <a:latin typeface="Helvetica" panose="020B0604020202020204" pitchFamily="34" charset="0"/>
                        <a:ea typeface="Cambria Math" pitchFamily="18" charset="0"/>
                        <a:cs typeface="Helvetica" panose="020B0604020202020204" pitchFamily="34" charset="0"/>
                      </a:endParaRPr>
                    </a:p>
                  </a:txBody>
                  <a:tcPr marL="51435" marR="51435" marT="25718" marB="25718" anchor="ctr"/>
                </a:tc>
                <a:extLst>
                  <a:ext uri="{0D108BD9-81ED-4DB2-BD59-A6C34878D82A}">
                    <a16:rowId xmlns:a16="http://schemas.microsoft.com/office/drawing/2014/main" val="10000"/>
                  </a:ext>
                </a:extLst>
              </a:tr>
              <a:tr h="353962">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1</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Refrigerant Leakage Detect</a:t>
                      </a:r>
                    </a:p>
                  </a:txBody>
                  <a:tcPr marL="5358" marR="5358" marT="5358" marB="0" anchor="ctr"/>
                </a:tc>
                <a:extLst>
                  <a:ext uri="{0D108BD9-81ED-4DB2-BD59-A6C34878D82A}">
                    <a16:rowId xmlns:a16="http://schemas.microsoft.com/office/drawing/2014/main" val="10001"/>
                  </a:ext>
                </a:extLst>
              </a:tr>
              <a:tr h="368709">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2</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dirty="0">
                          <a:solidFill>
                            <a:schemeClr val="tx1">
                              <a:lumMod val="65000"/>
                              <a:lumOff val="35000"/>
                            </a:schemeClr>
                          </a:solidFill>
                          <a:effectLst/>
                          <a:latin typeface="Helvetica" panose="020B0604020202020204" pitchFamily="34" charset="0"/>
                          <a:cs typeface="Helvetica" panose="020B0604020202020204" pitchFamily="34" charset="0"/>
                        </a:rPr>
                        <a:t>Emergency Using</a:t>
                      </a:r>
                    </a:p>
                  </a:txBody>
                  <a:tcPr marL="5358" marR="5358" marT="5358" marB="0" anchor="ctr"/>
                </a:tc>
                <a:extLst>
                  <a:ext uri="{0D108BD9-81ED-4DB2-BD59-A6C34878D82A}">
                    <a16:rowId xmlns:a16="http://schemas.microsoft.com/office/drawing/2014/main" val="10002"/>
                  </a:ext>
                </a:extLst>
              </a:tr>
              <a:tr h="368710">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3</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Low</a:t>
                      </a:r>
                      <a:r>
                        <a:rPr lang="en-US" altLang="zh-CN" sz="1400" b="0" i="1" u="none" strike="noStrike" kern="1200" baseline="0" dirty="0">
                          <a:solidFill>
                            <a:schemeClr val="tx1">
                              <a:lumMod val="65000"/>
                              <a:lumOff val="35000"/>
                            </a:schemeClr>
                          </a:solidFill>
                          <a:effectLst/>
                          <a:latin typeface="Helvetica" panose="020B0604020202020204" pitchFamily="34" charset="0"/>
                          <a:ea typeface="+mn-ea"/>
                          <a:cs typeface="Helvetica" panose="020B0604020202020204" pitchFamily="34" charset="0"/>
                        </a:rPr>
                        <a:t> Ambient Cooling &amp; Heating</a:t>
                      </a:r>
                      <a:endPar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endParaRPr>
                    </a:p>
                  </a:txBody>
                  <a:tcPr marL="5358" marR="5358" marT="5358" marB="0" anchor="ctr"/>
                </a:tc>
                <a:extLst>
                  <a:ext uri="{0D108BD9-81ED-4DB2-BD59-A6C34878D82A}">
                    <a16:rowId xmlns:a16="http://schemas.microsoft.com/office/drawing/2014/main" val="10003"/>
                  </a:ext>
                </a:extLst>
              </a:tr>
              <a:tr h="324464">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4</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Auto Defrosting</a:t>
                      </a:r>
                    </a:p>
                  </a:txBody>
                  <a:tcPr marL="5358" marR="5358" marT="5358" marB="0" anchor="ctr"/>
                </a:tc>
                <a:extLst>
                  <a:ext uri="{0D108BD9-81ED-4DB2-BD59-A6C34878D82A}">
                    <a16:rowId xmlns:a16="http://schemas.microsoft.com/office/drawing/2014/main" val="10004"/>
                  </a:ext>
                </a:extLst>
              </a:tr>
              <a:tr h="398120">
                <a:tc>
                  <a:txBody>
                    <a:bodyPr/>
                    <a:lstStyle/>
                    <a:p>
                      <a:pPr algn="ctr"/>
                      <a:r>
                        <a:rPr lang="en-US" altLang="zh-CN" sz="1400" b="0" i="1" dirty="0">
                          <a:solidFill>
                            <a:schemeClr val="tx1">
                              <a:lumMod val="65000"/>
                              <a:lumOff val="35000"/>
                            </a:schemeClr>
                          </a:solidFill>
                          <a:latin typeface="Helvetica" panose="020B0604020202020204" pitchFamily="34" charset="0"/>
                          <a:cs typeface="Helvetica" panose="020B0604020202020204" pitchFamily="34" charset="0"/>
                        </a:rPr>
                        <a:t>5</a:t>
                      </a:r>
                      <a:endParaRPr lang="zh-CN" altLang="en-US" sz="1400" b="0" i="1" dirty="0">
                        <a:solidFill>
                          <a:schemeClr val="tx1">
                            <a:lumMod val="65000"/>
                            <a:lumOff val="35000"/>
                          </a:schemeClr>
                        </a:solidFill>
                        <a:latin typeface="Helvetica" panose="020B0604020202020204" pitchFamily="34" charset="0"/>
                        <a:cs typeface="Helvetica" panose="020B0604020202020204" pitchFamily="34" charset="0"/>
                      </a:endParaRPr>
                    </a:p>
                  </a:txBody>
                  <a:tcPr marL="51435" marR="51435" marT="25718" marB="25718" anchor="ctr"/>
                </a:tc>
                <a:tc>
                  <a:txBody>
                    <a:bodyPr/>
                    <a:lstStyle/>
                    <a:p>
                      <a:pPr algn="ctr" fontAlgn="ctr"/>
                      <a:r>
                        <a:rPr lang="en-US" altLang="zh-CN" sz="1400" b="0" i="1" u="none" strike="noStrike" kern="1200" dirty="0">
                          <a:solidFill>
                            <a:schemeClr val="tx1">
                              <a:lumMod val="65000"/>
                              <a:lumOff val="35000"/>
                            </a:schemeClr>
                          </a:solidFill>
                          <a:effectLst/>
                          <a:latin typeface="Helvetica" panose="020B0604020202020204" pitchFamily="34" charset="0"/>
                          <a:ea typeface="+mn-ea"/>
                          <a:cs typeface="Helvetica" panose="020B0604020202020204" pitchFamily="34" charset="0"/>
                        </a:rPr>
                        <a:t>Intelligent dusting switch</a:t>
                      </a:r>
                    </a:p>
                  </a:txBody>
                  <a:tcPr marL="5358" marR="5358" marT="5358" marB="0" anchor="ctr"/>
                </a:tc>
                <a:extLst>
                  <a:ext uri="{0D108BD9-81ED-4DB2-BD59-A6C34878D82A}">
                    <a16:rowId xmlns:a16="http://schemas.microsoft.com/office/drawing/2014/main" val="3232310095"/>
                  </a:ext>
                </a:extLst>
              </a:tr>
            </a:tbl>
          </a:graphicData>
        </a:graphic>
      </p:graphicFrame>
      <p:sp>
        <p:nvSpPr>
          <p:cNvPr id="10" name="矩形 9"/>
          <p:cNvSpPr/>
          <p:nvPr/>
        </p:nvSpPr>
        <p:spPr>
          <a:xfrm>
            <a:off x="469776" y="6246432"/>
            <a:ext cx="2634054" cy="369332"/>
          </a:xfrm>
          <a:prstGeom prst="rect">
            <a:avLst/>
          </a:prstGeom>
        </p:spPr>
        <p:txBody>
          <a:bodyPr wrap="none">
            <a:spAutoFit/>
          </a:bodyPr>
          <a:lstStyle/>
          <a:p>
            <a:r>
              <a:rPr lang="en-US" altLang="zh-CN" dirty="0"/>
              <a:t>Notes:* means optional.</a:t>
            </a:r>
            <a:endParaRPr lang="zh-CN" altLang="en-US" dirty="0"/>
          </a:p>
        </p:txBody>
      </p:sp>
    </p:spTree>
    <p:extLst>
      <p:ext uri="{BB962C8B-B14F-4D97-AF65-F5344CB8AC3E}">
        <p14:creationId xmlns:p14="http://schemas.microsoft.com/office/powerpoint/2010/main" val="1842635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6" name="文本框 3"/>
          <p:cNvSpPr txBox="1"/>
          <p:nvPr/>
        </p:nvSpPr>
        <p:spPr>
          <a:xfrm>
            <a:off x="286073" y="1474937"/>
            <a:ext cx="1364156"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Turbo</a:t>
            </a:r>
            <a:endParaRPr lang="zh-CN" altLang="en-US"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sp>
        <p:nvSpPr>
          <p:cNvPr id="7" name="TextBox 40"/>
          <p:cNvSpPr txBox="1">
            <a:spLocks noChangeArrowheads="1"/>
          </p:cNvSpPr>
          <p:nvPr/>
        </p:nvSpPr>
        <p:spPr bwMode="auto">
          <a:xfrm>
            <a:off x="881974" y="5287798"/>
            <a:ext cx="9434253" cy="923330"/>
          </a:xfrm>
          <a:prstGeom prst="rect">
            <a:avLst/>
          </a:prstGeom>
          <a:noFill/>
          <a:ln w="9525">
            <a:noFill/>
            <a:miter lim="800000"/>
            <a:headEnd/>
            <a:tailEnd/>
          </a:ln>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rial" panose="020B0604020202020204" pitchFamily="34" charset="0"/>
                <a:ea typeface="Arial Unicode MS" pitchFamily="34" charset="-122"/>
                <a:cs typeface="Arial" panose="020B0604020202020204" pitchFamily="34" charset="0"/>
              </a:rPr>
              <a:t>Indoor fan turns to turbo speed.</a:t>
            </a:r>
            <a:endParaRPr kumimoji="0" lang="zh-CN" altLang="en-US" b="0" i="0" u="none" strike="noStrike" kern="0" cap="none" spc="0" normalizeH="0" baseline="0" noProof="0" dirty="0">
              <a:ln>
                <a:noFill/>
              </a:ln>
              <a:solidFill>
                <a:srgbClr val="000000"/>
              </a:solidFill>
              <a:effectLst/>
              <a:uLnTx/>
              <a:uFillTx/>
              <a:latin typeface="Arial" panose="020B0604020202020204" pitchFamily="34" charset="0"/>
              <a:ea typeface="Arial Unicode MS" pitchFamily="34" charset="-122"/>
              <a:cs typeface="Arial" panose="020B0604020202020204" pitchFamily="34" charset="0"/>
            </a:endParaRPr>
          </a:p>
          <a:p>
            <a:pPr lvl="0">
              <a:buFont typeface="Arial" pitchFamily="34" charset="0"/>
              <a:buChar char="•"/>
              <a:defRPr/>
            </a:pPr>
            <a:r>
              <a:rPr kumimoji="0" lang="en-US" b="0" i="0" u="none" strike="noStrike" kern="0" cap="none" spc="0" normalizeH="0" baseline="0" noProof="0" dirty="0">
                <a:ln>
                  <a:noFill/>
                </a:ln>
                <a:solidFill>
                  <a:srgbClr val="000000"/>
                </a:solidFill>
                <a:effectLst/>
                <a:uLnTx/>
                <a:uFillTx/>
                <a:latin typeface="Arial" panose="020B0604020202020204" pitchFamily="34" charset="0"/>
                <a:ea typeface="Arial Unicode MS" pitchFamily="34" charset="-122"/>
                <a:cs typeface="Arial" panose="020B0604020202020204" pitchFamily="34" charset="0"/>
              </a:rPr>
              <a:t>   In cooling mode, </a:t>
            </a:r>
            <a:r>
              <a:rPr lang="en-US" altLang="zh-CN" kern="0" dirty="0">
                <a:solidFill>
                  <a:srgbClr val="000000"/>
                </a:solidFill>
                <a:latin typeface="Arial" panose="020B0604020202020204" pitchFamily="34" charset="0"/>
                <a:ea typeface="Arial Unicode MS" pitchFamily="34" charset="-122"/>
                <a:cs typeface="Arial" panose="020B0604020202020204" pitchFamily="34" charset="0"/>
              </a:rPr>
              <a:t>the unit will keep running with turbo function.</a:t>
            </a:r>
            <a:r>
              <a:rPr kumimoji="0" lang="en-US" b="0" i="0" u="none" strike="noStrike" kern="0" cap="none" spc="0" normalizeH="0" baseline="0" noProof="0" dirty="0">
                <a:ln>
                  <a:noFill/>
                </a:ln>
                <a:solidFill>
                  <a:srgbClr val="000000"/>
                </a:solidFill>
                <a:effectLst/>
                <a:uLnTx/>
                <a:uFillTx/>
                <a:latin typeface="Arial" panose="020B0604020202020204" pitchFamily="34" charset="0"/>
                <a:ea typeface="Arial Unicode MS" pitchFamily="34" charset="-122"/>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altLang="zh-CN" b="0" i="0" u="none" strike="noStrike" kern="0" cap="none" spc="0" normalizeH="0" baseline="0" noProof="0" dirty="0">
                <a:ln>
                  <a:noFill/>
                </a:ln>
                <a:solidFill>
                  <a:srgbClr val="000000"/>
                </a:solidFill>
                <a:effectLst/>
                <a:uLnTx/>
                <a:uFillTx/>
                <a:latin typeface="Arial" panose="020B0604020202020204" pitchFamily="34" charset="0"/>
                <a:ea typeface="Arial Unicode MS" pitchFamily="34" charset="-122"/>
                <a:cs typeface="Arial" panose="020B0604020202020204" pitchFamily="34" charset="0"/>
              </a:rPr>
              <a:t>   In heating mode, the unit will keep running with turbo function. </a:t>
            </a:r>
            <a:endParaRPr kumimoji="0" lang="en-US" altLang="zh-CN" b="0" i="0" u="none" strike="noStrike" kern="0" cap="none" spc="0" normalizeH="0" baseline="0" noProof="0" dirty="0">
              <a:ln>
                <a:noFill/>
              </a:ln>
              <a:solidFill>
                <a:sysClr val="windowText" lastClr="000000"/>
              </a:solidFill>
              <a:effectLst/>
              <a:uLnTx/>
              <a:uFillTx/>
              <a:latin typeface="Arial" panose="020B0604020202020204" pitchFamily="34" charset="0"/>
              <a:ea typeface="华文中宋" pitchFamily="2" charset="-122"/>
              <a:cs typeface="Arial" panose="020B0604020202020204"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690" y="2031159"/>
            <a:ext cx="417671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335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4" name="文本框 3"/>
          <p:cNvSpPr txBox="1"/>
          <p:nvPr/>
        </p:nvSpPr>
        <p:spPr>
          <a:xfrm>
            <a:off x="499079" y="1474937"/>
            <a:ext cx="2513830"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Silence mode</a:t>
            </a:r>
            <a:endParaRPr lang="zh-CN" altLang="en-US"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6" name="图片 6" descr="未标题-1.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9179" y="2240620"/>
            <a:ext cx="5553607" cy="307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7"/>
          <p:cNvSpPr>
            <a:spLocks noChangeArrowheads="1"/>
          </p:cNvSpPr>
          <p:nvPr/>
        </p:nvSpPr>
        <p:spPr bwMode="auto">
          <a:xfrm>
            <a:off x="645685" y="5403760"/>
            <a:ext cx="9845054" cy="1454240"/>
          </a:xfrm>
          <a:prstGeom prst="rect">
            <a:avLst/>
          </a:prstGeom>
          <a:noFill/>
          <a:ln>
            <a:noFill/>
          </a:ln>
        </p:spPr>
        <p:txBody>
          <a:bodyPr wrap="square" lIns="68574" tIns="34288" rIns="68574" bIns="34288">
            <a:spAutoFit/>
          </a:bodyPr>
          <a:lstStyle/>
          <a:p>
            <a:pPr marL="257153" indent="-257153" eaLnBrk="1" fontAlgn="auto" hangingPunct="1">
              <a:spcBef>
                <a:spcPts val="0"/>
              </a:spcBef>
              <a:spcAft>
                <a:spcPts val="0"/>
              </a:spcAft>
              <a:buFont typeface="Wingdings" panose="05000000000000000000" pitchFamily="2" charset="2"/>
              <a:buChar char="Ø"/>
            </a:pPr>
            <a:r>
              <a:rPr lang="en-US" altLang="zh-CN" kern="0" baseline="0" dirty="0">
                <a:solidFill>
                  <a:srgbClr val="000000"/>
                </a:solidFill>
                <a:ea typeface="MS PGothic" pitchFamily="34" charset="-128"/>
                <a:cs typeface="Calibri" panose="020F0502020204030204" pitchFamily="34" charset="0"/>
              </a:rPr>
              <a:t>Select SILENCE on remote controller to enter silent operation .</a:t>
            </a:r>
          </a:p>
          <a:p>
            <a:pPr marL="257153" indent="-257153">
              <a:buFont typeface="Wingdings" panose="05000000000000000000" pitchFamily="2" charset="2"/>
              <a:buChar char="Ø"/>
            </a:pPr>
            <a:r>
              <a:rPr lang="en-US" altLang="zh-CN" dirty="0"/>
              <a:t>Press ON/OFF, Mode, Sleep button, turn on F.P. or Self clean function while operating will cancel silence function.(Model dependent)</a:t>
            </a:r>
            <a:endParaRPr lang="en-US" altLang="zh-CN" kern="0" baseline="0" dirty="0">
              <a:solidFill>
                <a:srgbClr val="000000"/>
              </a:solidFill>
              <a:ea typeface="MS PGothic" pitchFamily="34" charset="-128"/>
              <a:cs typeface="Calibri" panose="020F0502020204030204" pitchFamily="34" charset="0"/>
            </a:endParaRPr>
          </a:p>
          <a:p>
            <a:pPr marL="257153" indent="-257153" eaLnBrk="1" fontAlgn="auto" hangingPunct="1">
              <a:spcBef>
                <a:spcPts val="0"/>
              </a:spcBef>
              <a:spcAft>
                <a:spcPts val="0"/>
              </a:spcAft>
              <a:buFont typeface="Wingdings" panose="05000000000000000000" pitchFamily="2" charset="2"/>
              <a:buChar char="Ø"/>
            </a:pPr>
            <a:r>
              <a:rPr lang="en-US" altLang="zh-CN" kern="0" baseline="0" dirty="0">
                <a:solidFill>
                  <a:srgbClr val="000000"/>
                </a:solidFill>
                <a:ea typeface="MS PGothic" pitchFamily="34" charset="-128"/>
                <a:cs typeface="Calibri" panose="020F0502020204030204" pitchFamily="34" charset="0"/>
              </a:rPr>
              <a:t>Indoor fan will run at super breeze which keeps indoor noise as low as 20dB(A)*. </a:t>
            </a:r>
          </a:p>
          <a:p>
            <a:pPr marL="257153" indent="-257153" eaLnBrk="1" fontAlgn="auto" hangingPunct="1">
              <a:spcBef>
                <a:spcPts val="0"/>
              </a:spcBef>
              <a:spcAft>
                <a:spcPts val="0"/>
              </a:spcAft>
              <a:buFont typeface="Wingdings" panose="05000000000000000000" pitchFamily="2" charset="2"/>
              <a:buChar char="Ø"/>
            </a:pPr>
            <a:r>
              <a:rPr lang="en-US" altLang="zh-CN" kern="0" baseline="0" dirty="0">
                <a:solidFill>
                  <a:srgbClr val="000000"/>
                </a:solidFill>
                <a:ea typeface="MS PGothic" pitchFamily="34" charset="-128"/>
                <a:cs typeface="Calibri" panose="020F0502020204030204" pitchFamily="34" charset="0"/>
              </a:rPr>
              <a:t>The frequency will be fixed at certain</a:t>
            </a:r>
            <a:r>
              <a:rPr lang="en-US" altLang="zh-CN" kern="0" dirty="0">
                <a:solidFill>
                  <a:srgbClr val="000000"/>
                </a:solidFill>
                <a:ea typeface="MS PGothic" pitchFamily="34" charset="-128"/>
                <a:cs typeface="Calibri" panose="020F0502020204030204" pitchFamily="34" charset="0"/>
              </a:rPr>
              <a:t> value</a:t>
            </a:r>
            <a:r>
              <a:rPr lang="en-US" altLang="zh-CN" kern="0" baseline="0" dirty="0">
                <a:solidFill>
                  <a:srgbClr val="000000"/>
                </a:solidFill>
                <a:ea typeface="MS PGothic" pitchFamily="34" charset="-128"/>
                <a:cs typeface="Calibri" panose="020F0502020204030204" pitchFamily="34" charset="0"/>
              </a:rPr>
              <a:t> when in silence mode.</a:t>
            </a:r>
          </a:p>
        </p:txBody>
      </p:sp>
      <p:pic>
        <p:nvPicPr>
          <p:cNvPr id="9" name="图片 8"/>
          <p:cNvPicPr>
            <a:picLocks noChangeAspect="1"/>
          </p:cNvPicPr>
          <p:nvPr/>
        </p:nvPicPr>
        <p:blipFill>
          <a:blip r:embed="rId3"/>
          <a:stretch>
            <a:fillRect/>
          </a:stretch>
        </p:blipFill>
        <p:spPr>
          <a:xfrm>
            <a:off x="9055272" y="2437313"/>
            <a:ext cx="683208" cy="2465737"/>
          </a:xfrm>
          <a:prstGeom prst="rect">
            <a:avLst/>
          </a:prstGeom>
        </p:spPr>
      </p:pic>
    </p:spTree>
    <p:extLst>
      <p:ext uri="{BB962C8B-B14F-4D97-AF65-F5344CB8AC3E}">
        <p14:creationId xmlns:p14="http://schemas.microsoft.com/office/powerpoint/2010/main" val="4040170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p:cNvSpPr txBox="1">
            <a:spLocks noChangeArrowheads="1"/>
          </p:cNvSpPr>
          <p:nvPr/>
        </p:nvSpPr>
        <p:spPr bwMode="auto">
          <a:xfrm>
            <a:off x="102788" y="888078"/>
            <a:ext cx="828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宋体" panose="02010600030101010101" pitchFamily="2" charset="-122"/>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宋体" panose="02010600030101010101" pitchFamily="2" charset="-122"/>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宋体" panose="02010600030101010101" pitchFamily="2" charset="-122"/>
              </a:defRPr>
            </a:lvl3pPr>
            <a:lvl4pPr marL="16002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4pPr>
            <a:lvl5pPr marL="2057400" indent="-228600">
              <a:lnSpc>
                <a:spcPct val="90000"/>
              </a:lnSpc>
              <a:spcBef>
                <a:spcPct val="3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宋体" panose="02010600030101010101" pitchFamily="2" charset="-122"/>
              </a:defRPr>
            </a:lvl9pPr>
          </a:lstStyle>
          <a:p>
            <a:pPr eaLnBrk="1" hangingPunct="1">
              <a:lnSpc>
                <a:spcPct val="100000"/>
              </a:lnSpc>
              <a:spcBef>
                <a:spcPct val="0"/>
              </a:spcBef>
              <a:buNone/>
            </a:pPr>
            <a:r>
              <a:rPr lang="en-US" altLang="zh-CN" sz="2000" b="1" baseline="0" dirty="0">
                <a:solidFill>
                  <a:srgbClr val="000000"/>
                </a:solidFill>
                <a:ea typeface="黑体" panose="02010609060101010101" pitchFamily="49" charset="-122"/>
                <a:sym typeface="Calibri" panose="020F0502020204030204" pitchFamily="34" charset="0"/>
              </a:rPr>
              <a:t>    Comfort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Energy saving        Convenience        Reliability       </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r>
              <a:rPr lang="en-US" altLang="zh-CN" sz="2000" b="1" baseline="0" dirty="0">
                <a:solidFill>
                  <a:schemeClr val="bg1">
                    <a:lumMod val="50000"/>
                  </a:schemeClr>
                </a:solidFill>
                <a:ea typeface="黑体" panose="02010609060101010101" pitchFamily="49" charset="-122"/>
                <a:sym typeface="Calibri" panose="020F0502020204030204" pitchFamily="34" charset="0"/>
              </a:rPr>
              <a:t>Health</a:t>
            </a:r>
            <a:r>
              <a:rPr lang="en-US" altLang="zh-CN" sz="1800" b="1" baseline="0" dirty="0">
                <a:solidFill>
                  <a:schemeClr val="bg1">
                    <a:lumMod val="50000"/>
                  </a:schemeClr>
                </a:solidFill>
                <a:ea typeface="黑体" panose="02010609060101010101" pitchFamily="49" charset="-122"/>
                <a:sym typeface="Calibri" panose="020F0502020204030204" pitchFamily="34" charset="0"/>
              </a:rPr>
              <a:t> </a:t>
            </a:r>
            <a:endParaRPr lang="zh-CN" altLang="en-US" sz="1800" b="1" dirty="0">
              <a:solidFill>
                <a:schemeClr val="bg1">
                  <a:lumMod val="50000"/>
                </a:schemeClr>
              </a:solidFill>
              <a:ea typeface="黑体" panose="02010609060101010101" pitchFamily="49" charset="-122"/>
              <a:sym typeface="Calibri" panose="020F0502020204030204" pitchFamily="34" charset="0"/>
            </a:endParaRPr>
          </a:p>
        </p:txBody>
      </p:sp>
      <p:sp>
        <p:nvSpPr>
          <p:cNvPr id="5" name="矩形 4"/>
          <p:cNvSpPr/>
          <p:nvPr/>
        </p:nvSpPr>
        <p:spPr>
          <a:xfrm>
            <a:off x="286073" y="178109"/>
            <a:ext cx="1784463" cy="523220"/>
          </a:xfrm>
          <a:prstGeom prst="rect">
            <a:avLst/>
          </a:prstGeom>
        </p:spPr>
        <p:txBody>
          <a:bodyPr wrap="none">
            <a:spAutoFit/>
          </a:bodyPr>
          <a:lstStyle/>
          <a:p>
            <a:r>
              <a:rPr lang="en-US" altLang="zh-CN" sz="2800" b="1" dirty="0">
                <a:solidFill>
                  <a:srgbClr val="0091D7"/>
                </a:solidFill>
                <a:latin typeface="Arial" panose="020B0604020202020204" pitchFamily="34" charset="0"/>
                <a:cs typeface="Arial" panose="020B0604020202020204" pitchFamily="34" charset="0"/>
              </a:rPr>
              <a:t> </a:t>
            </a:r>
            <a:r>
              <a:rPr lang="en-US" altLang="zh-CN" sz="2800" b="1" dirty="0">
                <a:solidFill>
                  <a:srgbClr val="0091D7"/>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sz="2800" b="1" dirty="0">
              <a:solidFill>
                <a:srgbClr val="0091D7"/>
              </a:solidFill>
              <a:latin typeface="Arial" panose="020B0604020202020204" pitchFamily="34" charset="0"/>
              <a:cs typeface="Arial" panose="020B0604020202020204" pitchFamily="34" charset="0"/>
            </a:endParaRPr>
          </a:p>
        </p:txBody>
      </p:sp>
      <p:sp>
        <p:nvSpPr>
          <p:cNvPr id="4" name="文本框 3"/>
          <p:cNvSpPr txBox="1"/>
          <p:nvPr/>
        </p:nvSpPr>
        <p:spPr>
          <a:xfrm>
            <a:off x="544191" y="1257939"/>
            <a:ext cx="2050561" cy="461665"/>
          </a:xfrm>
          <a:prstGeom prst="rect">
            <a:avLst/>
          </a:prstGeom>
          <a:noFill/>
        </p:spPr>
        <p:txBody>
          <a:bodyPr wrap="none" rtlCol="0">
            <a:spAutoFit/>
          </a:bodyPr>
          <a:lstStyle/>
          <a:p>
            <a:pPr marL="457200" indent="-457200">
              <a:buFont typeface="Wingdings" panose="05000000000000000000" pitchFamily="2" charset="2"/>
              <a:buChar char="l"/>
            </a:pPr>
            <a:r>
              <a:rPr lang="en-US" altLang="zh-CN" sz="2400" i="1" baseline="0" dirty="0">
                <a:solidFill>
                  <a:srgbClr val="00B0F0"/>
                </a:solidFill>
                <a:ea typeface="微软雅黑" panose="020B0503020204020204" pitchFamily="34" charset="-122"/>
                <a:cs typeface="Times New Roman" panose="02020603050405020304" pitchFamily="18" charset="0"/>
                <a:sym typeface="Calibri" panose="020F0502020204030204" pitchFamily="34" charset="0"/>
              </a:rPr>
              <a:t>Follow me</a:t>
            </a:r>
            <a:endParaRPr lang="zh-CN" altLang="en-US" sz="2400" i="1" baseline="0" dirty="0">
              <a:solidFill>
                <a:srgbClr val="C00000"/>
              </a:solidFill>
              <a:ea typeface="微软雅黑" panose="020B0503020204020204" pitchFamily="34" charset="-122"/>
              <a:cs typeface="Times New Roman" panose="02020603050405020304" pitchFamily="18" charset="0"/>
              <a:sym typeface="Calibri" panose="020F0502020204030204" pitchFamily="34" charset="0"/>
            </a:endParaRPr>
          </a:p>
        </p:txBody>
      </p:sp>
      <p:pic>
        <p:nvPicPr>
          <p:cNvPr id="6"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0706" y="1288188"/>
            <a:ext cx="6666270" cy="298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686123" y="4327133"/>
            <a:ext cx="88915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dirty="0">
                <a:latin typeface="Calibri" pitchFamily="34" charset="0"/>
                <a:ea typeface="楷体_GB2312" pitchFamily="49" charset="-122"/>
                <a:cs typeface="Calibri" pitchFamily="34" charset="0"/>
              </a:rPr>
              <a:t>With this function, the room temperature sensor built in remote controller is activated and replaces the one in indoor unit. Then the air conditioner will regulate the room temperature based on the temperature around the remote controller, just like the air conditioner is following the user.</a:t>
            </a:r>
          </a:p>
          <a:p>
            <a:pPr eaLnBrk="1" hangingPunct="1"/>
            <a:endParaRPr lang="en-US" altLang="zh-CN" dirty="0">
              <a:latin typeface="Calibri" pitchFamily="34" charset="0"/>
              <a:ea typeface="楷体_GB2312" pitchFamily="49" charset="-122"/>
              <a:cs typeface="Calibri" pitchFamily="34" charset="0"/>
            </a:endParaRPr>
          </a:p>
          <a:p>
            <a:pPr eaLnBrk="1" hangingPunct="1"/>
            <a:r>
              <a:rPr lang="en-US" altLang="zh-CN" dirty="0">
                <a:latin typeface="Calibri" pitchFamily="34" charset="0"/>
                <a:ea typeface="楷体_GB2312" pitchFamily="49" charset="-122"/>
                <a:cs typeface="Calibri" pitchFamily="34" charset="0"/>
              </a:rPr>
              <a:t>Pressing the “Follow me” button on remote controller to active this function. Then the remote controller will send PCB the signal every three minutes. If the PCB doesn’t receive the signal for 7 minutes or pressing “Follow me” button again, the follow me function will terminate.</a:t>
            </a:r>
            <a:endParaRPr lang="zh-CN" altLang="en-US" dirty="0">
              <a:latin typeface="Calibri" pitchFamily="34" charset="0"/>
              <a:ea typeface="楷体_GB2312" pitchFamily="49" charset="-122"/>
              <a:cs typeface="Calibri" pitchFamily="34" charset="0"/>
            </a:endParaRPr>
          </a:p>
        </p:txBody>
      </p:sp>
    </p:spTree>
    <p:extLst>
      <p:ext uri="{BB962C8B-B14F-4D97-AF65-F5344CB8AC3E}">
        <p14:creationId xmlns:p14="http://schemas.microsoft.com/office/powerpoint/2010/main" val="4125019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THEME" val="a18adb86-5929-4bf5-a1c6-bcf101f86030"/>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85437676-2293-4004-bd57-00a0e122c55d}"/>
</p:tagLst>
</file>

<file path=ppt/theme/theme1.xml><?xml version="1.0" encoding="utf-8"?>
<a:theme xmlns:a="http://schemas.openxmlformats.org/drawingml/2006/main" name="主题5">
  <a:themeElements>
    <a:clrScheme name="自定义 26">
      <a:dk1>
        <a:srgbClr val="000000"/>
      </a:dk1>
      <a:lt1>
        <a:srgbClr val="FFFFFF"/>
      </a:lt1>
      <a:dk2>
        <a:srgbClr val="778495"/>
      </a:dk2>
      <a:lt2>
        <a:srgbClr val="F0F0F0"/>
      </a:lt2>
      <a:accent1>
        <a:srgbClr val="698FCE"/>
      </a:accent1>
      <a:accent2>
        <a:srgbClr val="969EC2"/>
      </a:accent2>
      <a:accent3>
        <a:srgbClr val="85C2BC"/>
      </a:accent3>
      <a:accent4>
        <a:srgbClr val="FAD25F"/>
      </a:accent4>
      <a:accent5>
        <a:srgbClr val="99CAE6"/>
      </a:accent5>
      <a:accent6>
        <a:srgbClr val="8491CB"/>
      </a:accent6>
      <a:hlink>
        <a:srgbClr val="7DC8EB"/>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6">
    <a:dk1>
      <a:srgbClr val="000000"/>
    </a:dk1>
    <a:lt1>
      <a:srgbClr val="FFFFFF"/>
    </a:lt1>
    <a:dk2>
      <a:srgbClr val="778495"/>
    </a:dk2>
    <a:lt2>
      <a:srgbClr val="F0F0F0"/>
    </a:lt2>
    <a:accent1>
      <a:srgbClr val="698FCE"/>
    </a:accent1>
    <a:accent2>
      <a:srgbClr val="969EC2"/>
    </a:accent2>
    <a:accent3>
      <a:srgbClr val="85C2BC"/>
    </a:accent3>
    <a:accent4>
      <a:srgbClr val="FAD25F"/>
    </a:accent4>
    <a:accent5>
      <a:srgbClr val="99CAE6"/>
    </a:accent5>
    <a:accent6>
      <a:srgbClr val="8491CB"/>
    </a:accent6>
    <a:hlink>
      <a:srgbClr val="7DC8EB"/>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iSlide</Template>
  <TotalTime>3238</TotalTime>
  <Words>2751</Words>
  <Application>Microsoft Office PowerPoint</Application>
  <PresentationFormat>Breedbeeld</PresentationFormat>
  <Paragraphs>635</Paragraphs>
  <Slides>46</Slides>
  <Notes>18</Notes>
  <HiddenSlides>0</HiddenSlides>
  <MMClips>0</MMClips>
  <ScaleCrop>false</ScaleCrop>
  <HeadingPairs>
    <vt:vector size="8" baseType="variant">
      <vt:variant>
        <vt:lpstr>Gebruikte lettertypen</vt:lpstr>
      </vt:variant>
      <vt:variant>
        <vt:i4>13</vt:i4>
      </vt:variant>
      <vt:variant>
        <vt:lpstr>Thema</vt:lpstr>
      </vt:variant>
      <vt:variant>
        <vt:i4>1</vt:i4>
      </vt:variant>
      <vt:variant>
        <vt:lpstr>Ingesloten OLE-bronprogramma's</vt:lpstr>
      </vt:variant>
      <vt:variant>
        <vt:i4>1</vt:i4>
      </vt:variant>
      <vt:variant>
        <vt:lpstr>Diatitels</vt:lpstr>
      </vt:variant>
      <vt:variant>
        <vt:i4>46</vt:i4>
      </vt:variant>
    </vt:vector>
  </HeadingPairs>
  <TitlesOfParts>
    <vt:vector size="61" baseType="lpstr">
      <vt:lpstr>等线</vt:lpstr>
      <vt:lpstr>微软雅黑</vt:lpstr>
      <vt:lpstr>宋体</vt:lpstr>
      <vt:lpstr>Arial</vt:lpstr>
      <vt:lpstr>Calibri</vt:lpstr>
      <vt:lpstr>Century Gothic</vt:lpstr>
      <vt:lpstr>Helvetica</vt:lpstr>
      <vt:lpstr>PingFang SC</vt:lpstr>
      <vt:lpstr>Rajdhani</vt:lpstr>
      <vt:lpstr>Rajdhani Bold</vt:lpstr>
      <vt:lpstr>Rajdhani Regular</vt:lpstr>
      <vt:lpstr>Rajdhani SemiBold</vt:lpstr>
      <vt:lpstr>Wingdings</vt:lpstr>
      <vt:lpstr>主题5</vt:lpstr>
      <vt:lpstr>工作表</vt:lpstr>
      <vt:lpstr>Cool Easy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TKS!</vt:lpstr>
    </vt:vector>
  </TitlesOfParts>
  <Manager>iSlide</Manager>
  <Company>iSlide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leovo</cp:lastModifiedBy>
  <cp:revision>356</cp:revision>
  <cp:lastPrinted>2020-04-26T08:37:38Z</cp:lastPrinted>
  <dcterms:created xsi:type="dcterms:W3CDTF">2018-02-05T16:00:00Z</dcterms:created>
  <dcterms:modified xsi:type="dcterms:W3CDTF">2021-11-05T09:25:03Z</dcterms:modified>
  <cp:category>business proposal;oral defense;training courseware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a18adb86-5929-4bf5-a1c6-bcf101f86030</vt:lpwstr>
  </property>
</Properties>
</file>