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469" r:id="rId2"/>
    <p:sldId id="1136" r:id="rId3"/>
    <p:sldId id="1148" r:id="rId4"/>
    <p:sldId id="1125" r:id="rId5"/>
    <p:sldId id="1133" r:id="rId6"/>
    <p:sldId id="1134" r:id="rId7"/>
    <p:sldId id="1118" r:id="rId8"/>
    <p:sldId id="1127" r:id="rId9"/>
    <p:sldId id="1149" r:id="rId10"/>
    <p:sldId id="1150" r:id="rId11"/>
    <p:sldId id="1139" r:id="rId12"/>
    <p:sldId id="1128" r:id="rId13"/>
    <p:sldId id="1137" r:id="rId14"/>
    <p:sldId id="1147" r:id="rId15"/>
  </p:sldIdLst>
  <p:sldSz cx="9144000" cy="5143500" type="screen16x9"/>
  <p:notesSz cx="6797675" cy="9926638"/>
  <p:defaultTextStyle>
    <a:defPPr>
      <a:defRPr lang="zh-CN"/>
    </a:defPPr>
    <a:lvl1pPr algn="l" rtl="0" fontAlgn="base">
      <a:spcBef>
        <a:spcPct val="0"/>
      </a:spcBef>
      <a:spcAft>
        <a:spcPct val="0"/>
      </a:spcAft>
      <a:defRPr kern="1200">
        <a:solidFill>
          <a:schemeClr val="tx1"/>
        </a:solidFill>
        <a:latin typeface="微软雅黑"/>
        <a:ea typeface="微软雅黑"/>
        <a:cs typeface="微软雅黑"/>
      </a:defRPr>
    </a:lvl1pPr>
    <a:lvl2pPr marL="342900" algn="l" rtl="0" fontAlgn="base">
      <a:spcBef>
        <a:spcPct val="0"/>
      </a:spcBef>
      <a:spcAft>
        <a:spcPct val="0"/>
      </a:spcAft>
      <a:defRPr kern="1200">
        <a:solidFill>
          <a:schemeClr val="tx1"/>
        </a:solidFill>
        <a:latin typeface="微软雅黑"/>
        <a:ea typeface="微软雅黑"/>
        <a:cs typeface="微软雅黑"/>
      </a:defRPr>
    </a:lvl2pPr>
    <a:lvl3pPr marL="685800" algn="l" rtl="0" fontAlgn="base">
      <a:spcBef>
        <a:spcPct val="0"/>
      </a:spcBef>
      <a:spcAft>
        <a:spcPct val="0"/>
      </a:spcAft>
      <a:defRPr kern="1200">
        <a:solidFill>
          <a:schemeClr val="tx1"/>
        </a:solidFill>
        <a:latin typeface="微软雅黑"/>
        <a:ea typeface="微软雅黑"/>
        <a:cs typeface="微软雅黑"/>
      </a:defRPr>
    </a:lvl3pPr>
    <a:lvl4pPr marL="1028700" algn="l" rtl="0" fontAlgn="base">
      <a:spcBef>
        <a:spcPct val="0"/>
      </a:spcBef>
      <a:spcAft>
        <a:spcPct val="0"/>
      </a:spcAft>
      <a:defRPr kern="1200">
        <a:solidFill>
          <a:schemeClr val="tx1"/>
        </a:solidFill>
        <a:latin typeface="微软雅黑"/>
        <a:ea typeface="微软雅黑"/>
        <a:cs typeface="微软雅黑"/>
      </a:defRPr>
    </a:lvl4pPr>
    <a:lvl5pPr marL="1371600" algn="l" rtl="0" fontAlgn="base">
      <a:spcBef>
        <a:spcPct val="0"/>
      </a:spcBef>
      <a:spcAft>
        <a:spcPct val="0"/>
      </a:spcAft>
      <a:defRPr kern="1200">
        <a:solidFill>
          <a:schemeClr val="tx1"/>
        </a:solidFill>
        <a:latin typeface="微软雅黑"/>
        <a:ea typeface="微软雅黑"/>
        <a:cs typeface="微软雅黑"/>
      </a:defRPr>
    </a:lvl5pPr>
    <a:lvl6pPr marL="1714500" algn="l" defTabSz="685800" rtl="0" eaLnBrk="1" latinLnBrk="0" hangingPunct="1">
      <a:defRPr kern="1200">
        <a:solidFill>
          <a:schemeClr val="tx1"/>
        </a:solidFill>
        <a:latin typeface="微软雅黑"/>
        <a:ea typeface="微软雅黑"/>
        <a:cs typeface="微软雅黑"/>
      </a:defRPr>
    </a:lvl6pPr>
    <a:lvl7pPr marL="2057400" algn="l" defTabSz="685800" rtl="0" eaLnBrk="1" latinLnBrk="0" hangingPunct="1">
      <a:defRPr kern="1200">
        <a:solidFill>
          <a:schemeClr val="tx1"/>
        </a:solidFill>
        <a:latin typeface="微软雅黑"/>
        <a:ea typeface="微软雅黑"/>
        <a:cs typeface="微软雅黑"/>
      </a:defRPr>
    </a:lvl7pPr>
    <a:lvl8pPr marL="2400300" algn="l" defTabSz="685800" rtl="0" eaLnBrk="1" latinLnBrk="0" hangingPunct="1">
      <a:defRPr kern="1200">
        <a:solidFill>
          <a:schemeClr val="tx1"/>
        </a:solidFill>
        <a:latin typeface="微软雅黑"/>
        <a:ea typeface="微软雅黑"/>
        <a:cs typeface="微软雅黑"/>
      </a:defRPr>
    </a:lvl8pPr>
    <a:lvl9pPr marL="2743200" algn="l" defTabSz="685800" rtl="0" eaLnBrk="1" latinLnBrk="0" hangingPunct="1">
      <a:defRPr kern="1200">
        <a:solidFill>
          <a:schemeClr val="tx1"/>
        </a:solidFill>
        <a:latin typeface="微软雅黑"/>
        <a:ea typeface="微软雅黑"/>
        <a:cs typeface="微软雅黑"/>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dea" initials="Mide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504"/>
    <a:srgbClr val="9A9A9A"/>
    <a:srgbClr val="3F3A3A"/>
    <a:srgbClr val="0066FF"/>
    <a:srgbClr val="FF0000"/>
    <a:srgbClr val="808080"/>
    <a:srgbClr val="993300"/>
    <a:srgbClr val="5F5F5F"/>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87435" autoAdjust="0"/>
  </p:normalViewPr>
  <p:slideViewPr>
    <p:cSldViewPr>
      <p:cViewPr>
        <p:scale>
          <a:sx n="75" d="100"/>
          <a:sy n="75" d="100"/>
        </p:scale>
        <p:origin x="1168" y="352"/>
      </p:cViewPr>
      <p:guideLst>
        <p:guide orient="horz" pos="2160"/>
        <p:guide pos="3840"/>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charset="-122"/>
                <a:cs typeface="+mn-cs"/>
              </a:defRPr>
            </a:lvl1pPr>
          </a:lstStyle>
          <a:p>
            <a:pPr>
              <a:defRPr/>
            </a:pPr>
            <a:endParaRPr lang="zh-CN" altLang="en-US"/>
          </a:p>
        </p:txBody>
      </p:sp>
      <p:sp>
        <p:nvSpPr>
          <p:cNvPr id="368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charset="-122"/>
                <a:cs typeface="+mn-cs"/>
              </a:defRPr>
            </a:lvl1pPr>
          </a:lstStyle>
          <a:p>
            <a:pPr>
              <a:defRPr/>
            </a:pPr>
            <a:fld id="{5460BD73-C918-4733-92F6-45166652C181}" type="datetimeFigureOut">
              <a:rPr lang="zh-CN" altLang="en-US"/>
              <a:pPr>
                <a:defRPr/>
              </a:pPr>
              <a:t>2021-11-2</a:t>
            </a:fld>
            <a:endParaRPr lang="en-US" altLang="zh-CN"/>
          </a:p>
        </p:txBody>
      </p:sp>
      <p:sp>
        <p:nvSpPr>
          <p:cNvPr id="368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charset="-122"/>
                <a:cs typeface="+mn-cs"/>
              </a:defRPr>
            </a:lvl1pPr>
          </a:lstStyle>
          <a:p>
            <a:pPr>
              <a:defRPr/>
            </a:pPr>
            <a:endParaRPr lang="en-US" altLang="zh-CN"/>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charset="-122"/>
                <a:cs typeface="+mn-cs"/>
              </a:defRPr>
            </a:lvl1pPr>
          </a:lstStyle>
          <a:p>
            <a:pPr>
              <a:defRPr/>
            </a:pPr>
            <a:fld id="{D5A9C4FC-8CDF-4FB0-8EE8-91E4D2B30866}" type="slidenum">
              <a:rPr lang="zh-CN" altLang="en-US"/>
              <a:pPr>
                <a:defRPr/>
              </a:pPr>
              <a:t>‹#›</a:t>
            </a:fld>
            <a:endParaRPr lang="en-US" altLang="zh-CN"/>
          </a:p>
        </p:txBody>
      </p:sp>
    </p:spTree>
    <p:extLst>
      <p:ext uri="{BB962C8B-B14F-4D97-AF65-F5344CB8AC3E}">
        <p14:creationId xmlns:p14="http://schemas.microsoft.com/office/powerpoint/2010/main" val="3206151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0B92F3-C767-4D65-B563-26112E9ABF5D}" type="datetimeFigureOut">
              <a:rPr lang="zh-CN" altLang="en-US"/>
              <a:pPr>
                <a:defRPr/>
              </a:pPr>
              <a:t>2021-11-2</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AA03E42-C586-4D9C-996C-93FD6F2579A5}" type="slidenum">
              <a:rPr lang="zh-CN" altLang="en-US"/>
              <a:pPr>
                <a:defRPr/>
              </a:pPr>
              <a:t>‹#›</a:t>
            </a:fld>
            <a:endParaRPr lang="zh-CN" altLang="en-US"/>
          </a:p>
        </p:txBody>
      </p:sp>
    </p:spTree>
    <p:extLst>
      <p:ext uri="{BB962C8B-B14F-4D97-AF65-F5344CB8AC3E}">
        <p14:creationId xmlns:p14="http://schemas.microsoft.com/office/powerpoint/2010/main" val="2658335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2</a:t>
            </a:fld>
            <a:endParaRPr lang="zh-CN" altLang="en-US"/>
          </a:p>
        </p:txBody>
      </p:sp>
    </p:spTree>
    <p:extLst>
      <p:ext uri="{BB962C8B-B14F-4D97-AF65-F5344CB8AC3E}">
        <p14:creationId xmlns:p14="http://schemas.microsoft.com/office/powerpoint/2010/main" val="236191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11</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12</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3</a:t>
            </a:fld>
            <a:endParaRPr lang="zh-CN" altLang="en-US"/>
          </a:p>
        </p:txBody>
      </p:sp>
    </p:spTree>
    <p:extLst>
      <p:ext uri="{BB962C8B-B14F-4D97-AF65-F5344CB8AC3E}">
        <p14:creationId xmlns:p14="http://schemas.microsoft.com/office/powerpoint/2010/main" val="23619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4</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5</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6</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7</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pPr>
                <a:defRPr/>
              </a:pPr>
              <a:t>8</a:t>
            </a:fld>
            <a:endParaRPr lang="zh-CN" altLang="en-US"/>
          </a:p>
        </p:txBody>
      </p:sp>
    </p:spTree>
    <p:extLst>
      <p:ext uri="{BB962C8B-B14F-4D97-AF65-F5344CB8AC3E}">
        <p14:creationId xmlns:p14="http://schemas.microsoft.com/office/powerpoint/2010/main" val="245095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A03E42-C586-4D9C-996C-93FD6F2579A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55776" y="87474"/>
            <a:ext cx="5902424" cy="486054"/>
          </a:xfrm>
        </p:spPr>
        <p:txBody>
          <a:bodyPr/>
          <a:lstStyle>
            <a:lvl1pPr algn="r">
              <a:defRPr sz="1800" b="1">
                <a:latin typeface="华文中宋" pitchFamily="2" charset="-122"/>
                <a:ea typeface="华文中宋"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85800" y="735546"/>
            <a:ext cx="7772400" cy="383645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Untitled-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841" y="4866282"/>
            <a:ext cx="8641368" cy="189744"/>
          </a:xfrm>
          <a:prstGeom prst="rect">
            <a:avLst/>
          </a:prstGeom>
        </p:spPr>
      </p:pic>
      <p:sp>
        <p:nvSpPr>
          <p:cNvPr id="3" name="TextBox 2"/>
          <p:cNvSpPr txBox="1"/>
          <p:nvPr userDrawn="1"/>
        </p:nvSpPr>
        <p:spPr>
          <a:xfrm>
            <a:off x="255841" y="4859820"/>
            <a:ext cx="8641368" cy="207749"/>
          </a:xfrm>
          <a:prstGeom prst="rect">
            <a:avLst/>
          </a:prstGeom>
          <a:noFill/>
        </p:spPr>
        <p:txBody>
          <a:bodyPr wrap="square" lIns="68580" tIns="34290" rIns="68580" bIns="34290" rtlCol="0" anchor="t">
            <a:spAutoFit/>
          </a:bodyPr>
          <a:lstStyle/>
          <a:p>
            <a:pPr algn="r"/>
            <a:r>
              <a:rPr lang="en-US" altLang="zh-CN" sz="900" b="1" i="1" dirty="0" smtClean="0">
                <a:solidFill>
                  <a:srgbClr val="5F5F5F"/>
                </a:solidFill>
              </a:rPr>
              <a:t>Pg.</a:t>
            </a:r>
            <a:r>
              <a:rPr lang="en-US" altLang="zh-CN" sz="900" b="1" i="1" baseline="0" dirty="0" smtClean="0">
                <a:solidFill>
                  <a:srgbClr val="5F5F5F"/>
                </a:solidFill>
              </a:rPr>
              <a:t> </a:t>
            </a:r>
            <a:fld id="{533C61DF-EE8B-49BF-B595-CDBF3A74C2A1}" type="slidenum">
              <a:rPr lang="en-US" altLang="zh-CN" sz="900" b="1" i="1" baseline="0" smtClean="0">
                <a:solidFill>
                  <a:srgbClr val="5F5F5F"/>
                </a:solidFill>
              </a:rPr>
              <a:pPr algn="r"/>
              <a:t>‹#›</a:t>
            </a:fld>
            <a:endParaRPr lang="zh-CN" altLang="en-US" sz="900" b="1" i="1" dirty="0">
              <a:solidFill>
                <a:srgbClr val="5F5F5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文本框 3"/>
          <p:cNvSpPr txBox="1"/>
          <p:nvPr userDrawn="1"/>
        </p:nvSpPr>
        <p:spPr>
          <a:xfrm>
            <a:off x="6228184" y="-5017"/>
            <a:ext cx="2520280" cy="1296144"/>
          </a:xfrm>
          <a:prstGeom prst="rect">
            <a:avLst/>
          </a:prstGeom>
          <a:solidFill>
            <a:schemeClr val="bg1"/>
          </a:solidFill>
        </p:spPr>
        <p:txBody>
          <a:bodyPr wrap="square" rtlCol="0">
            <a:spAutoFit/>
          </a:bodyPr>
          <a:lstStyle/>
          <a:p>
            <a:endParaRPr lang="zh-CN" altLang="en-US" dirty="0"/>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3462" y="102107"/>
            <a:ext cx="1569723" cy="710185"/>
          </a:xfrm>
          <a:prstGeom prst="rect">
            <a:avLst/>
          </a:prstGeom>
        </p:spPr>
      </p:pic>
    </p:spTree>
    <p:extLst>
      <p:ext uri="{BB962C8B-B14F-4D97-AF65-F5344CB8AC3E}">
        <p14:creationId xmlns:p14="http://schemas.microsoft.com/office/powerpoint/2010/main" val="39023919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4" name="Picture 9" descr="130330_Midea_logo-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5206" y="0"/>
            <a:ext cx="2014795" cy="756692"/>
          </a:xfrm>
          <a:prstGeom prst="rect">
            <a:avLst/>
          </a:prstGeom>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2699792"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43362"/>
            <a:ext cx="91440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userDrawn="1"/>
        </p:nvSpPr>
        <p:spPr>
          <a:xfrm>
            <a:off x="6372463" y="0"/>
            <a:ext cx="2520280" cy="1296144"/>
          </a:xfrm>
          <a:prstGeom prst="rect">
            <a:avLst/>
          </a:prstGeom>
          <a:solidFill>
            <a:schemeClr val="bg1"/>
          </a:solidFill>
        </p:spPr>
        <p:txBody>
          <a:bodyPr wrap="square" rtlCol="0">
            <a:spAutoFit/>
          </a:bodyPr>
          <a:lstStyle/>
          <a:p>
            <a:endParaRPr lang="zh-CN" altLang="en-US" dirty="0"/>
          </a:p>
        </p:txBody>
      </p:sp>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6733" y="102107"/>
            <a:ext cx="1569723" cy="71018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69" r:id="rId2"/>
    <p:sldLayoutId id="2147483675" r:id="rId3"/>
  </p:sldLayoutIdLst>
  <p:timing>
    <p:tnLst>
      <p:par>
        <p:cTn id="1" dur="indefinite" restart="never" nodeType="tmRoot"/>
      </p:par>
    </p:tnLst>
  </p:timing>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33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33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3300">
          <a:solidFill>
            <a:schemeClr val="tx2"/>
          </a:solidFill>
          <a:latin typeface="Times New Roman" pitchFamily="18" charset="0"/>
          <a:ea typeface="宋体" pitchFamily="2" charset="-122"/>
        </a:defRPr>
      </a:lvl5pPr>
      <a:lvl6pPr marL="342900" algn="ctr" rtl="0" fontAlgn="base">
        <a:spcBef>
          <a:spcPct val="0"/>
        </a:spcBef>
        <a:spcAft>
          <a:spcPct val="0"/>
        </a:spcAft>
        <a:defRPr kumimoji="1" sz="3300">
          <a:solidFill>
            <a:schemeClr val="tx2"/>
          </a:solidFill>
          <a:latin typeface="Times New Roman" pitchFamily="18" charset="0"/>
          <a:ea typeface="宋体" pitchFamily="2" charset="-122"/>
        </a:defRPr>
      </a:lvl6pPr>
      <a:lvl7pPr marL="685800" algn="ctr" rtl="0" fontAlgn="base">
        <a:spcBef>
          <a:spcPct val="0"/>
        </a:spcBef>
        <a:spcAft>
          <a:spcPct val="0"/>
        </a:spcAft>
        <a:defRPr kumimoji="1" sz="3300">
          <a:solidFill>
            <a:schemeClr val="tx2"/>
          </a:solidFill>
          <a:latin typeface="Times New Roman" pitchFamily="18" charset="0"/>
          <a:ea typeface="宋体" pitchFamily="2" charset="-122"/>
        </a:defRPr>
      </a:lvl7pPr>
      <a:lvl8pPr marL="1028700" algn="ctr" rtl="0" fontAlgn="base">
        <a:spcBef>
          <a:spcPct val="0"/>
        </a:spcBef>
        <a:spcAft>
          <a:spcPct val="0"/>
        </a:spcAft>
        <a:defRPr kumimoji="1" sz="3300">
          <a:solidFill>
            <a:schemeClr val="tx2"/>
          </a:solidFill>
          <a:latin typeface="Times New Roman" pitchFamily="18" charset="0"/>
          <a:ea typeface="宋体" pitchFamily="2" charset="-122"/>
        </a:defRPr>
      </a:lvl8pPr>
      <a:lvl9pPr marL="1371600" algn="ctr" rtl="0" fontAlgn="base">
        <a:spcBef>
          <a:spcPct val="0"/>
        </a:spcBef>
        <a:spcAft>
          <a:spcPct val="0"/>
        </a:spcAft>
        <a:defRPr kumimoji="1" sz="3300">
          <a:solidFill>
            <a:schemeClr val="tx2"/>
          </a:solidFill>
          <a:latin typeface="Times New Roman" pitchFamily="18" charset="0"/>
          <a:ea typeface="宋体" pitchFamily="2" charset="-122"/>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8.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Untitled-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059836" y="-398579"/>
            <a:ext cx="2970330" cy="6534725"/>
          </a:xfrm>
          <a:prstGeom prst="rect">
            <a:avLst/>
          </a:prstGeom>
        </p:spPr>
      </p:pic>
      <p:pic>
        <p:nvPicPr>
          <p:cNvPr id="2053" name="Picture 5" descr="D:\MyData\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4" y="-14399"/>
            <a:ext cx="9169599" cy="51578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58985" y="3525716"/>
            <a:ext cx="2700301" cy="530915"/>
          </a:xfrm>
          <a:prstGeom prst="rect">
            <a:avLst/>
          </a:prstGeom>
          <a:noFill/>
        </p:spPr>
        <p:txBody>
          <a:bodyPr wrap="square" lIns="68580" tIns="34290" rIns="68580" bIns="34290" rtlCol="0">
            <a:spAutoFit/>
          </a:bodyPr>
          <a:lstStyle/>
          <a:p>
            <a:r>
              <a:rPr lang="en-US" altLang="zh-CN" sz="1500" b="1" dirty="0">
                <a:solidFill>
                  <a:schemeClr val="tx1">
                    <a:lumMod val="85000"/>
                    <a:lumOff val="15000"/>
                  </a:schemeClr>
                </a:solidFill>
              </a:rPr>
              <a:t>Powerful Heating Even in </a:t>
            </a:r>
            <a:r>
              <a:rPr lang="en-US" altLang="zh-CN" sz="1500" b="1" dirty="0" smtClean="0">
                <a:solidFill>
                  <a:schemeClr val="tx1">
                    <a:lumMod val="85000"/>
                    <a:lumOff val="15000"/>
                  </a:schemeClr>
                </a:solidFill>
              </a:rPr>
              <a:t>-25℃ </a:t>
            </a:r>
            <a:r>
              <a:rPr lang="en-US" altLang="zh-CN" sz="1500" b="1" dirty="0">
                <a:solidFill>
                  <a:schemeClr val="tx1">
                    <a:lumMod val="85000"/>
                    <a:lumOff val="15000"/>
                  </a:schemeClr>
                </a:solidFill>
              </a:rPr>
              <a:t>Extreme Weather </a:t>
            </a:r>
            <a:endParaRPr lang="zh-CN" altLang="en-US" sz="1500" b="1" dirty="0">
              <a:solidFill>
                <a:schemeClr val="tx1">
                  <a:lumMod val="85000"/>
                  <a:lumOff val="15000"/>
                </a:schemeClr>
              </a:solidFill>
            </a:endParaRPr>
          </a:p>
        </p:txBody>
      </p:sp>
      <p:sp>
        <p:nvSpPr>
          <p:cNvPr id="5" name="文本框 4"/>
          <p:cNvSpPr txBox="1"/>
          <p:nvPr/>
        </p:nvSpPr>
        <p:spPr>
          <a:xfrm>
            <a:off x="575556" y="3001837"/>
            <a:ext cx="2857385" cy="377026"/>
          </a:xfrm>
          <a:prstGeom prst="rect">
            <a:avLst/>
          </a:prstGeom>
          <a:noFill/>
        </p:spPr>
        <p:txBody>
          <a:bodyPr wrap="none" lIns="68580" tIns="34290" rIns="68580" bIns="34290" rtlCol="0">
            <a:spAutoFit/>
          </a:bodyPr>
          <a:lstStyle/>
          <a:p>
            <a:r>
              <a:rPr lang="en-US" altLang="zh-CN" sz="2000" b="1" dirty="0">
                <a:solidFill>
                  <a:schemeClr val="tx1">
                    <a:lumMod val="85000"/>
                    <a:lumOff val="15000"/>
                  </a:schemeClr>
                </a:solidFill>
              </a:rPr>
              <a:t>Carrier Infinity </a:t>
            </a:r>
            <a:r>
              <a:rPr lang="en-US" altLang="zh-CN" sz="2000" b="1" dirty="0" smtClean="0">
                <a:solidFill>
                  <a:schemeClr val="tx1">
                    <a:lumMod val="85000"/>
                    <a:lumOff val="15000"/>
                  </a:schemeClr>
                </a:solidFill>
              </a:rPr>
              <a:t>series</a:t>
            </a:r>
            <a:endParaRPr lang="zh-CN" altLang="en-US" sz="2000" b="1" dirty="0">
              <a:solidFill>
                <a:schemeClr val="tx1">
                  <a:lumMod val="85000"/>
                  <a:lumOff val="15000"/>
                </a:schemeClr>
              </a:solidFill>
            </a:endParaRPr>
          </a:p>
        </p:txBody>
      </p:sp>
      <p:grpSp>
        <p:nvGrpSpPr>
          <p:cNvPr id="8" name="组合 7"/>
          <p:cNvGrpSpPr/>
          <p:nvPr/>
        </p:nvGrpSpPr>
        <p:grpSpPr>
          <a:xfrm>
            <a:off x="1128220" y="799876"/>
            <a:ext cx="1440000" cy="149341"/>
            <a:chOff x="1128220" y="799876"/>
            <a:chExt cx="1440000" cy="149341"/>
          </a:xfrm>
        </p:grpSpPr>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
              <a:off x="1128220" y="928935"/>
              <a:ext cx="1440000" cy="2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E:\2017年工作\06. Pictures\Carri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0000">
              <a:off x="1157978" y="799876"/>
              <a:ext cx="108000" cy="430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p:cNvGrpSpPr/>
          <p:nvPr/>
        </p:nvGrpSpPr>
        <p:grpSpPr>
          <a:xfrm>
            <a:off x="7236296" y="-43073"/>
            <a:ext cx="2037424" cy="1045380"/>
            <a:chOff x="7134762" y="-20958"/>
            <a:chExt cx="2037424" cy="1045380"/>
          </a:xfrm>
        </p:grpSpPr>
        <p:pic>
          <p:nvPicPr>
            <p:cNvPr id="6" name="图片 5"/>
            <p:cNvPicPr>
              <a:picLocks noChangeAspect="1"/>
            </p:cNvPicPr>
            <p:nvPr/>
          </p:nvPicPr>
          <p:blipFill>
            <a:blip r:embed="rId6"/>
            <a:stretch>
              <a:fillRect/>
            </a:stretch>
          </p:blipFill>
          <p:spPr>
            <a:xfrm>
              <a:off x="7134762" y="-20958"/>
              <a:ext cx="2037424" cy="104538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23605"/>
              <a:ext cx="1797764" cy="813357"/>
            </a:xfrm>
            <a:prstGeom prst="rect">
              <a:avLst/>
            </a:prstGeom>
          </p:spPr>
        </p:pic>
      </p:grpSp>
    </p:spTree>
    <p:extLst>
      <p:ext uri="{BB962C8B-B14F-4D97-AF65-F5344CB8AC3E}">
        <p14:creationId xmlns:p14="http://schemas.microsoft.com/office/powerpoint/2010/main" val="289066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09" y="0"/>
            <a:ext cx="9141291" cy="4795519"/>
            <a:chOff x="1355" y="1"/>
            <a:chExt cx="9141291" cy="4795519"/>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6765"/>
            <a:stretch/>
          </p:blipFill>
          <p:spPr>
            <a:xfrm>
              <a:off x="1355" y="1"/>
              <a:ext cx="9141291" cy="4795519"/>
            </a:xfrm>
            <a:prstGeom prst="rect">
              <a:avLst/>
            </a:prstGeom>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93" y="1275606"/>
              <a:ext cx="7186613" cy="316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AutoShape 4"/>
          <p:cNvSpPr>
            <a:spLocks noChangeArrowheads="1"/>
          </p:cNvSpPr>
          <p:nvPr/>
        </p:nvSpPr>
        <p:spPr bwMode="auto">
          <a:xfrm flipH="1">
            <a:off x="381145" y="249492"/>
            <a:ext cx="4622903" cy="431586"/>
          </a:xfrm>
          <a:prstGeom prst="roundRect">
            <a:avLst>
              <a:gd name="adj" fmla="val 16667"/>
            </a:avLst>
          </a:prstGeom>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Intelligent Eye</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31" name="组合 30"/>
          <p:cNvGrpSpPr/>
          <p:nvPr/>
        </p:nvGrpSpPr>
        <p:grpSpPr>
          <a:xfrm>
            <a:off x="413538" y="668040"/>
            <a:ext cx="1494166" cy="0"/>
            <a:chOff x="413538" y="668040"/>
            <a:chExt cx="1494166" cy="0"/>
          </a:xfrm>
        </p:grpSpPr>
        <p:cxnSp>
          <p:nvCxnSpPr>
            <p:cNvPr id="6" name="直接连接符 5"/>
            <p:cNvCxnSpPr/>
            <p:nvPr/>
          </p:nvCxnSpPr>
          <p:spPr bwMode="auto">
            <a:xfrm>
              <a:off x="866188" y="668040"/>
              <a:ext cx="1041516"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28" name="直接连接符 27"/>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3" name="文本框 2"/>
          <p:cNvSpPr txBox="1"/>
          <p:nvPr/>
        </p:nvSpPr>
        <p:spPr>
          <a:xfrm>
            <a:off x="683895" y="1645920"/>
            <a:ext cx="5278120" cy="2183765"/>
          </a:xfrm>
          <a:prstGeom prst="rect">
            <a:avLst/>
          </a:prstGeom>
          <a:noFill/>
        </p:spPr>
        <p:txBody>
          <a:bodyPr wrap="square" rtlCol="0" anchor="t">
            <a:spAutoFit/>
          </a:bodyPr>
          <a:lstStyle/>
          <a:p>
            <a:r>
              <a:rPr lang="zh-CN" altLang="en-US" sz="1400"/>
              <a:t>Press the </a:t>
            </a:r>
            <a:r>
              <a:rPr lang="en-US" altLang="zh-CN" sz="1400"/>
              <a:t>Intelligent Eye </a:t>
            </a:r>
            <a:r>
              <a:rPr lang="zh-CN" altLang="en-US" sz="1400"/>
              <a:t>button to activate </a:t>
            </a:r>
            <a:r>
              <a:rPr lang="en-US" altLang="zh-CN" sz="1400"/>
              <a:t>'</a:t>
            </a:r>
            <a:r>
              <a:rPr lang="zh-CN" altLang="en-US" sz="1400"/>
              <a:t>wind flow follow people</a:t>
            </a:r>
            <a:r>
              <a:rPr lang="en-US" altLang="zh-CN" sz="1400"/>
              <a:t>'</a:t>
            </a:r>
            <a:r>
              <a:rPr lang="zh-CN" altLang="en-US" sz="1400"/>
              <a:t> feature, the fan speed is Auto, and the auto swing feature is activated.</a:t>
            </a:r>
          </a:p>
          <a:p>
            <a:endParaRPr lang="zh-CN" altLang="en-US" sz="1200"/>
          </a:p>
          <a:p>
            <a:r>
              <a:rPr lang="zh-CN" altLang="en-US" sz="1400"/>
              <a:t>Press it again to stop and activate the </a:t>
            </a:r>
            <a:r>
              <a:rPr lang="en-US" altLang="zh-CN" sz="1400"/>
              <a:t>'</a:t>
            </a:r>
            <a:r>
              <a:rPr lang="zh-CN" altLang="en-US" sz="1400"/>
              <a:t>wind flow away people</a:t>
            </a:r>
            <a:r>
              <a:rPr lang="en-US" altLang="zh-CN" sz="1400"/>
              <a:t>'</a:t>
            </a:r>
            <a:r>
              <a:rPr lang="zh-CN" altLang="en-US" sz="1400"/>
              <a:t> feature. The fan speed is Auto, and the auto swing feature is turned off.</a:t>
            </a:r>
          </a:p>
          <a:p>
            <a:endParaRPr lang="zh-CN" altLang="en-US" sz="1200"/>
          </a:p>
          <a:p>
            <a:r>
              <a:rPr lang="zh-CN" altLang="en-US" sz="1400"/>
              <a:t>Press it the third time to stop the </a:t>
            </a:r>
            <a:r>
              <a:rPr lang="en-US" altLang="zh-CN" sz="1400"/>
              <a:t>'</a:t>
            </a:r>
            <a:r>
              <a:rPr lang="zh-CN" altLang="en-US" sz="1400"/>
              <a:t>wind flow away people feature</a:t>
            </a:r>
            <a:r>
              <a:rPr lang="en-US" altLang="zh-CN" sz="1400"/>
              <a:t>'</a:t>
            </a:r>
            <a:r>
              <a:rPr lang="zh-CN" altLang="en-US" sz="1400"/>
              <a:t>.</a:t>
            </a: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232" y="3967255"/>
            <a:ext cx="571500" cy="26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6"/>
          <a:stretch>
            <a:fillRect/>
          </a:stretch>
        </p:blipFill>
        <p:spPr>
          <a:xfrm>
            <a:off x="7452320" y="1"/>
            <a:ext cx="1368152" cy="921338"/>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pic>
        <p:nvPicPr>
          <p:cNvPr id="17" name="图片 16"/>
          <p:cNvPicPr>
            <a:picLocks noChangeAspect="1"/>
          </p:cNvPicPr>
          <p:nvPr/>
        </p:nvPicPr>
        <p:blipFill>
          <a:blip r:embed="rId8"/>
          <a:stretch>
            <a:fillRect/>
          </a:stretch>
        </p:blipFill>
        <p:spPr>
          <a:xfrm>
            <a:off x="5979347" y="1089204"/>
            <a:ext cx="1328957" cy="3538449"/>
          </a:xfrm>
          <a:prstGeom prst="rect">
            <a:avLst/>
          </a:prstGeom>
        </p:spPr>
      </p:pic>
      <p:sp>
        <p:nvSpPr>
          <p:cNvPr id="4" name="椭圆 3"/>
          <p:cNvSpPr/>
          <p:nvPr/>
        </p:nvSpPr>
        <p:spPr>
          <a:xfrm>
            <a:off x="6759333" y="2333397"/>
            <a:ext cx="360040" cy="288033"/>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3772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7160"/>
          <a:stretch/>
        </p:blipFill>
        <p:spPr>
          <a:xfrm>
            <a:off x="1356" y="1"/>
            <a:ext cx="9141289" cy="4775199"/>
          </a:xfrm>
          <a:prstGeom prst="rect">
            <a:avLst/>
          </a:prstGeom>
        </p:spPr>
      </p:pic>
      <p:sp>
        <p:nvSpPr>
          <p:cNvPr id="5" name="矩形 4"/>
          <p:cNvSpPr/>
          <p:nvPr/>
        </p:nvSpPr>
        <p:spPr>
          <a:xfrm>
            <a:off x="950342" y="3579862"/>
            <a:ext cx="2613546" cy="628762"/>
          </a:xfrm>
          <a:prstGeom prst="rect">
            <a:avLst/>
          </a:prstGeom>
        </p:spPr>
        <p:txBody>
          <a:bodyPr wrap="square" lIns="68580" tIns="34290" rIns="68580" bIns="34290">
            <a:spAutoFit/>
          </a:bodyPr>
          <a:lstStyle/>
          <a:p>
            <a:pPr>
              <a:lnSpc>
                <a:spcPts val="1500"/>
              </a:lnSpc>
            </a:pPr>
            <a:r>
              <a:rPr lang="en-US" altLang="zh-CN" sz="1000" dirty="0"/>
              <a:t>When you are away for 30 minutes, automatically lowers the frequency to save energy (for inverter modes only</a:t>
            </a:r>
            <a:r>
              <a:rPr lang="en-US" altLang="zh-CN" sz="1000" dirty="0" smtClean="0"/>
              <a:t>)</a:t>
            </a:r>
            <a:endPar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AutoShape 4"/>
          <p:cNvSpPr>
            <a:spLocks noChangeArrowheads="1"/>
          </p:cNvSpPr>
          <p:nvPr/>
        </p:nvSpPr>
        <p:spPr bwMode="auto">
          <a:xfrm flipH="1">
            <a:off x="381145" y="249492"/>
            <a:ext cx="4622903"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Intelligent Eye</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6" name="直接连接符 5"/>
          <p:cNvCxnSpPr/>
          <p:nvPr/>
        </p:nvCxnSpPr>
        <p:spPr bwMode="auto">
          <a:xfrm>
            <a:off x="866188" y="668040"/>
            <a:ext cx="1113524"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28" name="直接连接符 27"/>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7" name="矩形 16"/>
          <p:cNvSpPr/>
          <p:nvPr/>
        </p:nvSpPr>
        <p:spPr>
          <a:xfrm>
            <a:off x="6372200" y="3579862"/>
            <a:ext cx="1656184" cy="630301"/>
          </a:xfrm>
          <a:prstGeom prst="rect">
            <a:avLst/>
          </a:prstGeom>
        </p:spPr>
        <p:txBody>
          <a:bodyPr wrap="square" lIns="68580" tIns="34290" rIns="68580" bIns="34290">
            <a:spAutoFit/>
          </a:bodyPr>
          <a:lstStyle/>
          <a:p>
            <a:pPr>
              <a:lnSpc>
                <a:spcPts val="1500"/>
              </a:lnSpc>
            </a:pPr>
            <a:r>
              <a:rPr lang="en-US" altLang="zh-CN" sz="1050" dirty="0"/>
              <a:t>When you returns to the room, automatically turns on</a:t>
            </a:r>
            <a:endPar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851920" y="3579862"/>
            <a:ext cx="1728192" cy="630301"/>
          </a:xfrm>
          <a:prstGeom prst="rect">
            <a:avLst/>
          </a:prstGeom>
        </p:spPr>
        <p:txBody>
          <a:bodyPr wrap="square" lIns="68580" tIns="34290" rIns="68580" bIns="34290">
            <a:spAutoFit/>
          </a:bodyPr>
          <a:lstStyle/>
          <a:p>
            <a:pPr>
              <a:lnSpc>
                <a:spcPts val="1500"/>
              </a:lnSpc>
            </a:pPr>
            <a:r>
              <a:rPr lang="en-US" altLang="zh-CN" sz="1050" dirty="0"/>
              <a:t>When you are away for 2 hours, automatically shuts down</a:t>
            </a:r>
            <a:endPar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067944" y="1937179"/>
            <a:ext cx="486000" cy="2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444208" y="1923589"/>
            <a:ext cx="540000" cy="3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619672" y="1932624"/>
            <a:ext cx="504000" cy="2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65973" y="918061"/>
            <a:ext cx="6130290" cy="252730"/>
          </a:xfrm>
          <a:prstGeom prst="rect">
            <a:avLst/>
          </a:prstGeom>
          <a:noFill/>
        </p:spPr>
        <p:txBody>
          <a:bodyPr wrap="none" rtlCol="0">
            <a:spAutoFit/>
          </a:bodyPr>
          <a:lstStyle/>
          <a:p>
            <a:r>
              <a:rPr lang="en-US" sz="1050" dirty="0"/>
              <a:t>Besides, with intelligent eye, the unit can achieve energy saving mode when people are away.</a:t>
            </a:r>
            <a:endParaRPr lang="en-US" altLang="zh-CN" sz="1050" dirty="0"/>
          </a:p>
        </p:txBody>
      </p:sp>
      <p:grpSp>
        <p:nvGrpSpPr>
          <p:cNvPr id="3" name="组合 2"/>
          <p:cNvGrpSpPr/>
          <p:nvPr/>
        </p:nvGrpSpPr>
        <p:grpSpPr>
          <a:xfrm>
            <a:off x="7201509" y="1"/>
            <a:ext cx="1797764" cy="928756"/>
            <a:chOff x="7201509" y="1"/>
            <a:chExt cx="1797764" cy="928756"/>
          </a:xfrm>
        </p:grpSpPr>
        <p:pic>
          <p:nvPicPr>
            <p:cNvPr id="2" name="图片 1"/>
            <p:cNvPicPr>
              <a:picLocks noChangeAspect="1"/>
            </p:cNvPicPr>
            <p:nvPr/>
          </p:nvPicPr>
          <p:blipFill>
            <a:blip r:embed="rId7"/>
            <a:stretch>
              <a:fillRect/>
            </a:stretch>
          </p:blipFill>
          <p:spPr>
            <a:xfrm>
              <a:off x="7452320" y="1"/>
              <a:ext cx="1296144" cy="928756"/>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grpSp>
    </p:spTree>
    <p:extLst>
      <p:ext uri="{BB962C8B-B14F-4D97-AF65-F5344CB8AC3E}">
        <p14:creationId xmlns:p14="http://schemas.microsoft.com/office/powerpoint/2010/main" val="4169633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b="6963"/>
          <a:stretch/>
        </p:blipFill>
        <p:spPr>
          <a:xfrm>
            <a:off x="1355" y="-20538"/>
            <a:ext cx="9141291" cy="4785359"/>
          </a:xfrm>
          <a:prstGeom prst="rect">
            <a:avLst/>
          </a:prstGeom>
        </p:spPr>
      </p:pic>
      <p:sp>
        <p:nvSpPr>
          <p:cNvPr id="2" name="AutoShape 4"/>
          <p:cNvSpPr>
            <a:spLocks noChangeArrowheads="1"/>
          </p:cNvSpPr>
          <p:nvPr/>
        </p:nvSpPr>
        <p:spPr bwMode="auto">
          <a:xfrm flipH="1">
            <a:off x="381144" y="221019"/>
            <a:ext cx="4622903"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Comfort Humidity</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5508104" y="1419622"/>
            <a:ext cx="3512952" cy="1377300"/>
          </a:xfrm>
          <a:prstGeom prst="rect">
            <a:avLst/>
          </a:prstGeom>
        </p:spPr>
        <p:txBody>
          <a:bodyPr wrap="square" lIns="68580" tIns="34290" rIns="68580" bIns="34290">
            <a:spAutoFit/>
          </a:bodyPr>
          <a:lstStyle/>
          <a:p>
            <a:pPr>
              <a:lnSpc>
                <a:spcPts val="1700"/>
              </a:lnSpc>
            </a:pPr>
            <a:r>
              <a:rPr lang="en-US" altLang="zh-CN" sz="1000" b="1" dirty="0">
                <a:solidFill>
                  <a:schemeClr val="tx1">
                    <a:lumMod val="75000"/>
                    <a:lumOff val="25000"/>
                  </a:schemeClr>
                </a:solidFill>
              </a:rPr>
              <a:t>With smart sensor technology, not only detect the temperature but also detect humidity level of the room. Through smart APP, you can customize your most comfortable humidity level, applicable from 30%-90%.</a:t>
            </a:r>
          </a:p>
          <a:p>
            <a:pPr>
              <a:lnSpc>
                <a:spcPts val="1700"/>
              </a:lnSpc>
            </a:pPr>
            <a:endParaRPr lang="en-US" altLang="zh-CN" sz="1200" b="1" dirty="0">
              <a:solidFill>
                <a:schemeClr val="tx1">
                  <a:lumMod val="85000"/>
                  <a:lumOff val="15000"/>
                </a:schemeClr>
              </a:solidFill>
            </a:endParaRPr>
          </a:p>
        </p:txBody>
      </p:sp>
      <p:sp>
        <p:nvSpPr>
          <p:cNvPr id="6" name="矩形 5"/>
          <p:cNvSpPr/>
          <p:nvPr/>
        </p:nvSpPr>
        <p:spPr>
          <a:xfrm>
            <a:off x="5364088" y="3507854"/>
            <a:ext cx="864096" cy="438582"/>
          </a:xfrm>
          <a:prstGeom prst="rect">
            <a:avLst/>
          </a:prstGeom>
        </p:spPr>
        <p:txBody>
          <a:bodyPr wrap="square" lIns="68580" tIns="34290" rIns="68580" bIns="34290">
            <a:spAutoFit/>
          </a:bodyPr>
          <a:lstStyle/>
          <a:p>
            <a:pPr algn="ctr">
              <a:lnSpc>
                <a:spcPct val="150000"/>
              </a:lnSpc>
            </a:pPr>
            <a:r>
              <a:rPr lang="en-US" altLang="zh-CN" sz="800" b="1" dirty="0" smtClean="0"/>
              <a:t>Power Mode</a:t>
            </a:r>
          </a:p>
          <a:p>
            <a:pPr algn="ctr">
              <a:lnSpc>
                <a:spcPct val="150000"/>
              </a:lnSpc>
            </a:pPr>
            <a:r>
              <a:rPr lang="en-US" altLang="zh-CN" sz="800" b="1" dirty="0" smtClean="0"/>
              <a:t>2805ml/h</a:t>
            </a:r>
            <a:endParaRPr lang="en-US" altLang="zh-CN" sz="800" b="1" dirty="0"/>
          </a:p>
        </p:txBody>
      </p:sp>
      <p:sp>
        <p:nvSpPr>
          <p:cNvPr id="7" name="矩形 6"/>
          <p:cNvSpPr/>
          <p:nvPr/>
        </p:nvSpPr>
        <p:spPr>
          <a:xfrm>
            <a:off x="7560332" y="3507854"/>
            <a:ext cx="972108" cy="232179"/>
          </a:xfrm>
          <a:prstGeom prst="rect">
            <a:avLst/>
          </a:prstGeom>
        </p:spPr>
        <p:txBody>
          <a:bodyPr wrap="square" lIns="68580" tIns="34290" rIns="68580" bIns="34290">
            <a:spAutoFit/>
          </a:bodyPr>
          <a:lstStyle/>
          <a:p>
            <a:pPr algn="ctr">
              <a:lnSpc>
                <a:spcPct val="150000"/>
              </a:lnSpc>
              <a:spcBef>
                <a:spcPts val="0"/>
              </a:spcBef>
            </a:pPr>
            <a:r>
              <a:rPr lang="en-US" altLang="zh-CN" sz="800" b="1" dirty="0"/>
              <a:t>DIY Mode</a:t>
            </a:r>
          </a:p>
        </p:txBody>
      </p:sp>
      <p:sp>
        <p:nvSpPr>
          <p:cNvPr id="8" name="矩形 7"/>
          <p:cNvSpPr/>
          <p:nvPr/>
        </p:nvSpPr>
        <p:spPr>
          <a:xfrm>
            <a:off x="6314368" y="3507854"/>
            <a:ext cx="1209960" cy="377026"/>
          </a:xfrm>
          <a:prstGeom prst="rect">
            <a:avLst/>
          </a:prstGeom>
        </p:spPr>
        <p:txBody>
          <a:bodyPr wrap="square" lIns="68580" tIns="34290" rIns="68580" bIns="34290">
            <a:spAutoFit/>
          </a:bodyPr>
          <a:lstStyle/>
          <a:p>
            <a:pPr algn="ctr">
              <a:lnSpc>
                <a:spcPct val="150000"/>
              </a:lnSpc>
            </a:pPr>
            <a:r>
              <a:rPr lang="en-US" altLang="zh-CN" sz="800" b="1" dirty="0" smtClean="0"/>
              <a:t>Normal Mode</a:t>
            </a:r>
            <a:endParaRPr lang="en-US" altLang="zh-CN" sz="800" b="1" dirty="0"/>
          </a:p>
          <a:p>
            <a:pPr algn="ctr"/>
            <a:r>
              <a:rPr lang="en-US" altLang="zh-CN" sz="800" b="1" dirty="0" smtClean="0"/>
              <a:t>1757ml/h</a:t>
            </a:r>
          </a:p>
        </p:txBody>
      </p:sp>
      <p:grpSp>
        <p:nvGrpSpPr>
          <p:cNvPr id="14" name="组合 13"/>
          <p:cNvGrpSpPr/>
          <p:nvPr/>
        </p:nvGrpSpPr>
        <p:grpSpPr>
          <a:xfrm>
            <a:off x="413538" y="668040"/>
            <a:ext cx="1926214" cy="0"/>
            <a:chOff x="413538" y="668040"/>
            <a:chExt cx="1926214" cy="0"/>
          </a:xfrm>
        </p:grpSpPr>
        <p:cxnSp>
          <p:nvCxnSpPr>
            <p:cNvPr id="15" name="直接连接符 14"/>
            <p:cNvCxnSpPr/>
            <p:nvPr/>
          </p:nvCxnSpPr>
          <p:spPr bwMode="auto">
            <a:xfrm>
              <a:off x="866188" y="668040"/>
              <a:ext cx="1473564"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7" name="直接连接符 16"/>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grpSp>
        <p:nvGrpSpPr>
          <p:cNvPr id="16" name="组合 15"/>
          <p:cNvGrpSpPr/>
          <p:nvPr/>
        </p:nvGrpSpPr>
        <p:grpSpPr>
          <a:xfrm rot="-1080000">
            <a:off x="5036793" y="907427"/>
            <a:ext cx="1440000" cy="149341"/>
            <a:chOff x="1128220" y="799876"/>
            <a:chExt cx="1440000" cy="149341"/>
          </a:xfrm>
        </p:grpSpPr>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
              <a:off x="1128220" y="928935"/>
              <a:ext cx="1440000" cy="2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descr="E:\2017年工作\06. Pictures\Carri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0000">
              <a:off x="1157978" y="799876"/>
              <a:ext cx="108000" cy="430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7201509" y="-31394"/>
            <a:ext cx="1852138" cy="931860"/>
            <a:chOff x="7201509" y="-31394"/>
            <a:chExt cx="1852138" cy="931860"/>
          </a:xfrm>
        </p:grpSpPr>
        <p:pic>
          <p:nvPicPr>
            <p:cNvPr id="5" name="图片 4"/>
            <p:cNvPicPr>
              <a:picLocks noChangeAspect="1"/>
            </p:cNvPicPr>
            <p:nvPr/>
          </p:nvPicPr>
          <p:blipFill>
            <a:blip r:embed="rId6"/>
            <a:stretch>
              <a:fillRect/>
            </a:stretch>
          </p:blipFill>
          <p:spPr>
            <a:xfrm>
              <a:off x="7452320" y="-31394"/>
              <a:ext cx="1601327" cy="874952"/>
            </a:xfrm>
            <a:prstGeom prst="rect">
              <a:avLst/>
            </a:prstGeom>
          </p:spPr>
        </p:pic>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grpSp>
    </p:spTree>
    <p:extLst>
      <p:ext uri="{BB962C8B-B14F-4D97-AF65-F5344CB8AC3E}">
        <p14:creationId xmlns:p14="http://schemas.microsoft.com/office/powerpoint/2010/main" val="2977734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403648" y="1707655"/>
            <a:ext cx="5796033" cy="8640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Times New Roman" pitchFamily="18" charset="0"/>
                <a:ea typeface="宋体" pitchFamily="2" charset="-122"/>
              </a:rPr>
              <a:t>新增光敏传感器控制宣传页，当机器检测房间内灯灭，则自动关闭屏显，同</a:t>
            </a:r>
            <a:r>
              <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rPr>
              <a:t>MT</a:t>
            </a:r>
            <a:endParaRPr kumimoji="1" lang="zh-CN" alt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6765"/>
          <a:stretch/>
        </p:blipFill>
        <p:spPr>
          <a:xfrm>
            <a:off x="1356" y="1"/>
            <a:ext cx="9141289" cy="4795519"/>
          </a:xfrm>
          <a:prstGeom prst="rect">
            <a:avLst/>
          </a:prstGeom>
        </p:spPr>
      </p:pic>
      <p:sp>
        <p:nvSpPr>
          <p:cNvPr id="4" name="AutoShape 4"/>
          <p:cNvSpPr>
            <a:spLocks noChangeArrowheads="1"/>
          </p:cNvSpPr>
          <p:nvPr/>
        </p:nvSpPr>
        <p:spPr bwMode="auto">
          <a:xfrm flipH="1">
            <a:off x="381144" y="221019"/>
            <a:ext cx="4622904"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Comfort – Auto Photosensitive Display</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5" name="组合 4"/>
          <p:cNvGrpSpPr/>
          <p:nvPr/>
        </p:nvGrpSpPr>
        <p:grpSpPr>
          <a:xfrm>
            <a:off x="413538" y="668040"/>
            <a:ext cx="4158462" cy="0"/>
            <a:chOff x="413538" y="668040"/>
            <a:chExt cx="4158462" cy="0"/>
          </a:xfrm>
        </p:grpSpPr>
        <p:cxnSp>
          <p:nvCxnSpPr>
            <p:cNvPr id="6" name="直接连接符 5"/>
            <p:cNvCxnSpPr/>
            <p:nvPr/>
          </p:nvCxnSpPr>
          <p:spPr bwMode="auto">
            <a:xfrm>
              <a:off x="866188" y="668040"/>
              <a:ext cx="3705812"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7" name="直接连接符 6"/>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9" name="TextBox 8"/>
          <p:cNvSpPr txBox="1"/>
          <p:nvPr/>
        </p:nvSpPr>
        <p:spPr>
          <a:xfrm>
            <a:off x="943443" y="4155926"/>
            <a:ext cx="7257115" cy="415498"/>
          </a:xfrm>
          <a:prstGeom prst="rect">
            <a:avLst/>
          </a:prstGeom>
          <a:noFill/>
        </p:spPr>
        <p:txBody>
          <a:bodyPr wrap="none" rtlCol="0">
            <a:spAutoFit/>
          </a:bodyPr>
          <a:lstStyle/>
          <a:p>
            <a:r>
              <a:rPr lang="en-US" altLang="zh-CN" sz="1050" dirty="0"/>
              <a:t>The unit has a build-in light sensor to detect the ambient brightness. When the light is turned off, the display </a:t>
            </a:r>
          </a:p>
          <a:p>
            <a:r>
              <a:rPr lang="en-US" altLang="zh-CN" sz="1050" dirty="0"/>
              <a:t>will dim down gradually, saving energy and offering you a comfortable sleep.</a:t>
            </a:r>
            <a:endParaRPr lang="zh-CN" altLang="en-US" sz="1050"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236848" y="1674434"/>
            <a:ext cx="756000" cy="4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616200" y="1678366"/>
            <a:ext cx="756000" cy="4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7201509" y="1"/>
            <a:ext cx="1797764" cy="926846"/>
            <a:chOff x="7201509" y="1"/>
            <a:chExt cx="1797764" cy="926846"/>
          </a:xfrm>
        </p:grpSpPr>
        <p:pic>
          <p:nvPicPr>
            <p:cNvPr id="13" name="图片 12"/>
            <p:cNvPicPr>
              <a:picLocks noChangeAspect="1"/>
            </p:cNvPicPr>
            <p:nvPr/>
          </p:nvPicPr>
          <p:blipFill>
            <a:blip r:embed="rId4"/>
            <a:stretch>
              <a:fillRect/>
            </a:stretch>
          </p:blipFill>
          <p:spPr>
            <a:xfrm>
              <a:off x="7452320" y="1"/>
              <a:ext cx="1368152" cy="926846"/>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grpSp>
    </p:spTree>
    <p:extLst>
      <p:ext uri="{BB962C8B-B14F-4D97-AF65-F5344CB8AC3E}">
        <p14:creationId xmlns:p14="http://schemas.microsoft.com/office/powerpoint/2010/main" val="52034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b="79852"/>
          <a:stretch/>
        </p:blipFill>
        <p:spPr>
          <a:xfrm>
            <a:off x="1355" y="2"/>
            <a:ext cx="9141289" cy="1036318"/>
          </a:xfrm>
          <a:prstGeom prst="rect">
            <a:avLst/>
          </a:prstGeom>
        </p:spPr>
      </p:pic>
      <p:grpSp>
        <p:nvGrpSpPr>
          <p:cNvPr id="14" name="组合 13"/>
          <p:cNvGrpSpPr/>
          <p:nvPr/>
        </p:nvGrpSpPr>
        <p:grpSpPr>
          <a:xfrm>
            <a:off x="413538" y="668040"/>
            <a:ext cx="2934326" cy="0"/>
            <a:chOff x="413538" y="668040"/>
            <a:chExt cx="2934326" cy="0"/>
          </a:xfrm>
        </p:grpSpPr>
        <p:cxnSp>
          <p:nvCxnSpPr>
            <p:cNvPr id="15" name="直接连接符 14"/>
            <p:cNvCxnSpPr/>
            <p:nvPr/>
          </p:nvCxnSpPr>
          <p:spPr bwMode="auto">
            <a:xfrm>
              <a:off x="866188" y="668040"/>
              <a:ext cx="2481676"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6" name="直接连接符 15"/>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19" name="AutoShape 4"/>
          <p:cNvSpPr>
            <a:spLocks noChangeArrowheads="1"/>
          </p:cNvSpPr>
          <p:nvPr/>
        </p:nvSpPr>
        <p:spPr bwMode="auto">
          <a:xfrm flipH="1">
            <a:off x="389859" y="483980"/>
            <a:ext cx="4622903" cy="431586"/>
          </a:xfrm>
          <a:prstGeom prst="roundRect">
            <a:avLst>
              <a:gd name="adj" fmla="val 16667"/>
            </a:avLst>
          </a:prstGeom>
          <a:extLst/>
        </p:spPr>
        <p:txBody>
          <a:bodyPr vert="horz" lIns="0" tIns="34290" rIns="68580" bIns="34290" rtlCol="0" anchor="ctr">
            <a:noAutofit/>
          </a:bodyPr>
          <a:lstStyle/>
          <a:p>
            <a:r>
              <a:rPr lang="en-US" altLang="zh-CN" b="1" dirty="0" smtClean="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Carrier Exclusive Panel</a:t>
            </a:r>
          </a:p>
          <a:p>
            <a:endParaRPr lang="en-US" altLang="zh-CN" b="1" dirty="0" smtClean="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751054"/>
            <a:ext cx="1518104" cy="17568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751053"/>
            <a:ext cx="5310538" cy="174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组合 3"/>
          <p:cNvGrpSpPr/>
          <p:nvPr/>
        </p:nvGrpSpPr>
        <p:grpSpPr>
          <a:xfrm>
            <a:off x="7201509" y="-20776"/>
            <a:ext cx="1797764" cy="921242"/>
            <a:chOff x="7201509" y="-20776"/>
            <a:chExt cx="1797764" cy="921242"/>
          </a:xfrm>
        </p:grpSpPr>
        <p:pic>
          <p:nvPicPr>
            <p:cNvPr id="2" name="图片 1"/>
            <p:cNvPicPr>
              <a:picLocks noChangeAspect="1"/>
            </p:cNvPicPr>
            <p:nvPr/>
          </p:nvPicPr>
          <p:blipFill>
            <a:blip r:embed="rId5"/>
            <a:stretch>
              <a:fillRect/>
            </a:stretch>
          </p:blipFill>
          <p:spPr>
            <a:xfrm>
              <a:off x="7453392" y="-20776"/>
              <a:ext cx="1367079" cy="86433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grpSp>
    </p:spTree>
    <p:extLst>
      <p:ext uri="{BB962C8B-B14F-4D97-AF65-F5344CB8AC3E}">
        <p14:creationId xmlns:p14="http://schemas.microsoft.com/office/powerpoint/2010/main" val="248510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flipH="1">
            <a:off x="400374" y="249954"/>
            <a:ext cx="4622903" cy="377580"/>
          </a:xfrm>
          <a:prstGeom prst="roundRect">
            <a:avLst>
              <a:gd name="adj" fmla="val 16667"/>
            </a:avLst>
          </a:prstGeom>
          <a:extLst/>
        </p:spPr>
        <p:txBody>
          <a:bodyPr vert="horz" lIns="0" tIns="34290" rIns="68580" bIns="34290" rtlCol="0" anchor="ctr">
            <a:noAutofit/>
          </a:bodyPr>
          <a:lstStyle/>
          <a:p>
            <a:r>
              <a:rPr lang="en-US" altLang="zh-CN" b="1" dirty="0" err="1" smtClean="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Gerenal</a:t>
            </a:r>
            <a:r>
              <a:rPr lang="en-US" altLang="zh-CN" b="1" dirty="0" smtClean="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  Information</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14" name="组合 13"/>
          <p:cNvGrpSpPr/>
          <p:nvPr/>
        </p:nvGrpSpPr>
        <p:grpSpPr>
          <a:xfrm>
            <a:off x="413538" y="668040"/>
            <a:ext cx="3093523" cy="0"/>
            <a:chOff x="413538" y="668040"/>
            <a:chExt cx="3093523" cy="0"/>
          </a:xfrm>
        </p:grpSpPr>
        <p:cxnSp>
          <p:nvCxnSpPr>
            <p:cNvPr id="15" name="直接连接符 14"/>
            <p:cNvCxnSpPr/>
            <p:nvPr/>
          </p:nvCxnSpPr>
          <p:spPr bwMode="auto">
            <a:xfrm>
              <a:off x="866188" y="668040"/>
              <a:ext cx="2640873"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6" name="直接连接符 15"/>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06" y="1131590"/>
            <a:ext cx="805424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25922" y="836378"/>
            <a:ext cx="2781300" cy="369332"/>
          </a:xfrm>
          <a:prstGeom prst="rect">
            <a:avLst/>
          </a:prstGeom>
          <a:noFill/>
        </p:spPr>
        <p:txBody>
          <a:bodyPr wrap="square" rtlCol="0">
            <a:spAutoFit/>
          </a:bodyPr>
          <a:lstStyle/>
          <a:p>
            <a:r>
              <a:rPr lang="en-US" altLang="zh-CN" sz="1800" dirty="0" smtClean="0"/>
              <a:t>Primary Specification</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2970771922"/>
              </p:ext>
            </p:extLst>
          </p:nvPr>
        </p:nvGraphicFramePr>
        <p:xfrm>
          <a:off x="400050" y="1276350"/>
          <a:ext cx="3530600" cy="1917700"/>
        </p:xfrm>
        <a:graphic>
          <a:graphicData uri="http://schemas.openxmlformats.org/presentationml/2006/ole">
            <mc:AlternateContent xmlns:mc="http://schemas.openxmlformats.org/markup-compatibility/2006">
              <mc:Choice xmlns:v="urn:schemas-microsoft-com:vml" Requires="v">
                <p:oleObj spid="_x0000_s1108" name="工作表" r:id="rId5" imgW="3530551" imgH="1917875" progId="Excel.Sheet.12">
                  <p:embed/>
                </p:oleObj>
              </mc:Choice>
              <mc:Fallback>
                <p:oleObj name="工作表" r:id="rId5" imgW="3530551" imgH="1917875" progId="Excel.Sheet.12">
                  <p:embed/>
                  <p:pic>
                    <p:nvPicPr>
                      <p:cNvPr id="0" name=""/>
                      <p:cNvPicPr/>
                      <p:nvPr/>
                    </p:nvPicPr>
                    <p:blipFill>
                      <a:blip r:embed="rId6"/>
                      <a:stretch>
                        <a:fillRect/>
                      </a:stretch>
                    </p:blipFill>
                    <p:spPr>
                      <a:xfrm>
                        <a:off x="400050" y="1276350"/>
                        <a:ext cx="3530600" cy="1917700"/>
                      </a:xfrm>
                      <a:prstGeom prst="rect">
                        <a:avLst/>
                      </a:prstGeom>
                    </p:spPr>
                  </p:pic>
                </p:oleObj>
              </mc:Fallback>
            </mc:AlternateContent>
          </a:graphicData>
        </a:graphic>
      </p:graphicFrame>
    </p:spTree>
    <p:extLst>
      <p:ext uri="{BB962C8B-B14F-4D97-AF65-F5344CB8AC3E}">
        <p14:creationId xmlns:p14="http://schemas.microsoft.com/office/powerpoint/2010/main" val="161994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7160"/>
          <a:stretch/>
        </p:blipFill>
        <p:spPr>
          <a:xfrm>
            <a:off x="107504" y="51470"/>
            <a:ext cx="9141291" cy="4775199"/>
          </a:xfrm>
          <a:prstGeom prst="rect">
            <a:avLst/>
          </a:prstGeom>
        </p:spPr>
      </p:pic>
      <p:sp>
        <p:nvSpPr>
          <p:cNvPr id="2" name="AutoShape 4"/>
          <p:cNvSpPr>
            <a:spLocks noChangeArrowheads="1"/>
          </p:cNvSpPr>
          <p:nvPr/>
        </p:nvSpPr>
        <p:spPr bwMode="auto">
          <a:xfrm flipH="1">
            <a:off x="400374" y="249954"/>
            <a:ext cx="4622903" cy="377580"/>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Ultra-high Energy Efficiency</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1331640" y="3263954"/>
            <a:ext cx="1800200" cy="1069524"/>
          </a:xfrm>
          <a:prstGeom prst="rect">
            <a:avLst/>
          </a:prstGeom>
        </p:spPr>
        <p:txBody>
          <a:bodyPr wrap="square" lIns="68580" tIns="34290" rIns="68580" bIns="34290">
            <a:spAutoFit/>
          </a:bodyPr>
          <a:lstStyle/>
          <a:p>
            <a:pPr>
              <a:lnSpc>
                <a:spcPts val="1300"/>
              </a:lnSpc>
            </a:pPr>
            <a:r>
              <a:rPr lang="en-US" altLang="zh-CN" sz="1000" kern="1000" dirty="0" smtClean="0">
                <a:solidFill>
                  <a:schemeClr val="tx1">
                    <a:lumMod val="85000"/>
                    <a:lumOff val="15000"/>
                  </a:schemeClr>
                </a:solidFill>
              </a:rPr>
              <a:t>Φ7 and Φ5 hybrid pipe design</a:t>
            </a:r>
            <a:r>
              <a:rPr lang="en-US" altLang="zh-CN" sz="1000" kern="1000" dirty="0">
                <a:solidFill>
                  <a:schemeClr val="tx1">
                    <a:lumMod val="85000"/>
                    <a:lumOff val="15000"/>
                  </a:schemeClr>
                </a:solidFill>
              </a:rPr>
              <a:t> </a:t>
            </a:r>
            <a:r>
              <a:rPr lang="en-US" altLang="zh-CN" sz="1000" kern="1000" dirty="0" smtClean="0">
                <a:solidFill>
                  <a:schemeClr val="tx1">
                    <a:lumMod val="85000"/>
                    <a:lumOff val="15000"/>
                  </a:schemeClr>
                </a:solidFill>
              </a:rPr>
              <a:t>heat exchanger offers better performance rate, which is 10% more than the conventional heat exchanger</a:t>
            </a:r>
            <a:endParaRPr lang="en-US" altLang="zh-CN" sz="1000" kern="1000" dirty="0">
              <a:solidFill>
                <a:schemeClr val="tx1">
                  <a:lumMod val="85000"/>
                  <a:lumOff val="15000"/>
                </a:schemeClr>
              </a:solidFill>
            </a:endParaRPr>
          </a:p>
        </p:txBody>
      </p:sp>
      <p:sp>
        <p:nvSpPr>
          <p:cNvPr id="9" name="矩形 8"/>
          <p:cNvSpPr/>
          <p:nvPr/>
        </p:nvSpPr>
        <p:spPr>
          <a:xfrm>
            <a:off x="3834947" y="3263954"/>
            <a:ext cx="1774425" cy="555152"/>
          </a:xfrm>
          <a:prstGeom prst="rect">
            <a:avLst/>
          </a:prstGeom>
        </p:spPr>
        <p:txBody>
          <a:bodyPr wrap="square" lIns="68580" tIns="34290" rIns="68580" bIns="34290">
            <a:spAutoFit/>
          </a:bodyPr>
          <a:lstStyle/>
          <a:p>
            <a:pPr>
              <a:lnSpc>
                <a:spcPts val="1300"/>
              </a:lnSpc>
            </a:pPr>
            <a:r>
              <a:rPr lang="en-US" altLang="zh-CN" sz="900" dirty="0" smtClean="0">
                <a:solidFill>
                  <a:schemeClr val="tx1">
                    <a:lumMod val="85000"/>
                    <a:lumOff val="15000"/>
                  </a:schemeClr>
                </a:solidFill>
              </a:rPr>
              <a:t>The leading energy efficiency compressor as core element of the technology.</a:t>
            </a:r>
            <a:endParaRPr lang="en-US" altLang="zh-CN" sz="900" dirty="0">
              <a:solidFill>
                <a:schemeClr val="tx1">
                  <a:lumMod val="85000"/>
                  <a:lumOff val="15000"/>
                </a:schemeClr>
              </a:solidFill>
            </a:endParaRPr>
          </a:p>
        </p:txBody>
      </p:sp>
      <p:sp>
        <p:nvSpPr>
          <p:cNvPr id="10" name="矩形 9"/>
          <p:cNvSpPr/>
          <p:nvPr/>
        </p:nvSpPr>
        <p:spPr>
          <a:xfrm>
            <a:off x="6300192" y="3263954"/>
            <a:ext cx="1728192" cy="402674"/>
          </a:xfrm>
          <a:prstGeom prst="rect">
            <a:avLst/>
          </a:prstGeom>
        </p:spPr>
        <p:txBody>
          <a:bodyPr wrap="square" lIns="68580" tIns="34290" rIns="68580" bIns="34290">
            <a:spAutoFit/>
          </a:bodyPr>
          <a:lstStyle/>
          <a:p>
            <a:pPr algn="just">
              <a:lnSpc>
                <a:spcPts val="1300"/>
              </a:lnSpc>
            </a:pPr>
            <a:r>
              <a:rPr lang="en-US" altLang="zh-CN" sz="900" dirty="0" smtClean="0">
                <a:solidFill>
                  <a:schemeClr val="tx1">
                    <a:lumMod val="85000"/>
                    <a:lumOff val="15000"/>
                  </a:schemeClr>
                </a:solidFill>
              </a:rPr>
              <a:t>Optimized air outlet design assists the energy efficiency. </a:t>
            </a:r>
            <a:endParaRPr lang="en-US" altLang="zh-CN" sz="900" dirty="0">
              <a:solidFill>
                <a:schemeClr val="tx1">
                  <a:lumMod val="85000"/>
                  <a:lumOff val="15000"/>
                </a:schemeClr>
              </a:solidFill>
            </a:endParaRPr>
          </a:p>
        </p:txBody>
      </p:sp>
      <p:grpSp>
        <p:nvGrpSpPr>
          <p:cNvPr id="14" name="组合 13"/>
          <p:cNvGrpSpPr/>
          <p:nvPr/>
        </p:nvGrpSpPr>
        <p:grpSpPr>
          <a:xfrm>
            <a:off x="413538" y="668040"/>
            <a:ext cx="3093523" cy="0"/>
            <a:chOff x="413538" y="668040"/>
            <a:chExt cx="3093523" cy="0"/>
          </a:xfrm>
        </p:grpSpPr>
        <p:cxnSp>
          <p:nvCxnSpPr>
            <p:cNvPr id="15" name="直接连接符 14"/>
            <p:cNvCxnSpPr/>
            <p:nvPr/>
          </p:nvCxnSpPr>
          <p:spPr bwMode="auto">
            <a:xfrm>
              <a:off x="866188" y="668040"/>
              <a:ext cx="2640873"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6" name="直接连接符 15"/>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5" name="图片 4"/>
          <p:cNvPicPr>
            <a:picLocks noChangeAspect="1"/>
          </p:cNvPicPr>
          <p:nvPr/>
        </p:nvPicPr>
        <p:blipFill>
          <a:blip r:embed="rId4"/>
          <a:stretch>
            <a:fillRect/>
          </a:stretch>
        </p:blipFill>
        <p:spPr>
          <a:xfrm>
            <a:off x="7475242" y="33639"/>
            <a:ext cx="1345230" cy="881928"/>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23605"/>
            <a:ext cx="1797764" cy="813357"/>
          </a:xfrm>
          <a:prstGeom prst="rect">
            <a:avLst/>
          </a:prstGeom>
        </p:spPr>
      </p:pic>
    </p:spTree>
    <p:extLst>
      <p:ext uri="{BB962C8B-B14F-4D97-AF65-F5344CB8AC3E}">
        <p14:creationId xmlns:p14="http://schemas.microsoft.com/office/powerpoint/2010/main" val="194762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
            <a:ext cx="9144000" cy="4876005"/>
            <a:chOff x="0" y="1"/>
            <a:chExt cx="9144000" cy="4876005"/>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87600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344" y="1066681"/>
              <a:ext cx="291600" cy="10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rot="-360000">
              <a:off x="5693855" y="1020807"/>
              <a:ext cx="1368000" cy="149341"/>
              <a:chOff x="1128220" y="799876"/>
              <a:chExt cx="1440000" cy="149341"/>
            </a:xfrm>
          </p:grpSpPr>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0000">
                <a:off x="1128220" y="928935"/>
                <a:ext cx="1440000" cy="2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descr="E:\2017年工作\06. Pictures\Carri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0000">
                <a:off x="1157978" y="799876"/>
                <a:ext cx="108000" cy="4300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AutoShape 4"/>
          <p:cNvSpPr>
            <a:spLocks noChangeArrowheads="1"/>
          </p:cNvSpPr>
          <p:nvPr/>
        </p:nvSpPr>
        <p:spPr bwMode="auto">
          <a:xfrm flipH="1">
            <a:off x="371140" y="267494"/>
            <a:ext cx="2688691"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Low Ambient Heating</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559835" y="1131590"/>
            <a:ext cx="3672408" cy="838691"/>
          </a:xfrm>
          <a:prstGeom prst="rect">
            <a:avLst/>
          </a:prstGeom>
        </p:spPr>
        <p:txBody>
          <a:bodyPr wrap="square" lIns="68580" tIns="34290" rIns="68580" bIns="34290">
            <a:spAutoFit/>
          </a:bodyPr>
          <a:lstStyle/>
          <a:p>
            <a:pPr>
              <a:lnSpc>
                <a:spcPts val="1500"/>
              </a:lnSpc>
            </a:pPr>
            <a:r>
              <a:rPr lang="en-US" altLang="zh-CN" sz="1100" b="1" dirty="0" smtClean="0">
                <a:solidFill>
                  <a:schemeClr val="tx1">
                    <a:lumMod val="75000"/>
                    <a:lumOff val="25000"/>
                  </a:schemeClr>
                </a:solidFill>
              </a:rPr>
              <a:t>The advanced inverter technology to withstand the most extreme weather conditions. You can enjoy </a:t>
            </a:r>
            <a:r>
              <a:rPr lang="en-US" altLang="zh-CN" sz="1100" b="1" dirty="0">
                <a:solidFill>
                  <a:schemeClr val="tx1">
                    <a:lumMod val="75000"/>
                    <a:lumOff val="25000"/>
                  </a:schemeClr>
                </a:solidFill>
              </a:rPr>
              <a:t>comfortable and heating air even when the outdoor temperature is as low as </a:t>
            </a:r>
            <a:r>
              <a:rPr lang="en-US" altLang="zh-CN" sz="1100" b="1" dirty="0" smtClean="0">
                <a:solidFill>
                  <a:schemeClr val="tx1">
                    <a:lumMod val="75000"/>
                    <a:lumOff val="25000"/>
                  </a:schemeClr>
                </a:solidFill>
              </a:rPr>
              <a:t>-2</a:t>
            </a:r>
            <a:r>
              <a:rPr lang="en-US" altLang="zh-CN" sz="1100" b="1" dirty="0"/>
              <a:t>5</a:t>
            </a:r>
            <a:r>
              <a:rPr lang="en-US" altLang="zh-CN" sz="1100" b="1" dirty="0" smtClean="0">
                <a:solidFill>
                  <a:schemeClr val="tx1">
                    <a:lumMod val="75000"/>
                    <a:lumOff val="25000"/>
                  </a:schemeClr>
                </a:solidFill>
              </a:rPr>
              <a:t>℃</a:t>
            </a:r>
            <a:r>
              <a:rPr lang="en-US" altLang="zh-CN" sz="1100" b="1" dirty="0">
                <a:solidFill>
                  <a:schemeClr val="tx1">
                    <a:lumMod val="75000"/>
                    <a:lumOff val="25000"/>
                  </a:schemeClr>
                </a:solidFill>
              </a:rPr>
              <a:t>. </a:t>
            </a:r>
          </a:p>
        </p:txBody>
      </p:sp>
      <p:grpSp>
        <p:nvGrpSpPr>
          <p:cNvPr id="10" name="组合 9"/>
          <p:cNvGrpSpPr/>
          <p:nvPr/>
        </p:nvGrpSpPr>
        <p:grpSpPr>
          <a:xfrm>
            <a:off x="413538" y="668040"/>
            <a:ext cx="2286254" cy="0"/>
            <a:chOff x="413538" y="668040"/>
            <a:chExt cx="2286254" cy="0"/>
          </a:xfrm>
        </p:grpSpPr>
        <p:cxnSp>
          <p:nvCxnSpPr>
            <p:cNvPr id="11" name="直接连接符 10"/>
            <p:cNvCxnSpPr/>
            <p:nvPr/>
          </p:nvCxnSpPr>
          <p:spPr bwMode="auto">
            <a:xfrm>
              <a:off x="866188" y="668040"/>
              <a:ext cx="1833604"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5" name="直接连接符 14"/>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7502" y="2252861"/>
            <a:ext cx="79477" cy="1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7236296" y="-49506"/>
            <a:ext cx="1907704" cy="1116187"/>
            <a:chOff x="7108145" y="23605"/>
            <a:chExt cx="2037424" cy="1065585"/>
          </a:xfrm>
        </p:grpSpPr>
        <p:pic>
          <p:nvPicPr>
            <p:cNvPr id="17" name="图片 16"/>
            <p:cNvPicPr>
              <a:picLocks noChangeAspect="1"/>
            </p:cNvPicPr>
            <p:nvPr/>
          </p:nvPicPr>
          <p:blipFill>
            <a:blip r:embed="rId8"/>
            <a:stretch>
              <a:fillRect/>
            </a:stretch>
          </p:blipFill>
          <p:spPr>
            <a:xfrm>
              <a:off x="7108145" y="43810"/>
              <a:ext cx="2037424" cy="1045380"/>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4288" y="23605"/>
              <a:ext cx="1797764" cy="813357"/>
            </a:xfrm>
            <a:prstGeom prst="rect">
              <a:avLst/>
            </a:prstGeom>
          </p:spPr>
        </p:pic>
      </p:grpSp>
    </p:spTree>
    <p:extLst>
      <p:ext uri="{BB962C8B-B14F-4D97-AF65-F5344CB8AC3E}">
        <p14:creationId xmlns:p14="http://schemas.microsoft.com/office/powerpoint/2010/main" val="137954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6765"/>
          <a:stretch/>
        </p:blipFill>
        <p:spPr>
          <a:xfrm>
            <a:off x="5556" y="54525"/>
            <a:ext cx="9141289" cy="4795519"/>
          </a:xfrm>
          <a:prstGeom prst="rect">
            <a:avLst/>
          </a:prstGeom>
        </p:spPr>
      </p:pic>
      <p:sp>
        <p:nvSpPr>
          <p:cNvPr id="2" name="AutoShape 4"/>
          <p:cNvSpPr>
            <a:spLocks noChangeArrowheads="1"/>
          </p:cNvSpPr>
          <p:nvPr/>
        </p:nvSpPr>
        <p:spPr bwMode="auto">
          <a:xfrm flipH="1">
            <a:off x="381145" y="269900"/>
            <a:ext cx="4622903" cy="423082"/>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Low Ambient Cooling</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5364088" y="3219822"/>
            <a:ext cx="3103561" cy="1338828"/>
          </a:xfrm>
          <a:prstGeom prst="rect">
            <a:avLst/>
          </a:prstGeom>
        </p:spPr>
        <p:txBody>
          <a:bodyPr wrap="square" lIns="68580" tIns="34290" rIns="68580" bIns="34290">
            <a:spAutoFit/>
          </a:bodyPr>
          <a:lstStyle/>
          <a:p>
            <a:pPr>
              <a:lnSpc>
                <a:spcPct val="150000"/>
              </a:lnSpc>
            </a:pPr>
            <a:r>
              <a:rPr lang="en-US" altLang="zh-CN" sz="1100" b="1" dirty="0">
                <a:solidFill>
                  <a:schemeClr val="tx1">
                    <a:lumMod val="75000"/>
                    <a:lumOff val="25000"/>
                  </a:schemeClr>
                </a:solidFill>
              </a:rPr>
              <a:t>With low ambient cooling function, the outdoor fan speed can be </a:t>
            </a:r>
            <a:r>
              <a:rPr lang="en-US" altLang="zh-CN" sz="1100" b="1" dirty="0" smtClean="0">
                <a:solidFill>
                  <a:schemeClr val="tx1">
                    <a:lumMod val="75000"/>
                    <a:lumOff val="25000"/>
                  </a:schemeClr>
                </a:solidFill>
              </a:rPr>
              <a:t>changed according </a:t>
            </a:r>
            <a:r>
              <a:rPr lang="en-US" altLang="zh-CN" sz="1100" b="1" dirty="0">
                <a:solidFill>
                  <a:schemeClr val="tx1">
                    <a:lumMod val="75000"/>
                    <a:lumOff val="25000"/>
                  </a:schemeClr>
                </a:solidFill>
              </a:rPr>
              <a:t>to </a:t>
            </a:r>
            <a:r>
              <a:rPr lang="en-US" altLang="zh-CN" sz="1100" b="1" dirty="0" smtClean="0">
                <a:solidFill>
                  <a:schemeClr val="tx1">
                    <a:lumMod val="75000"/>
                    <a:lumOff val="25000"/>
                  </a:schemeClr>
                </a:solidFill>
              </a:rPr>
              <a:t>the </a:t>
            </a:r>
            <a:r>
              <a:rPr lang="en-US" altLang="zh-CN" sz="1100" b="1" dirty="0">
                <a:solidFill>
                  <a:schemeClr val="tx1">
                    <a:lumMod val="75000"/>
                    <a:lumOff val="25000"/>
                  </a:schemeClr>
                </a:solidFill>
              </a:rPr>
              <a:t>condenser temperature and AC can run smoothly under the temperature as low as </a:t>
            </a:r>
            <a:r>
              <a:rPr lang="en-US" altLang="zh-CN" sz="1100" b="1" dirty="0" smtClean="0">
                <a:solidFill>
                  <a:schemeClr val="tx1">
                    <a:lumMod val="75000"/>
                    <a:lumOff val="25000"/>
                  </a:schemeClr>
                </a:solidFill>
              </a:rPr>
              <a:t>-</a:t>
            </a:r>
            <a:r>
              <a:rPr lang="en-US" altLang="zh-CN" sz="1100" b="1" dirty="0">
                <a:solidFill>
                  <a:schemeClr val="tx1">
                    <a:lumMod val="75000"/>
                    <a:lumOff val="25000"/>
                  </a:schemeClr>
                </a:solidFill>
              </a:rPr>
              <a:t>2</a:t>
            </a:r>
            <a:r>
              <a:rPr lang="en-US" altLang="zh-CN" sz="1100" b="1" dirty="0" smtClean="0">
                <a:solidFill>
                  <a:schemeClr val="tx1">
                    <a:lumMod val="75000"/>
                    <a:lumOff val="25000"/>
                  </a:schemeClr>
                </a:solidFill>
              </a:rPr>
              <a:t>5 </a:t>
            </a:r>
            <a:r>
              <a:rPr lang="en-US" altLang="zh-CN" sz="1100" b="1" dirty="0">
                <a:solidFill>
                  <a:schemeClr val="tx1">
                    <a:lumMod val="75000"/>
                    <a:lumOff val="25000"/>
                  </a:schemeClr>
                </a:solidFill>
              </a:rPr>
              <a:t>℃</a:t>
            </a:r>
          </a:p>
        </p:txBody>
      </p:sp>
      <p:grpSp>
        <p:nvGrpSpPr>
          <p:cNvPr id="12" name="组合 11"/>
          <p:cNvGrpSpPr/>
          <p:nvPr/>
        </p:nvGrpSpPr>
        <p:grpSpPr>
          <a:xfrm>
            <a:off x="413538" y="668040"/>
            <a:ext cx="2279058" cy="0"/>
            <a:chOff x="413538" y="668040"/>
            <a:chExt cx="2279058" cy="0"/>
          </a:xfrm>
        </p:grpSpPr>
        <p:cxnSp>
          <p:nvCxnSpPr>
            <p:cNvPr id="13" name="直接连接符 12"/>
            <p:cNvCxnSpPr/>
            <p:nvPr/>
          </p:nvCxnSpPr>
          <p:spPr bwMode="auto">
            <a:xfrm>
              <a:off x="866188" y="668040"/>
              <a:ext cx="1826408"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p:spPr>
        </p:cxnSp>
        <p:cxnSp>
          <p:nvCxnSpPr>
            <p:cNvPr id="14" name="直接连接符 13"/>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722" y="3129126"/>
            <a:ext cx="371214" cy="139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5"/>
          <a:stretch>
            <a:fillRect/>
          </a:stretch>
        </p:blipFill>
        <p:spPr>
          <a:xfrm>
            <a:off x="7308304" y="54525"/>
            <a:ext cx="1440159" cy="845916"/>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501" y="54525"/>
            <a:ext cx="1797764" cy="813357"/>
          </a:xfrm>
          <a:prstGeom prst="rect">
            <a:avLst/>
          </a:prstGeom>
        </p:spPr>
      </p:pic>
    </p:spTree>
    <p:extLst>
      <p:ext uri="{BB962C8B-B14F-4D97-AF65-F5344CB8AC3E}">
        <p14:creationId xmlns:p14="http://schemas.microsoft.com/office/powerpoint/2010/main" val="210884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6765"/>
          <a:stretch/>
        </p:blipFill>
        <p:spPr>
          <a:xfrm>
            <a:off x="1355" y="1"/>
            <a:ext cx="9141291" cy="4795519"/>
          </a:xfrm>
          <a:prstGeom prst="rect">
            <a:avLst/>
          </a:prstGeom>
        </p:spPr>
      </p:pic>
      <p:sp>
        <p:nvSpPr>
          <p:cNvPr id="2" name="AutoShape 4"/>
          <p:cNvSpPr>
            <a:spLocks noChangeArrowheads="1"/>
          </p:cNvSpPr>
          <p:nvPr/>
        </p:nvSpPr>
        <p:spPr bwMode="auto">
          <a:xfrm flipH="1">
            <a:off x="305527" y="251889"/>
            <a:ext cx="4622903" cy="431586"/>
          </a:xfrm>
          <a:prstGeom prst="roundRect">
            <a:avLst>
              <a:gd name="adj" fmla="val 16667"/>
            </a:avLst>
          </a:prstGeom>
          <a:extLst/>
        </p:spPr>
        <p:txBody>
          <a:bodyPr vert="horz" lIns="0" tIns="34290" rIns="68580" bIns="34290" rtlCol="0" anchor="ctr">
            <a:noAutofit/>
          </a:bodyPr>
          <a:lstStyle/>
          <a:p>
            <a:r>
              <a:rPr lang="en-US" altLang="zh-CN" b="1" dirty="0">
                <a:solidFill>
                  <a:srgbClr val="3F3A3A"/>
                </a:solidFill>
                <a:latin typeface="微软雅黑" pitchFamily="34" charset="-122"/>
                <a:ea typeface="微软雅黑" pitchFamily="34" charset="-122"/>
              </a:rPr>
              <a:t> </a:t>
            </a:r>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Comfort Airflow</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1193392" y="987574"/>
            <a:ext cx="6757216" cy="407804"/>
          </a:xfrm>
          <a:prstGeom prst="rect">
            <a:avLst/>
          </a:prstGeom>
        </p:spPr>
        <p:txBody>
          <a:bodyPr wrap="square" lIns="68580" tIns="34290" rIns="68580" bIns="34290">
            <a:spAutoFit/>
          </a:bodyPr>
          <a:lstStyle/>
          <a:p>
            <a:r>
              <a:rPr lang="en-US" altLang="zh-CN" sz="1100" b="1" dirty="0">
                <a:solidFill>
                  <a:schemeClr val="tx1">
                    <a:lumMod val="85000"/>
                    <a:lumOff val="15000"/>
                  </a:schemeClr>
                </a:solidFill>
              </a:rPr>
              <a:t>O</a:t>
            </a:r>
            <a:r>
              <a:rPr lang="en-US" altLang="zh-CN" sz="1100" b="1" dirty="0" smtClean="0">
                <a:solidFill>
                  <a:schemeClr val="tx1">
                    <a:lumMod val="85000"/>
                    <a:lumOff val="15000"/>
                  </a:schemeClr>
                </a:solidFill>
              </a:rPr>
              <a:t>ffers the most comfort airflow with warm air down to your toes, feeling spring in every corner of your room. Cool air up to the ceiling, enjoy a </a:t>
            </a:r>
            <a:r>
              <a:rPr lang="en-US" altLang="zh-CN" sz="1100" b="1" dirty="0">
                <a:solidFill>
                  <a:schemeClr val="tx1">
                    <a:lumMod val="85000"/>
                    <a:lumOff val="15000"/>
                  </a:schemeClr>
                </a:solidFill>
              </a:rPr>
              <a:t>more homogeneous </a:t>
            </a:r>
            <a:r>
              <a:rPr lang="en-US" altLang="zh-CN" sz="1100" b="1" dirty="0" smtClean="0">
                <a:solidFill>
                  <a:schemeClr val="tx1">
                    <a:lumMod val="85000"/>
                    <a:lumOff val="15000"/>
                  </a:schemeClr>
                </a:solidFill>
              </a:rPr>
              <a:t>coolness around. </a:t>
            </a:r>
            <a:endParaRPr lang="en-US" altLang="zh-CN" sz="1100" b="1" dirty="0">
              <a:solidFill>
                <a:schemeClr val="tx1">
                  <a:lumMod val="85000"/>
                  <a:lumOff val="15000"/>
                </a:schemeClr>
              </a:solidFill>
            </a:endParaRPr>
          </a:p>
        </p:txBody>
      </p:sp>
      <p:grpSp>
        <p:nvGrpSpPr>
          <p:cNvPr id="13" name="组合 12"/>
          <p:cNvGrpSpPr/>
          <p:nvPr/>
        </p:nvGrpSpPr>
        <p:grpSpPr>
          <a:xfrm>
            <a:off x="413538" y="668040"/>
            <a:ext cx="1710190" cy="0"/>
            <a:chOff x="413538" y="668040"/>
            <a:chExt cx="1710190" cy="0"/>
          </a:xfrm>
        </p:grpSpPr>
        <p:cxnSp>
          <p:nvCxnSpPr>
            <p:cNvPr id="14" name="直接连接符 13"/>
            <p:cNvCxnSpPr/>
            <p:nvPr/>
          </p:nvCxnSpPr>
          <p:spPr bwMode="auto">
            <a:xfrm>
              <a:off x="866188" y="668040"/>
              <a:ext cx="1257540"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5" name="直接连接符 14"/>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7" name="图片 6"/>
          <p:cNvPicPr>
            <a:picLocks noChangeAspect="1"/>
          </p:cNvPicPr>
          <p:nvPr/>
        </p:nvPicPr>
        <p:blipFill>
          <a:blip r:embed="rId4"/>
          <a:stretch>
            <a:fillRect/>
          </a:stretch>
        </p:blipFill>
        <p:spPr>
          <a:xfrm>
            <a:off x="7452320" y="0"/>
            <a:ext cx="1296143" cy="104485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spTree>
    <p:extLst>
      <p:ext uri="{BB962C8B-B14F-4D97-AF65-F5344CB8AC3E}">
        <p14:creationId xmlns:p14="http://schemas.microsoft.com/office/powerpoint/2010/main" val="85935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b="6568"/>
          <a:stretch/>
        </p:blipFill>
        <p:spPr>
          <a:xfrm>
            <a:off x="2713" y="-12998"/>
            <a:ext cx="9141287" cy="4805680"/>
          </a:xfrm>
          <a:prstGeom prst="rect">
            <a:avLst/>
          </a:prstGeom>
        </p:spPr>
      </p:pic>
      <p:sp>
        <p:nvSpPr>
          <p:cNvPr id="4" name="矩形 3"/>
          <p:cNvSpPr/>
          <p:nvPr/>
        </p:nvSpPr>
        <p:spPr>
          <a:xfrm>
            <a:off x="5004048" y="3307169"/>
            <a:ext cx="1836204" cy="402674"/>
          </a:xfrm>
          <a:prstGeom prst="rect">
            <a:avLst/>
          </a:prstGeom>
        </p:spPr>
        <p:txBody>
          <a:bodyPr wrap="square" lIns="68580" tIns="34290" rIns="68580" bIns="34290">
            <a:spAutoFit/>
          </a:bodyPr>
          <a:lstStyle/>
          <a:p>
            <a:pPr>
              <a:lnSpc>
                <a:spcPts val="1300"/>
              </a:lnSpc>
            </a:pPr>
            <a:r>
              <a:rPr lang="en-US" altLang="zh-CN" sz="800" dirty="0" smtClean="0">
                <a:solidFill>
                  <a:schemeClr val="tx1">
                    <a:lumMod val="85000"/>
                    <a:lumOff val="15000"/>
                  </a:schemeClr>
                </a:solidFill>
              </a:rPr>
              <a:t>Air outlet design is 110mm wide, 25% bigger than conventional AC.</a:t>
            </a:r>
            <a:endParaRPr lang="en-US" altLang="zh-CN" sz="800" dirty="0">
              <a:solidFill>
                <a:schemeClr val="tx1">
                  <a:lumMod val="85000"/>
                  <a:lumOff val="15000"/>
                </a:schemeClr>
              </a:solidFill>
            </a:endParaRPr>
          </a:p>
        </p:txBody>
      </p:sp>
      <p:sp>
        <p:nvSpPr>
          <p:cNvPr id="6" name="AutoShape 4"/>
          <p:cNvSpPr>
            <a:spLocks noChangeArrowheads="1"/>
          </p:cNvSpPr>
          <p:nvPr/>
        </p:nvSpPr>
        <p:spPr bwMode="auto">
          <a:xfrm flipH="1">
            <a:off x="381145" y="249492"/>
            <a:ext cx="4622903"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Strong Long Windblast</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5" name="组合 4"/>
          <p:cNvGrpSpPr/>
          <p:nvPr/>
        </p:nvGrpSpPr>
        <p:grpSpPr>
          <a:xfrm>
            <a:off x="413538" y="654540"/>
            <a:ext cx="2646048" cy="27000"/>
            <a:chOff x="413538" y="654540"/>
            <a:chExt cx="2646048" cy="27000"/>
          </a:xfrm>
        </p:grpSpPr>
        <p:sp>
          <p:nvSpPr>
            <p:cNvPr id="7" name="矩形 6"/>
            <p:cNvSpPr/>
            <p:nvPr/>
          </p:nvSpPr>
          <p:spPr bwMode="auto">
            <a:xfrm>
              <a:off x="413538" y="654540"/>
              <a:ext cx="459000" cy="27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kumimoji="1" lang="zh-CN" altLang="en-US" sz="2100">
                <a:latin typeface="Times New Roman" pitchFamily="18" charset="0"/>
                <a:ea typeface="宋体" pitchFamily="2" charset="-122"/>
              </a:endParaRPr>
            </a:p>
          </p:txBody>
        </p:sp>
        <p:sp>
          <p:nvSpPr>
            <p:cNvPr id="8" name="矩形 7"/>
            <p:cNvSpPr/>
            <p:nvPr/>
          </p:nvSpPr>
          <p:spPr bwMode="auto">
            <a:xfrm>
              <a:off x="845586" y="654540"/>
              <a:ext cx="2214000" cy="27000"/>
            </a:xfrm>
            <a:prstGeom prst="rect">
              <a:avLst/>
            </a:prstGeom>
            <a:solidFill>
              <a:srgbClr val="9A9A9A"/>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kumimoji="1" lang="zh-CN" altLang="en-US" sz="2100">
                <a:latin typeface="Times New Roman" pitchFamily="18" charset="0"/>
                <a:ea typeface="宋体" pitchFamily="2" charset="-122"/>
              </a:endParaRPr>
            </a:p>
          </p:txBody>
        </p:sp>
      </p:grpSp>
      <p:sp>
        <p:nvSpPr>
          <p:cNvPr id="10" name="矩形 9"/>
          <p:cNvSpPr/>
          <p:nvPr/>
        </p:nvSpPr>
        <p:spPr>
          <a:xfrm>
            <a:off x="6948264" y="3307169"/>
            <a:ext cx="2093272" cy="920765"/>
          </a:xfrm>
          <a:prstGeom prst="rect">
            <a:avLst/>
          </a:prstGeom>
        </p:spPr>
        <p:txBody>
          <a:bodyPr wrap="square" lIns="68580" tIns="34290" rIns="68580" bIns="34290">
            <a:spAutoFit/>
          </a:bodyPr>
          <a:lstStyle/>
          <a:p>
            <a:pPr>
              <a:lnSpc>
                <a:spcPts val="1300"/>
              </a:lnSpc>
            </a:pPr>
            <a:r>
              <a:rPr lang="en-US" altLang="zh-CN" sz="800" dirty="0" smtClean="0">
                <a:solidFill>
                  <a:schemeClr val="tx1">
                    <a:lumMod val="85000"/>
                    <a:lumOff val="15000"/>
                  </a:schemeClr>
                </a:solidFill>
              </a:rPr>
              <a:t>Take 12000 BTU/h OP series as an example,  indoor fan is </a:t>
            </a:r>
            <a:r>
              <a:rPr lang="zh-CN" altLang="zh-CN" sz="800" dirty="0">
                <a:solidFill>
                  <a:schemeClr val="tx1">
                    <a:lumMod val="85000"/>
                    <a:lumOff val="15000"/>
                  </a:schemeClr>
                </a:solidFill>
              </a:rPr>
              <a:t>φ </a:t>
            </a:r>
            <a:r>
              <a:rPr lang="en-US" altLang="zh-CN" sz="800" dirty="0" smtClean="0">
                <a:solidFill>
                  <a:schemeClr val="tx1">
                    <a:lumMod val="85000"/>
                    <a:lumOff val="15000"/>
                  </a:schemeClr>
                </a:solidFill>
              </a:rPr>
              <a:t>108mm wide, much bigger than </a:t>
            </a:r>
            <a:r>
              <a:rPr lang="en-US" altLang="zh-CN" sz="800" dirty="0">
                <a:solidFill>
                  <a:schemeClr val="tx1">
                    <a:lumMod val="85000"/>
                    <a:lumOff val="15000"/>
                  </a:schemeClr>
                </a:solidFill>
              </a:rPr>
              <a:t> </a:t>
            </a:r>
            <a:r>
              <a:rPr lang="en-US" altLang="zh-CN" sz="800" dirty="0" smtClean="0">
                <a:solidFill>
                  <a:schemeClr val="tx1">
                    <a:lumMod val="85000"/>
                    <a:lumOff val="15000"/>
                  </a:schemeClr>
                </a:solidFill>
              </a:rPr>
              <a:t>conventional AC  as </a:t>
            </a:r>
            <a:r>
              <a:rPr lang="zh-CN" altLang="zh-CN" sz="800" dirty="0" smtClean="0">
                <a:solidFill>
                  <a:schemeClr val="tx1">
                    <a:lumMod val="85000"/>
                    <a:lumOff val="15000"/>
                  </a:schemeClr>
                </a:solidFill>
              </a:rPr>
              <a:t>φ</a:t>
            </a:r>
            <a:r>
              <a:rPr lang="en-US" altLang="zh-CN" sz="800" dirty="0" smtClean="0">
                <a:solidFill>
                  <a:schemeClr val="tx1">
                    <a:lumMod val="85000"/>
                    <a:lumOff val="15000"/>
                  </a:schemeClr>
                </a:solidFill>
              </a:rPr>
              <a:t>82~94mm.</a:t>
            </a:r>
            <a:endParaRPr lang="en-US" altLang="zh-CN" sz="800" dirty="0">
              <a:solidFill>
                <a:schemeClr val="tx1">
                  <a:lumMod val="85000"/>
                  <a:lumOff val="15000"/>
                </a:schemeClr>
              </a:solidFill>
            </a:endParaRPr>
          </a:p>
          <a:p>
            <a:pPr>
              <a:lnSpc>
                <a:spcPct val="150000"/>
              </a:lnSpc>
            </a:pPr>
            <a:endParaRPr lang="en-US" altLang="zh-CN" sz="800" dirty="0">
              <a:solidFill>
                <a:schemeClr val="tx1">
                  <a:lumMod val="85000"/>
                  <a:lumOff val="15000"/>
                </a:schemeClr>
              </a:solidFill>
            </a:endParaRPr>
          </a:p>
        </p:txBody>
      </p:sp>
      <p:sp>
        <p:nvSpPr>
          <p:cNvPr id="11" name="矩形 10"/>
          <p:cNvSpPr/>
          <p:nvPr/>
        </p:nvSpPr>
        <p:spPr>
          <a:xfrm>
            <a:off x="5004048" y="2990459"/>
            <a:ext cx="1188132" cy="252505"/>
          </a:xfrm>
          <a:prstGeom prst="rect">
            <a:avLst/>
          </a:prstGeom>
        </p:spPr>
        <p:txBody>
          <a:bodyPr wrap="square" lIns="68580" tIns="34290" rIns="68580" bIns="34290">
            <a:spAutoFit/>
          </a:bodyPr>
          <a:lstStyle/>
          <a:p>
            <a:pPr>
              <a:lnSpc>
                <a:spcPct val="150000"/>
              </a:lnSpc>
            </a:pPr>
            <a:r>
              <a:rPr lang="en-US" altLang="zh-CN" sz="900" b="1" dirty="0" smtClean="0">
                <a:solidFill>
                  <a:schemeClr val="tx1">
                    <a:lumMod val="85000"/>
                    <a:lumOff val="15000"/>
                  </a:schemeClr>
                </a:solidFill>
              </a:rPr>
              <a:t>Strong Airflow</a:t>
            </a:r>
            <a:endParaRPr lang="en-US" altLang="zh-CN" sz="900" b="1" dirty="0">
              <a:solidFill>
                <a:schemeClr val="tx1">
                  <a:lumMod val="85000"/>
                  <a:lumOff val="15000"/>
                </a:schemeClr>
              </a:solidFill>
            </a:endParaRPr>
          </a:p>
        </p:txBody>
      </p:sp>
      <p:sp>
        <p:nvSpPr>
          <p:cNvPr id="12" name="矩形 11"/>
          <p:cNvSpPr/>
          <p:nvPr/>
        </p:nvSpPr>
        <p:spPr>
          <a:xfrm>
            <a:off x="6948264" y="2991473"/>
            <a:ext cx="1188132" cy="276999"/>
          </a:xfrm>
          <a:prstGeom prst="rect">
            <a:avLst/>
          </a:prstGeom>
        </p:spPr>
        <p:txBody>
          <a:bodyPr wrap="square" lIns="68580" tIns="34290" rIns="68580" bIns="34290">
            <a:spAutoFit/>
          </a:bodyPr>
          <a:lstStyle/>
          <a:p>
            <a:pPr>
              <a:lnSpc>
                <a:spcPct val="150000"/>
              </a:lnSpc>
            </a:pPr>
            <a:r>
              <a:rPr lang="en-US" altLang="zh-CN" sz="900" b="1" dirty="0" smtClean="0">
                <a:solidFill>
                  <a:schemeClr val="tx1">
                    <a:lumMod val="85000"/>
                    <a:lumOff val="15000"/>
                  </a:schemeClr>
                </a:solidFill>
              </a:rPr>
              <a:t>Long Windblast</a:t>
            </a:r>
            <a:endParaRPr lang="en-US" altLang="zh-CN" sz="900" b="1" dirty="0">
              <a:solidFill>
                <a:schemeClr val="tx1">
                  <a:lumMod val="85000"/>
                  <a:lumOff val="15000"/>
                </a:schemeClr>
              </a:solidFill>
            </a:endParaRPr>
          </a:p>
        </p:txBody>
      </p:sp>
      <p:sp>
        <p:nvSpPr>
          <p:cNvPr id="3" name="TextBox 2"/>
          <p:cNvSpPr txBox="1"/>
          <p:nvPr/>
        </p:nvSpPr>
        <p:spPr>
          <a:xfrm>
            <a:off x="5359326" y="1761812"/>
            <a:ext cx="486054" cy="215444"/>
          </a:xfrm>
          <a:prstGeom prst="rect">
            <a:avLst/>
          </a:prstGeom>
          <a:noFill/>
        </p:spPr>
        <p:txBody>
          <a:bodyPr wrap="square" rtlCol="0">
            <a:spAutoFit/>
          </a:bodyPr>
          <a:lstStyle/>
          <a:p>
            <a:r>
              <a:rPr lang="en-US" altLang="zh-CN" sz="800" dirty="0" smtClean="0">
                <a:solidFill>
                  <a:schemeClr val="tx1">
                    <a:lumMod val="75000"/>
                    <a:lumOff val="25000"/>
                  </a:schemeClr>
                </a:solidFill>
              </a:rPr>
              <a:t>70-80</a:t>
            </a:r>
            <a:endParaRPr lang="zh-CN" altLang="en-US" sz="800" dirty="0">
              <a:solidFill>
                <a:schemeClr val="tx1">
                  <a:lumMod val="75000"/>
                  <a:lumOff val="25000"/>
                </a:schemeClr>
              </a:solidFill>
            </a:endParaRPr>
          </a:p>
        </p:txBody>
      </p:sp>
      <p:sp>
        <p:nvSpPr>
          <p:cNvPr id="15" name="TextBox 14"/>
          <p:cNvSpPr txBox="1"/>
          <p:nvPr/>
        </p:nvSpPr>
        <p:spPr>
          <a:xfrm>
            <a:off x="5940152" y="1398300"/>
            <a:ext cx="486054" cy="215444"/>
          </a:xfrm>
          <a:prstGeom prst="rect">
            <a:avLst/>
          </a:prstGeom>
          <a:noFill/>
        </p:spPr>
        <p:txBody>
          <a:bodyPr wrap="square" rtlCol="0">
            <a:spAutoFit/>
          </a:bodyPr>
          <a:lstStyle/>
          <a:p>
            <a:r>
              <a:rPr lang="en-US" altLang="zh-CN" sz="800" dirty="0" smtClean="0">
                <a:solidFill>
                  <a:schemeClr val="tx1">
                    <a:lumMod val="75000"/>
                    <a:lumOff val="25000"/>
                  </a:schemeClr>
                </a:solidFill>
              </a:rPr>
              <a:t>110</a:t>
            </a:r>
            <a:endParaRPr lang="zh-CN" altLang="en-US" sz="800" dirty="0">
              <a:solidFill>
                <a:schemeClr val="tx1">
                  <a:lumMod val="75000"/>
                  <a:lumOff val="25000"/>
                </a:schemeClr>
              </a:solidFill>
            </a:endParaRPr>
          </a:p>
        </p:txBody>
      </p:sp>
      <p:sp>
        <p:nvSpPr>
          <p:cNvPr id="14" name="矩形 13"/>
          <p:cNvSpPr/>
          <p:nvPr/>
        </p:nvSpPr>
        <p:spPr>
          <a:xfrm>
            <a:off x="5349747" y="2551877"/>
            <a:ext cx="598749" cy="438582"/>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Conventional AC</a:t>
            </a:r>
            <a:endParaRPr lang="en-US" altLang="zh-CN" sz="800" dirty="0">
              <a:solidFill>
                <a:schemeClr val="tx1">
                  <a:lumMod val="85000"/>
                  <a:lumOff val="15000"/>
                </a:schemeClr>
              </a:solidFill>
            </a:endParaRPr>
          </a:p>
        </p:txBody>
      </p:sp>
      <p:sp>
        <p:nvSpPr>
          <p:cNvPr id="16" name="矩形 15"/>
          <p:cNvSpPr/>
          <p:nvPr/>
        </p:nvSpPr>
        <p:spPr>
          <a:xfrm>
            <a:off x="5876489" y="2598717"/>
            <a:ext cx="649226" cy="253916"/>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OP</a:t>
            </a:r>
            <a:r>
              <a:rPr lang="zh-CN" altLang="en-US" sz="800" dirty="0">
                <a:solidFill>
                  <a:schemeClr val="tx1">
                    <a:lumMod val="85000"/>
                    <a:lumOff val="15000"/>
                  </a:schemeClr>
                </a:solidFill>
              </a:rPr>
              <a:t> </a:t>
            </a:r>
            <a:r>
              <a:rPr lang="en-US" altLang="zh-CN" sz="800" dirty="0" smtClean="0">
                <a:solidFill>
                  <a:schemeClr val="tx1">
                    <a:lumMod val="85000"/>
                    <a:lumOff val="15000"/>
                  </a:schemeClr>
                </a:solidFill>
              </a:rPr>
              <a:t>Series</a:t>
            </a:r>
            <a:endParaRPr lang="en-US" altLang="zh-CN" sz="800" dirty="0">
              <a:solidFill>
                <a:schemeClr val="tx1">
                  <a:lumMod val="85000"/>
                  <a:lumOff val="15000"/>
                </a:schemeClr>
              </a:solidFill>
            </a:endParaRPr>
          </a:p>
        </p:txBody>
      </p:sp>
      <p:sp>
        <p:nvSpPr>
          <p:cNvPr id="17" name="矩形 16"/>
          <p:cNvSpPr/>
          <p:nvPr/>
        </p:nvSpPr>
        <p:spPr>
          <a:xfrm>
            <a:off x="5948497" y="1779662"/>
            <a:ext cx="505210" cy="191399"/>
          </a:xfrm>
          <a:prstGeom prst="rect">
            <a:avLst/>
          </a:prstGeom>
        </p:spPr>
        <p:txBody>
          <a:bodyPr wrap="square" lIns="68580" tIns="34290" rIns="68580" bIns="34290">
            <a:spAutoFit/>
          </a:bodyPr>
          <a:lstStyle/>
          <a:p>
            <a:pPr>
              <a:lnSpc>
                <a:spcPct val="150000"/>
              </a:lnSpc>
            </a:pPr>
            <a:r>
              <a:rPr lang="en-US" altLang="zh-CN" sz="600" dirty="0" smtClean="0">
                <a:solidFill>
                  <a:schemeClr val="tx1">
                    <a:lumMod val="85000"/>
                    <a:lumOff val="15000"/>
                  </a:schemeClr>
                </a:solidFill>
              </a:rPr>
              <a:t>25%</a:t>
            </a:r>
            <a:endParaRPr lang="en-US" altLang="zh-CN" sz="600" dirty="0">
              <a:solidFill>
                <a:schemeClr val="tx1">
                  <a:lumMod val="85000"/>
                  <a:lumOff val="15000"/>
                </a:schemeClr>
              </a:solidFill>
            </a:endParaRPr>
          </a:p>
        </p:txBody>
      </p:sp>
      <p:sp>
        <p:nvSpPr>
          <p:cNvPr id="18" name="矩形 17"/>
          <p:cNvSpPr/>
          <p:nvPr/>
        </p:nvSpPr>
        <p:spPr>
          <a:xfrm>
            <a:off x="8086498" y="2591219"/>
            <a:ext cx="1027046" cy="253916"/>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Conventional AC</a:t>
            </a:r>
            <a:endParaRPr lang="en-US" altLang="zh-CN" sz="800" dirty="0">
              <a:solidFill>
                <a:schemeClr val="tx1">
                  <a:lumMod val="85000"/>
                  <a:lumOff val="15000"/>
                </a:schemeClr>
              </a:solidFill>
            </a:endParaRPr>
          </a:p>
        </p:txBody>
      </p:sp>
      <p:sp>
        <p:nvSpPr>
          <p:cNvPr id="19" name="矩形 18"/>
          <p:cNvSpPr/>
          <p:nvPr/>
        </p:nvSpPr>
        <p:spPr>
          <a:xfrm>
            <a:off x="7236296" y="2571750"/>
            <a:ext cx="618733" cy="253916"/>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OP</a:t>
            </a:r>
            <a:r>
              <a:rPr lang="zh-CN" altLang="en-US" sz="800" dirty="0">
                <a:solidFill>
                  <a:schemeClr val="tx1">
                    <a:lumMod val="85000"/>
                    <a:lumOff val="15000"/>
                  </a:schemeClr>
                </a:solidFill>
              </a:rPr>
              <a:t> </a:t>
            </a:r>
            <a:r>
              <a:rPr lang="en-US" altLang="zh-CN" sz="800" dirty="0" smtClean="0">
                <a:solidFill>
                  <a:schemeClr val="tx1">
                    <a:lumMod val="85000"/>
                    <a:lumOff val="15000"/>
                  </a:schemeClr>
                </a:solidFill>
              </a:rPr>
              <a:t>Series</a:t>
            </a:r>
            <a:endParaRPr lang="en-US" altLang="zh-CN" sz="800" dirty="0">
              <a:solidFill>
                <a:schemeClr val="tx1">
                  <a:lumMod val="85000"/>
                  <a:lumOff val="15000"/>
                </a:schemeClr>
              </a:solidFill>
            </a:endParaRPr>
          </a:p>
        </p:txBody>
      </p:sp>
      <p:sp>
        <p:nvSpPr>
          <p:cNvPr id="20" name="矩形 19"/>
          <p:cNvSpPr/>
          <p:nvPr/>
        </p:nvSpPr>
        <p:spPr>
          <a:xfrm>
            <a:off x="8225474" y="2389842"/>
            <a:ext cx="505210" cy="232179"/>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94mm</a:t>
            </a:r>
            <a:endParaRPr lang="en-US" altLang="zh-CN" sz="800" dirty="0">
              <a:solidFill>
                <a:schemeClr val="tx1">
                  <a:lumMod val="85000"/>
                  <a:lumOff val="15000"/>
                </a:schemeClr>
              </a:solidFill>
            </a:endParaRPr>
          </a:p>
        </p:txBody>
      </p:sp>
      <p:sp>
        <p:nvSpPr>
          <p:cNvPr id="21" name="矩形 20"/>
          <p:cNvSpPr/>
          <p:nvPr/>
        </p:nvSpPr>
        <p:spPr>
          <a:xfrm>
            <a:off x="7236296" y="2389842"/>
            <a:ext cx="576064" cy="253916"/>
          </a:xfrm>
          <a:prstGeom prst="rect">
            <a:avLst/>
          </a:prstGeom>
        </p:spPr>
        <p:txBody>
          <a:bodyPr wrap="square" lIns="68580" tIns="34290" rIns="68580" bIns="34290">
            <a:spAutoFit/>
          </a:bodyPr>
          <a:lstStyle/>
          <a:p>
            <a:pPr>
              <a:lnSpc>
                <a:spcPct val="150000"/>
              </a:lnSpc>
            </a:pPr>
            <a:r>
              <a:rPr lang="en-US" altLang="zh-CN" sz="800" dirty="0" smtClean="0">
                <a:solidFill>
                  <a:schemeClr val="tx1">
                    <a:lumMod val="85000"/>
                    <a:lumOff val="15000"/>
                  </a:schemeClr>
                </a:solidFill>
              </a:rPr>
              <a:t>108mm</a:t>
            </a:r>
            <a:endParaRPr lang="en-US" altLang="zh-CN" sz="800" dirty="0">
              <a:solidFill>
                <a:schemeClr val="tx1">
                  <a:lumMod val="85000"/>
                  <a:lumOff val="15000"/>
                </a:schemeClr>
              </a:solidFill>
            </a:endParaRP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flipV="1">
            <a:off x="1290529" y="1860531"/>
            <a:ext cx="936000" cy="5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5"/>
          <a:stretch>
            <a:fillRect/>
          </a:stretch>
        </p:blipFill>
        <p:spPr>
          <a:xfrm>
            <a:off x="7388304" y="-26171"/>
            <a:ext cx="1342380" cy="1082123"/>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spTree>
    <p:extLst>
      <p:ext uri="{BB962C8B-B14F-4D97-AF65-F5344CB8AC3E}">
        <p14:creationId xmlns:p14="http://schemas.microsoft.com/office/powerpoint/2010/main" val="53452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6568"/>
          <a:stretch/>
        </p:blipFill>
        <p:spPr>
          <a:xfrm>
            <a:off x="1355" y="-1681"/>
            <a:ext cx="9141291" cy="4805679"/>
          </a:xfrm>
          <a:prstGeom prst="rect">
            <a:avLst/>
          </a:prstGeom>
        </p:spPr>
      </p:pic>
      <p:sp>
        <p:nvSpPr>
          <p:cNvPr id="5" name="矩形 4"/>
          <p:cNvSpPr/>
          <p:nvPr/>
        </p:nvSpPr>
        <p:spPr>
          <a:xfrm>
            <a:off x="1384629" y="3585117"/>
            <a:ext cx="1999651" cy="244041"/>
          </a:xfrm>
          <a:prstGeom prst="rect">
            <a:avLst/>
          </a:prstGeom>
        </p:spPr>
        <p:txBody>
          <a:bodyPr wrap="square" lIns="68580" tIns="34290" rIns="68580" bIns="34290">
            <a:spAutoFit/>
          </a:bodyPr>
          <a:lstStyle/>
          <a:p>
            <a:pPr>
              <a:lnSpc>
                <a:spcPts val="1500"/>
              </a:lnSpc>
            </a:pPr>
            <a:r>
              <a:rPr lang="en-US" altLang="zh-CN" sz="900" dirty="0" smtClean="0">
                <a:latin typeface="微软雅黑" panose="020B0503020204020204" pitchFamily="34" charset="-122"/>
                <a:ea typeface="微软雅黑" panose="020B0503020204020204" pitchFamily="34" charset="-122"/>
              </a:rPr>
              <a:t>Wind flow away from </a:t>
            </a:r>
            <a:r>
              <a:rPr lang="en-US" altLang="zh-CN" sz="1000" dirty="0"/>
              <a:t>people</a:t>
            </a:r>
          </a:p>
        </p:txBody>
      </p:sp>
      <p:sp>
        <p:nvSpPr>
          <p:cNvPr id="10" name="矩形 9"/>
          <p:cNvSpPr/>
          <p:nvPr/>
        </p:nvSpPr>
        <p:spPr>
          <a:xfrm>
            <a:off x="5220072" y="3585117"/>
            <a:ext cx="1584176" cy="261610"/>
          </a:xfrm>
          <a:prstGeom prst="rect">
            <a:avLst/>
          </a:prstGeom>
        </p:spPr>
        <p:txBody>
          <a:bodyPr wrap="square" lIns="68580" tIns="34290" rIns="68580" bIns="34290">
            <a:spAutoFit/>
          </a:bodyPr>
          <a:lstStyle/>
          <a:p>
            <a:pPr>
              <a:lnSpc>
                <a:spcPts val="1500"/>
              </a:lnSpc>
            </a:pPr>
            <a:r>
              <a:rPr lang="en-US" altLang="zh-CN" sz="900" dirty="0" smtClean="0">
                <a:latin typeface="微软雅黑" panose="020B0503020204020204" pitchFamily="34" charset="-122"/>
                <a:ea typeface="微软雅黑" panose="020B0503020204020204" pitchFamily="34" charset="-122"/>
              </a:rPr>
              <a:t>Wind flow follow people </a:t>
            </a:r>
            <a:endParaRPr lang="en-US" altLang="zh-CN" sz="900" dirty="0">
              <a:latin typeface="微软雅黑" panose="020B0503020204020204" pitchFamily="34" charset="-122"/>
              <a:ea typeface="微软雅黑" panose="020B0503020204020204" pitchFamily="34" charset="-122"/>
            </a:endParaRPr>
          </a:p>
        </p:txBody>
      </p:sp>
      <p:sp>
        <p:nvSpPr>
          <p:cNvPr id="21" name="AutoShape 4"/>
          <p:cNvSpPr>
            <a:spLocks noChangeArrowheads="1"/>
          </p:cNvSpPr>
          <p:nvPr/>
        </p:nvSpPr>
        <p:spPr bwMode="auto">
          <a:xfrm flipH="1">
            <a:off x="381145" y="249492"/>
            <a:ext cx="4622903" cy="431586"/>
          </a:xfrm>
          <a:prstGeom prst="roundRect">
            <a:avLst>
              <a:gd name="adj" fmla="val 16667"/>
            </a:avLst>
          </a:prstGeom>
          <a:extLst/>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Intelligent Eye</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31" name="组合 30"/>
          <p:cNvGrpSpPr/>
          <p:nvPr/>
        </p:nvGrpSpPr>
        <p:grpSpPr>
          <a:xfrm>
            <a:off x="413538" y="668040"/>
            <a:ext cx="1494166" cy="0"/>
            <a:chOff x="413538" y="668040"/>
            <a:chExt cx="1494166" cy="0"/>
          </a:xfrm>
        </p:grpSpPr>
        <p:cxnSp>
          <p:nvCxnSpPr>
            <p:cNvPr id="6" name="直接连接符 5"/>
            <p:cNvCxnSpPr/>
            <p:nvPr/>
          </p:nvCxnSpPr>
          <p:spPr bwMode="auto">
            <a:xfrm>
              <a:off x="866188" y="668040"/>
              <a:ext cx="1041516"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28" name="直接连接符 27"/>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896563" y="1839990"/>
            <a:ext cx="540000" cy="3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615810" y="1910002"/>
            <a:ext cx="486000" cy="2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660232" y="1874996"/>
            <a:ext cx="540000" cy="3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43443" y="4155926"/>
            <a:ext cx="6795770" cy="575945"/>
          </a:xfrm>
          <a:prstGeom prst="rect">
            <a:avLst/>
          </a:prstGeom>
          <a:noFill/>
        </p:spPr>
        <p:txBody>
          <a:bodyPr wrap="none" rtlCol="0">
            <a:spAutoFit/>
          </a:bodyPr>
          <a:lstStyle/>
          <a:p>
            <a:r>
              <a:rPr lang="en-US" sz="1050" dirty="0"/>
              <a:t>The intelligent eye includes two functions. These two function is selected through the IR remote button.</a:t>
            </a:r>
          </a:p>
          <a:p>
            <a:r>
              <a:rPr lang="en-US" altLang="zh-CN" sz="1050" dirty="0"/>
              <a:t>1. wind flow away from people</a:t>
            </a:r>
          </a:p>
          <a:p>
            <a:r>
              <a:rPr lang="en-US" altLang="zh-CN" sz="1050" dirty="0"/>
              <a:t>2. wind flow follows the people.</a:t>
            </a:r>
          </a:p>
        </p:txBody>
      </p:sp>
      <p:pic>
        <p:nvPicPr>
          <p:cNvPr id="2" name="图片 1"/>
          <p:cNvPicPr>
            <a:picLocks noChangeAspect="1"/>
          </p:cNvPicPr>
          <p:nvPr/>
        </p:nvPicPr>
        <p:blipFill>
          <a:blip r:embed="rId6"/>
          <a:stretch>
            <a:fillRect/>
          </a:stretch>
        </p:blipFill>
        <p:spPr>
          <a:xfrm>
            <a:off x="7452320" y="-1681"/>
            <a:ext cx="1296144" cy="1044851"/>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spTree>
    <p:extLst>
      <p:ext uri="{BB962C8B-B14F-4D97-AF65-F5344CB8AC3E}">
        <p14:creationId xmlns:p14="http://schemas.microsoft.com/office/powerpoint/2010/main" val="321593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55" y="1"/>
            <a:ext cx="9141291" cy="4795519"/>
            <a:chOff x="1355" y="1"/>
            <a:chExt cx="9141291" cy="4795519"/>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6765"/>
            <a:stretch/>
          </p:blipFill>
          <p:spPr>
            <a:xfrm>
              <a:off x="1355" y="1"/>
              <a:ext cx="9141291" cy="4795519"/>
            </a:xfrm>
            <a:prstGeom prst="rect">
              <a:avLst/>
            </a:prstGeom>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93" y="1275606"/>
              <a:ext cx="7186613" cy="316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AutoShape 4"/>
          <p:cNvSpPr>
            <a:spLocks noChangeArrowheads="1"/>
          </p:cNvSpPr>
          <p:nvPr/>
        </p:nvSpPr>
        <p:spPr bwMode="auto">
          <a:xfrm flipH="1">
            <a:off x="381145" y="249492"/>
            <a:ext cx="4622903" cy="431586"/>
          </a:xfrm>
          <a:prstGeom prst="roundRect">
            <a:avLst>
              <a:gd name="adj" fmla="val 16667"/>
            </a:avLst>
          </a:prstGeom>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Intelligent Eye</a:t>
            </a:r>
            <a:endParaRPr lang="zh-CN" altLang="en-US"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31" name="组合 30"/>
          <p:cNvGrpSpPr/>
          <p:nvPr/>
        </p:nvGrpSpPr>
        <p:grpSpPr>
          <a:xfrm>
            <a:off x="413538" y="668040"/>
            <a:ext cx="1494166" cy="0"/>
            <a:chOff x="413538" y="668040"/>
            <a:chExt cx="1494166" cy="0"/>
          </a:xfrm>
        </p:grpSpPr>
        <p:cxnSp>
          <p:nvCxnSpPr>
            <p:cNvPr id="6" name="直接连接符 5"/>
            <p:cNvCxnSpPr/>
            <p:nvPr/>
          </p:nvCxnSpPr>
          <p:spPr bwMode="auto">
            <a:xfrm>
              <a:off x="866188" y="668040"/>
              <a:ext cx="1041516"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28" name="直接连接符 27"/>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pic>
        <p:nvPicPr>
          <p:cNvPr id="17" name="Picture 9" descr="G:\OP挂机\产品项目\智慧眼方案评审\IMG_05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627" t="29731" r="38331" b="27712"/>
          <a:stretch>
            <a:fillRect/>
          </a:stretch>
        </p:blipFill>
        <p:spPr bwMode="auto">
          <a:xfrm rot="5400000">
            <a:off x="5594523" y="983751"/>
            <a:ext cx="1531037" cy="16826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G:\OP挂机\产品项目\智慧眼方案评审\IMG_057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429" t="21416" r="32547" b="22471"/>
          <a:stretch>
            <a:fillRect/>
          </a:stretch>
        </p:blipFill>
        <p:spPr bwMode="auto">
          <a:xfrm rot="5400000">
            <a:off x="5539902" y="2569409"/>
            <a:ext cx="1640278" cy="16826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OP挂机\产品项目\智慧眼方案评审\IMG_057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120" t="18042" r="17542" b="11345"/>
          <a:stretch>
            <a:fillRect/>
          </a:stretch>
        </p:blipFill>
        <p:spPr bwMode="auto">
          <a:xfrm>
            <a:off x="1187624" y="1059582"/>
            <a:ext cx="4331068" cy="317078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8"/>
          <a:stretch>
            <a:fillRect/>
          </a:stretch>
        </p:blipFill>
        <p:spPr>
          <a:xfrm>
            <a:off x="7452320" y="0"/>
            <a:ext cx="1296144" cy="1044851"/>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1509" y="87109"/>
            <a:ext cx="1797764" cy="813357"/>
          </a:xfrm>
          <a:prstGeom prst="rect">
            <a:avLst/>
          </a:prstGeom>
        </p:spPr>
      </p:pic>
    </p:spTree>
    <p:extLst>
      <p:ext uri="{BB962C8B-B14F-4D97-AF65-F5344CB8AC3E}">
        <p14:creationId xmlns:p14="http://schemas.microsoft.com/office/powerpoint/2010/main" val="238035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15646</TotalTime>
  <Words>544</Words>
  <Application>Microsoft Office PowerPoint</Application>
  <PresentationFormat>全屏显示(16:9)</PresentationFormat>
  <Paragraphs>69</Paragraphs>
  <Slides>14</Slides>
  <Notes>11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3" baseType="lpstr">
      <vt:lpstr>Arial Unicode MS</vt:lpstr>
      <vt:lpstr>华文中宋</vt:lpstr>
      <vt:lpstr>宋体</vt:lpstr>
      <vt:lpstr>微软雅黑</vt:lpstr>
      <vt:lpstr>Arial</vt:lpstr>
      <vt:lpstr>Calibri</vt:lpstr>
      <vt:lpstr>Times New Roman</vt:lpstr>
      <vt:lpstr>默认设计模板</vt:lpstr>
      <vt:lpstr>Microsoft Excel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孙杨</dc:creator>
  <cp:lastModifiedBy>姚菊</cp:lastModifiedBy>
  <cp:revision>3351</cp:revision>
  <cp:lastPrinted>2014-02-28T02:58:11Z</cp:lastPrinted>
  <dcterms:modified xsi:type="dcterms:W3CDTF">2021-11-02T06:39:57Z</dcterms:modified>
</cp:coreProperties>
</file>