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1" r:id="rId2"/>
    <p:sldId id="462" r:id="rId3"/>
    <p:sldId id="477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7" r:id="rId13"/>
  </p:sldIdLst>
  <p:sldSz cx="9721850" cy="6858000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A8E8"/>
    <a:srgbClr val="E7F3F4"/>
    <a:srgbClr val="1599EB"/>
    <a:srgbClr val="00FFFF"/>
    <a:srgbClr val="00CCFF"/>
    <a:srgbClr val="339966"/>
    <a:srgbClr val="0033CC"/>
    <a:srgbClr val="CCE8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458" y="102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DFD3AAEA-2B14-4C7A-9D30-AC496083F004}" type="datetimeFigureOut">
              <a:rPr lang="zh-CN" altLang="en-US"/>
              <a:pPr>
                <a:defRPr/>
              </a:pPr>
              <a:t>2022/7/26</a:t>
            </a:fld>
            <a:endParaRPr lang="en-US" altLang="zh-CN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737054E8-F4B1-4BB9-8E55-CE49FE6D39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20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B0D08094-88C6-46AA-AACA-5735D9175661}" type="datetimeFigureOut">
              <a:rPr lang="zh-CN" altLang="en-US"/>
              <a:pPr>
                <a:defRPr/>
              </a:pPr>
              <a:t>2022/7/26</a:t>
            </a:fld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44538"/>
            <a:ext cx="52768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8751B40D-34EB-4758-B70C-3A48694F92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511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858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A193E-B699-4ED4-AF92-9DC7E66B241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6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4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743" y="1142984"/>
            <a:ext cx="2143125" cy="4587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TextBox 4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iqh1\Application Data\Tencent\Users\422357855\QQ\WinTemp\RichOle\Q71C2B_S}X09GLR546S4BBQ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" y="5867400"/>
            <a:ext cx="9721081" cy="10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5893565" y="154682"/>
            <a:ext cx="3200401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300" b="1" kern="1200" dirty="0">
                <a:solidFill>
                  <a:schemeClr val="bg1"/>
                </a:solidFill>
                <a:effectLst/>
                <a:latin typeface="Arial" charset="0"/>
                <a:ea typeface="宋体" charset="-122"/>
                <a:cs typeface="+mn-cs"/>
              </a:rPr>
              <a:t>To create a better life for the global clients with comfortable, efficient and healthy air-conditioning.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pic>
        <p:nvPicPr>
          <p:cNvPr id="3" name="Picture 2" descr="[3V3SJ54V%GE6U`B36X%%`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925" y="4314825"/>
            <a:ext cx="3209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6375400" y="6032956"/>
            <a:ext cx="3346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ea typeface="宋体" charset="-122"/>
                <a:cs typeface="+mn-cs"/>
              </a:rPr>
              <a:t>Create a better life for our global customers with comfort, efficient and healthy air conditioners.</a:t>
            </a:r>
            <a:endParaRPr lang="zh-CN" altLang="en-US" sz="1100" b="0" kern="1200" dirty="0">
              <a:solidFill>
                <a:schemeClr val="accent5">
                  <a:lumMod val="75000"/>
                </a:schemeClr>
              </a:solidFill>
              <a:effectLst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8" name="Picture 1" descr="RQK1F2_Z[MT8$K)1V0@GX~M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173620"/>
            <a:ext cx="2143125" cy="458788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ea typeface="宋体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889532" y="6376594"/>
            <a:ext cx="1757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sz="1600" b="0" dirty="0">
                <a:solidFill>
                  <a:schemeClr val="bg1">
                    <a:lumMod val="65000"/>
                  </a:schemeClr>
                </a:solidFill>
                <a:ea typeface="宋体" pitchFamily="2" charset="-122"/>
              </a:rPr>
              <a:t>Company Private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 flipV="1">
            <a:off x="388967" y="678816"/>
            <a:ext cx="8686800" cy="36513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0" tIns="0" rIns="0" bIns="0" anchor="ctr"/>
          <a:lstStyle/>
          <a:p>
            <a:endParaRPr kumimoji="0" lang="zh-CN" altLang="en-US" b="1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Box 7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87503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600200"/>
            <a:ext cx="875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pic>
        <p:nvPicPr>
          <p:cNvPr id="1028" name="Picture 9" descr="主视觉2副本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152400"/>
            <a:ext cx="29162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372350" y="6457950"/>
            <a:ext cx="2254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200">
                <a:solidFill>
                  <a:srgbClr val="0099FF"/>
                </a:solidFill>
                <a:ea typeface="宋体" pitchFamily="2" charset="-122"/>
              </a:rPr>
              <a:t>Create A Better Life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ea typeface="宋体" pitchFamily="2" charset="-122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530136"/>
            <a:ext cx="9721849" cy="29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Optional Control for </a:t>
            </a:r>
            <a:endParaRPr lang="en-US" altLang="zh-C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QHC &amp; QHB </a:t>
            </a:r>
            <a:r>
              <a:rPr lang="en-US" altLang="zh-C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Hi-wall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</a:p>
          <a:p>
            <a:pPr algn="ctr"/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FMCC Engineering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15000"/>
              </a:spcBef>
            </a:pPr>
            <a:r>
              <a:rPr kumimoji="0" lang="en-US" altLang="en-US" sz="2800" b="0" dirty="0">
                <a:latin typeface="宋体" pitchFamily="2" charset="-122"/>
                <a:ea typeface="宋体" pitchFamily="2" charset="-122"/>
              </a:rPr>
              <a:t>2022</a:t>
            </a:r>
            <a:endParaRPr kumimoji="0" lang="es-MX" altLang="en-US" sz="2800" b="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18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9" y="970763"/>
            <a:ext cx="3672840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5 –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0445" y="5029159"/>
          <a:ext cx="8962072" cy="12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8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5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(central control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Transfer adapter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Central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Controller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5.1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to buy central controller separately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5.2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Central controller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639687" y="4257871"/>
            <a:ext cx="270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(To Central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3821537" y="441175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87" y="1311014"/>
            <a:ext cx="4816959" cy="290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-1" y="79664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CCM30 (No Weekly Timer)   CCM09 (Weekly Timer) </a:t>
            </a:r>
            <a:endParaRPr lang="en-US" altLang="zh-CN" sz="20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>
            <a:stCxn id="15" idx="0"/>
          </p:cNvCxnSpPr>
          <p:nvPr/>
        </p:nvCxnSpPr>
        <p:spPr bwMode="auto">
          <a:xfrm flipV="1">
            <a:off x="1991981" y="2060848"/>
            <a:ext cx="102864" cy="219702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968794" y="1951701"/>
            <a:ext cx="773027" cy="246005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矩形 23"/>
          <p:cNvSpPr/>
          <p:nvPr/>
        </p:nvSpPr>
        <p:spPr>
          <a:xfrm>
            <a:off x="8029277" y="1548798"/>
            <a:ext cx="16892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Arial"/>
              </a:rPr>
              <a:t>CCM30: 17311500A00238</a:t>
            </a:r>
            <a:br>
              <a:rPr lang="en-US" altLang="zh-CN" sz="1400" b="0" dirty="0">
                <a:solidFill>
                  <a:srgbClr val="000000"/>
                </a:solidFill>
                <a:latin typeface="Arial"/>
              </a:rPr>
            </a:br>
            <a:endParaRPr lang="zh-CN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032018" y="3447423"/>
            <a:ext cx="1653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Arial"/>
              </a:rPr>
              <a:t>CCM09: 17311500A00145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" name="Picture 2" descr="D:\Technical Support\HAVC\Project\全变频\折页制作\图片\CRF-30-C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915" y="1085737"/>
            <a:ext cx="2583671" cy="17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105" y="2868591"/>
            <a:ext cx="2186968" cy="18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08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5" y="5716"/>
            <a:ext cx="844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6 – Dry Contactor Control (On/Off)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0445" y="5029159"/>
          <a:ext cx="8080557" cy="1005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6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(Dry contact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Transfer adapter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On/Off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switch is provided in field.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878214" y="4257871"/>
            <a:ext cx="2227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(To On/Off switch)</a:t>
            </a:r>
          </a:p>
        </p:txBody>
      </p:sp>
      <p:sp>
        <p:nvSpPr>
          <p:cNvPr id="16" name="矩形 15"/>
          <p:cNvSpPr/>
          <p:nvPr/>
        </p:nvSpPr>
        <p:spPr>
          <a:xfrm>
            <a:off x="3821537" y="441175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6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87" y="1311014"/>
            <a:ext cx="4816959" cy="290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>
            <a:stCxn id="15" idx="0"/>
          </p:cNvCxnSpPr>
          <p:nvPr/>
        </p:nvCxnSpPr>
        <p:spPr bwMode="auto">
          <a:xfrm flipV="1">
            <a:off x="1991981" y="2060849"/>
            <a:ext cx="102864" cy="219702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968796" y="1951701"/>
            <a:ext cx="773025" cy="246005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8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916233"/>
            <a:ext cx="972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693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-35619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 Control for Hi-wall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1598870" y="4243622"/>
            <a:ext cx="6881595" cy="21841"/>
          </a:xfrm>
          <a:prstGeom prst="line">
            <a:avLst/>
          </a:prstGeom>
          <a:noFill/>
          <a:ln w="25400" cap="flat" cmpd="sng" algn="ctr">
            <a:solidFill>
              <a:srgbClr val="FFFFFF">
                <a:lumMod val="50000"/>
              </a:srgbClr>
            </a:solidFill>
            <a:prstDash val="sysDot"/>
          </a:ln>
          <a:effectLst/>
        </p:spPr>
      </p:cxnSp>
      <p:cxnSp>
        <p:nvCxnSpPr>
          <p:cNvPr id="91" name="直接连接符 90"/>
          <p:cNvCxnSpPr/>
          <p:nvPr/>
        </p:nvCxnSpPr>
        <p:spPr>
          <a:xfrm flipV="1">
            <a:off x="1056205" y="3060128"/>
            <a:ext cx="0" cy="666227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sp>
        <p:nvSpPr>
          <p:cNvPr id="98" name="文本框 166"/>
          <p:cNvSpPr txBox="1"/>
          <p:nvPr/>
        </p:nvSpPr>
        <p:spPr>
          <a:xfrm>
            <a:off x="1076653" y="2980535"/>
            <a:ext cx="2173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Remote Control</a:t>
            </a:r>
            <a:endParaRPr lang="zh-CN" altLang="en-US" b="1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3823522" y="2123294"/>
            <a:ext cx="0" cy="1616794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0" name="直接连接符 99"/>
          <p:cNvCxnSpPr/>
          <p:nvPr/>
        </p:nvCxnSpPr>
        <p:spPr>
          <a:xfrm flipV="1">
            <a:off x="6583577" y="2885116"/>
            <a:ext cx="0" cy="1043795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1" name="直接连接符 100"/>
          <p:cNvCxnSpPr/>
          <p:nvPr/>
        </p:nvCxnSpPr>
        <p:spPr>
          <a:xfrm>
            <a:off x="2438146" y="4772748"/>
            <a:ext cx="0" cy="123973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2" name="直接连接符 101"/>
          <p:cNvCxnSpPr/>
          <p:nvPr/>
        </p:nvCxnSpPr>
        <p:spPr>
          <a:xfrm>
            <a:off x="5220968" y="4803246"/>
            <a:ext cx="0" cy="93531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sp>
        <p:nvSpPr>
          <p:cNvPr id="103" name="文本框 207"/>
          <p:cNvSpPr txBox="1"/>
          <p:nvPr/>
        </p:nvSpPr>
        <p:spPr>
          <a:xfrm>
            <a:off x="3845545" y="1994350"/>
            <a:ext cx="4634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Central Control/BMS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Professional for commercial users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" name="文本框 208"/>
          <p:cNvSpPr txBox="1"/>
          <p:nvPr/>
        </p:nvSpPr>
        <p:spPr>
          <a:xfrm>
            <a:off x="6585374" y="2771838"/>
            <a:ext cx="24585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WLAN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Operates your AC wherever you are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5" name="文本框 209"/>
          <p:cNvSpPr txBox="1"/>
          <p:nvPr/>
        </p:nvSpPr>
        <p:spPr>
          <a:xfrm>
            <a:off x="2448395" y="5380264"/>
            <a:ext cx="2484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Wired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Avoid mislaying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6" name="文本框 210"/>
          <p:cNvSpPr txBox="1"/>
          <p:nvPr/>
        </p:nvSpPr>
        <p:spPr>
          <a:xfrm>
            <a:off x="5209727" y="5018685"/>
            <a:ext cx="3467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Remote On/Off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Easy for commercial users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521248" y="3729460"/>
            <a:ext cx="1163084" cy="1116091"/>
            <a:chOff x="886655" y="3795959"/>
            <a:chExt cx="1163084" cy="1116091"/>
          </a:xfrm>
        </p:grpSpPr>
        <p:sp>
          <p:nvSpPr>
            <p:cNvPr id="108" name="圆角矩形 107"/>
            <p:cNvSpPr/>
            <p:nvPr/>
          </p:nvSpPr>
          <p:spPr>
            <a:xfrm>
              <a:off x="886655" y="3795959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09" name="任意多边形 108"/>
            <p:cNvSpPr/>
            <p:nvPr/>
          </p:nvSpPr>
          <p:spPr>
            <a:xfrm rot="2094899">
              <a:off x="1305688" y="4090182"/>
              <a:ext cx="744051" cy="821868"/>
            </a:xfrm>
            <a:custGeom>
              <a:avLst/>
              <a:gdLst>
                <a:gd name="connsiteX0" fmla="*/ 0 w 744051"/>
                <a:gd name="connsiteY0" fmla="*/ 0 h 821868"/>
                <a:gd name="connsiteX1" fmla="*/ 429098 w 744051"/>
                <a:gd name="connsiteY1" fmla="*/ 0 h 821868"/>
                <a:gd name="connsiteX2" fmla="*/ 711823 w 744051"/>
                <a:gd name="connsiteY2" fmla="*/ 405050 h 821868"/>
                <a:gd name="connsiteX3" fmla="*/ 667503 w 744051"/>
                <a:gd name="connsiteY3" fmla="*/ 654238 h 821868"/>
                <a:gd name="connsiteX4" fmla="*/ 428167 w 744051"/>
                <a:gd name="connsiteY4" fmla="*/ 821294 h 821868"/>
                <a:gd name="connsiteX5" fmla="*/ 170407 w 744051"/>
                <a:gd name="connsiteY5" fmla="*/ 821868 h 82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051" h="821868">
                  <a:moveTo>
                    <a:pt x="0" y="0"/>
                  </a:moveTo>
                  <a:lnTo>
                    <a:pt x="429098" y="0"/>
                  </a:lnTo>
                  <a:lnTo>
                    <a:pt x="711823" y="405050"/>
                  </a:lnTo>
                  <a:cubicBezTo>
                    <a:pt x="768395" y="486100"/>
                    <a:pt x="748552" y="597666"/>
                    <a:pt x="667503" y="654238"/>
                  </a:cubicBezTo>
                  <a:lnTo>
                    <a:pt x="428167" y="821294"/>
                  </a:lnTo>
                  <a:lnTo>
                    <a:pt x="170407" y="821868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1237848" y="3932711"/>
              <a:ext cx="383116" cy="788646"/>
              <a:chOff x="1224119" y="3881206"/>
              <a:chExt cx="403203" cy="829995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225713" y="3881206"/>
                <a:ext cx="401609" cy="829995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280588" y="3981680"/>
                <a:ext cx="281126" cy="171219"/>
              </a:xfrm>
              <a:prstGeom prst="rect">
                <a:avLst/>
              </a:prstGeom>
              <a:gradFill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000000">
                      <a:lumMod val="65000"/>
                      <a:lumOff val="35000"/>
                    </a:srgbClr>
                  </a:gs>
                </a:gsLst>
                <a:lin ang="2700000" scaled="1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1271533" y="4471301"/>
                <a:ext cx="118885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>
                <a:off x="1441163" y="4471301"/>
                <a:ext cx="118885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>
                <a:off x="1272915" y="4286175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6" name="圆角矩形 115"/>
              <p:cNvSpPr/>
              <p:nvPr/>
            </p:nvSpPr>
            <p:spPr>
              <a:xfrm>
                <a:off x="1275272" y="4373200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1378362" y="4289929"/>
                <a:ext cx="80322" cy="135072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476720" y="4282334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9" name="圆角矩形 118"/>
              <p:cNvSpPr/>
              <p:nvPr/>
            </p:nvSpPr>
            <p:spPr>
              <a:xfrm>
                <a:off x="1479077" y="4369359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0" name="圆角矩形 119"/>
              <p:cNvSpPr/>
              <p:nvPr/>
            </p:nvSpPr>
            <p:spPr>
              <a:xfrm>
                <a:off x="1272915" y="4201745"/>
                <a:ext cx="105447" cy="4920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1456589" y="4203390"/>
                <a:ext cx="105447" cy="49206"/>
              </a:xfrm>
              <a:prstGeom prst="roundRect">
                <a:avLst/>
              </a:prstGeom>
              <a:solidFill>
                <a:srgbClr val="D7712B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>
                <a:off x="1224119" y="3881210"/>
                <a:ext cx="401484" cy="827915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1902610" y="3730165"/>
            <a:ext cx="1133460" cy="1177747"/>
            <a:chOff x="1543163" y="5135619"/>
            <a:chExt cx="1133460" cy="1177747"/>
          </a:xfrm>
        </p:grpSpPr>
        <p:sp>
          <p:nvSpPr>
            <p:cNvPr id="124" name="圆角矩形 123"/>
            <p:cNvSpPr/>
            <p:nvPr/>
          </p:nvSpPr>
          <p:spPr>
            <a:xfrm>
              <a:off x="1543163" y="5135619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25" name="任意多边形 124"/>
            <p:cNvSpPr/>
            <p:nvPr/>
          </p:nvSpPr>
          <p:spPr>
            <a:xfrm rot="2117488">
              <a:off x="1961879" y="5471831"/>
              <a:ext cx="714744" cy="841535"/>
            </a:xfrm>
            <a:custGeom>
              <a:avLst/>
              <a:gdLst>
                <a:gd name="connsiteX0" fmla="*/ 150164 w 714744"/>
                <a:gd name="connsiteY0" fmla="*/ 0 h 841535"/>
                <a:gd name="connsiteX1" fmla="*/ 424434 w 714744"/>
                <a:gd name="connsiteY1" fmla="*/ 229 h 841535"/>
                <a:gd name="connsiteX2" fmla="*/ 681840 w 714744"/>
                <a:gd name="connsiteY2" fmla="*/ 363891 h 841535"/>
                <a:gd name="connsiteX3" fmla="*/ 639159 w 714744"/>
                <a:gd name="connsiteY3" fmla="*/ 613365 h 841535"/>
                <a:gd name="connsiteX4" fmla="*/ 317066 w 714744"/>
                <a:gd name="connsiteY4" fmla="*/ 841348 h 841535"/>
                <a:gd name="connsiteX5" fmla="*/ 0 w 714744"/>
                <a:gd name="connsiteY5" fmla="*/ 841535 h 84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744" h="841535">
                  <a:moveTo>
                    <a:pt x="150164" y="0"/>
                  </a:moveTo>
                  <a:lnTo>
                    <a:pt x="424434" y="229"/>
                  </a:lnTo>
                  <a:lnTo>
                    <a:pt x="681840" y="363891"/>
                  </a:lnTo>
                  <a:cubicBezTo>
                    <a:pt x="738944" y="444567"/>
                    <a:pt x="719835" y="556261"/>
                    <a:pt x="639159" y="613365"/>
                  </a:cubicBezTo>
                  <a:lnTo>
                    <a:pt x="317066" y="841348"/>
                  </a:lnTo>
                  <a:lnTo>
                    <a:pt x="0" y="841535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cxnSp>
          <p:nvCxnSpPr>
            <p:cNvPr id="126" name="直接连接符 125"/>
            <p:cNvCxnSpPr/>
            <p:nvPr/>
          </p:nvCxnSpPr>
          <p:spPr>
            <a:xfrm>
              <a:off x="2080056" y="5138711"/>
              <a:ext cx="0" cy="263686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grpSp>
          <p:nvGrpSpPr>
            <p:cNvPr id="127" name="组合 126"/>
            <p:cNvGrpSpPr/>
            <p:nvPr/>
          </p:nvGrpSpPr>
          <p:grpSpPr>
            <a:xfrm>
              <a:off x="1690775" y="5402397"/>
              <a:ext cx="781561" cy="634042"/>
              <a:chOff x="1220354" y="5214788"/>
              <a:chExt cx="711187" cy="576951"/>
            </a:xfrm>
          </p:grpSpPr>
          <p:sp>
            <p:nvSpPr>
              <p:cNvPr id="128" name="圆角矩形 127"/>
              <p:cNvSpPr/>
              <p:nvPr/>
            </p:nvSpPr>
            <p:spPr>
              <a:xfrm>
                <a:off x="1236154" y="5226290"/>
                <a:ext cx="677720" cy="565449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>
                <a:off x="1351490" y="5214789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323828" y="5214789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378465" y="5214788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404403" y="5214788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sp>
            <p:nvSpPr>
              <p:cNvPr id="133" name="圆角矩形 132"/>
              <p:cNvSpPr/>
              <p:nvPr/>
            </p:nvSpPr>
            <p:spPr>
              <a:xfrm>
                <a:off x="1312763" y="5484067"/>
                <a:ext cx="529975" cy="272088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>
                <a:off x="1220354" y="5525119"/>
                <a:ext cx="71118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35" name="组合 134"/>
              <p:cNvGrpSpPr/>
              <p:nvPr/>
            </p:nvGrpSpPr>
            <p:grpSpPr>
              <a:xfrm>
                <a:off x="1312764" y="5304160"/>
                <a:ext cx="528883" cy="223118"/>
                <a:chOff x="2537900" y="4133541"/>
                <a:chExt cx="528883" cy="2231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2537900" y="4133541"/>
                  <a:ext cx="528883" cy="223118"/>
                </a:xfrm>
                <a:prstGeom prst="rect">
                  <a:avLst/>
                </a:prstGeom>
                <a:solidFill>
                  <a:srgbClr val="000000">
                    <a:lumMod val="65000"/>
                    <a:lumOff val="35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37" name="圆角矩形 136"/>
                <p:cNvSpPr/>
                <p:nvPr/>
              </p:nvSpPr>
              <p:spPr>
                <a:xfrm>
                  <a:off x="2949210" y="4151197"/>
                  <a:ext cx="90336" cy="29763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2562450" y="4203571"/>
                  <a:ext cx="479781" cy="128391"/>
                </a:xfrm>
                <a:prstGeom prst="rect">
                  <a:avLst/>
                </a:prstGeom>
                <a:gradFill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2700000" scaled="1"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39" name="组合 138"/>
          <p:cNvGrpSpPr/>
          <p:nvPr/>
        </p:nvGrpSpPr>
        <p:grpSpPr>
          <a:xfrm>
            <a:off x="3254348" y="3729242"/>
            <a:ext cx="1142986" cy="1153117"/>
            <a:chOff x="4290295" y="5198435"/>
            <a:chExt cx="1142986" cy="1153117"/>
          </a:xfrm>
        </p:grpSpPr>
        <p:sp>
          <p:nvSpPr>
            <p:cNvPr id="140" name="圆角矩形 139"/>
            <p:cNvSpPr/>
            <p:nvPr/>
          </p:nvSpPr>
          <p:spPr>
            <a:xfrm>
              <a:off x="4290295" y="5199420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41" name="任意多边形 140"/>
            <p:cNvSpPr/>
            <p:nvPr/>
          </p:nvSpPr>
          <p:spPr>
            <a:xfrm rot="2092151">
              <a:off x="4634482" y="5499907"/>
              <a:ext cx="798799" cy="851645"/>
            </a:xfrm>
            <a:custGeom>
              <a:avLst/>
              <a:gdLst>
                <a:gd name="connsiteX0" fmla="*/ 262025 w 798799"/>
                <a:gd name="connsiteY0" fmla="*/ 0 h 851645"/>
                <a:gd name="connsiteX1" fmla="*/ 505643 w 798799"/>
                <a:gd name="connsiteY1" fmla="*/ 724 h 851645"/>
                <a:gd name="connsiteX2" fmla="*/ 766652 w 798799"/>
                <a:gd name="connsiteY2" fmla="*/ 375301 h 851645"/>
                <a:gd name="connsiteX3" fmla="*/ 722133 w 798799"/>
                <a:gd name="connsiteY3" fmla="*/ 624454 h 851645"/>
                <a:gd name="connsiteX4" fmla="*/ 396088 w 798799"/>
                <a:gd name="connsiteY4" fmla="*/ 851645 h 851645"/>
                <a:gd name="connsiteX5" fmla="*/ 0 w 798799"/>
                <a:gd name="connsiteY5" fmla="*/ 851645 h 85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799" h="851645">
                  <a:moveTo>
                    <a:pt x="262025" y="0"/>
                  </a:moveTo>
                  <a:lnTo>
                    <a:pt x="505643" y="724"/>
                  </a:lnTo>
                  <a:lnTo>
                    <a:pt x="766652" y="375301"/>
                  </a:lnTo>
                  <a:cubicBezTo>
                    <a:pt x="823160" y="456396"/>
                    <a:pt x="803228" y="567946"/>
                    <a:pt x="722133" y="624454"/>
                  </a:cubicBezTo>
                  <a:lnTo>
                    <a:pt x="396088" y="851645"/>
                  </a:lnTo>
                  <a:lnTo>
                    <a:pt x="0" y="851645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cxnSp>
          <p:nvCxnSpPr>
            <p:cNvPr id="142" name="直接连接符 141"/>
            <p:cNvCxnSpPr/>
            <p:nvPr/>
          </p:nvCxnSpPr>
          <p:spPr>
            <a:xfrm>
              <a:off x="4671784" y="5199420"/>
              <a:ext cx="0" cy="287980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cxnSp>
          <p:nvCxnSpPr>
            <p:cNvPr id="143" name="直接连接符 142"/>
            <p:cNvCxnSpPr/>
            <p:nvPr/>
          </p:nvCxnSpPr>
          <p:spPr>
            <a:xfrm flipH="1">
              <a:off x="4848679" y="5200719"/>
              <a:ext cx="3251" cy="328795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cxnSp>
          <p:nvCxnSpPr>
            <p:cNvPr id="144" name="直接连接符 143"/>
            <p:cNvCxnSpPr/>
            <p:nvPr/>
          </p:nvCxnSpPr>
          <p:spPr>
            <a:xfrm>
              <a:off x="5012405" y="5198435"/>
              <a:ext cx="0" cy="302583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grpSp>
          <p:nvGrpSpPr>
            <p:cNvPr id="145" name="组合 144"/>
            <p:cNvGrpSpPr/>
            <p:nvPr/>
          </p:nvGrpSpPr>
          <p:grpSpPr>
            <a:xfrm>
              <a:off x="4366333" y="5501018"/>
              <a:ext cx="921710" cy="531550"/>
              <a:chOff x="3784475" y="4126317"/>
              <a:chExt cx="787525" cy="454165"/>
            </a:xfrm>
          </p:grpSpPr>
          <p:sp>
            <p:nvSpPr>
              <p:cNvPr id="146" name="圆角矩形 145"/>
              <p:cNvSpPr/>
              <p:nvPr/>
            </p:nvSpPr>
            <p:spPr>
              <a:xfrm>
                <a:off x="3797175" y="4126317"/>
                <a:ext cx="754345" cy="45416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3857807" y="4370185"/>
                <a:ext cx="630428" cy="182740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48" name="直接连接符 147"/>
              <p:cNvCxnSpPr/>
              <p:nvPr/>
            </p:nvCxnSpPr>
            <p:spPr>
              <a:xfrm>
                <a:off x="3784475" y="4411237"/>
                <a:ext cx="787525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49" name="组合 148"/>
              <p:cNvGrpSpPr/>
              <p:nvPr/>
            </p:nvGrpSpPr>
            <p:grpSpPr>
              <a:xfrm>
                <a:off x="3856487" y="4175012"/>
                <a:ext cx="631748" cy="236225"/>
                <a:chOff x="3869929" y="4175013"/>
                <a:chExt cx="604287" cy="236225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3869929" y="4175013"/>
                  <a:ext cx="604287" cy="236225"/>
                </a:xfrm>
                <a:prstGeom prst="rect">
                  <a:avLst/>
                </a:prstGeom>
                <a:solidFill>
                  <a:srgbClr val="000000">
                    <a:lumMod val="65000"/>
                    <a:lumOff val="35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51" name="圆角矩形 150"/>
                <p:cNvSpPr/>
                <p:nvPr/>
              </p:nvSpPr>
              <p:spPr>
                <a:xfrm>
                  <a:off x="4353245" y="4201666"/>
                  <a:ext cx="86432" cy="26421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3909017" y="4252453"/>
                  <a:ext cx="530660" cy="1189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2700000" scaled="1"/>
                  <a:tileRect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53" name="组合 152"/>
          <p:cNvGrpSpPr/>
          <p:nvPr/>
        </p:nvGrpSpPr>
        <p:grpSpPr>
          <a:xfrm>
            <a:off x="6013730" y="3733975"/>
            <a:ext cx="1168601" cy="1117521"/>
            <a:chOff x="1109120" y="5086478"/>
            <a:chExt cx="1168601" cy="1117521"/>
          </a:xfrm>
        </p:grpSpPr>
        <p:sp>
          <p:nvSpPr>
            <p:cNvPr id="154" name="圆角矩形 153"/>
            <p:cNvSpPr/>
            <p:nvPr/>
          </p:nvSpPr>
          <p:spPr>
            <a:xfrm>
              <a:off x="1109120" y="5086478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55" name="任意多边形 154"/>
            <p:cNvSpPr/>
            <p:nvPr/>
          </p:nvSpPr>
          <p:spPr>
            <a:xfrm rot="2092151">
              <a:off x="1558689" y="5380487"/>
              <a:ext cx="719032" cy="823512"/>
            </a:xfrm>
            <a:custGeom>
              <a:avLst/>
              <a:gdLst>
                <a:gd name="connsiteX0" fmla="*/ 0 w 719032"/>
                <a:gd name="connsiteY0" fmla="*/ 0 h 823512"/>
                <a:gd name="connsiteX1" fmla="*/ 401679 w 719032"/>
                <a:gd name="connsiteY1" fmla="*/ 0 h 823512"/>
                <a:gd name="connsiteX2" fmla="*/ 686885 w 719032"/>
                <a:gd name="connsiteY2" fmla="*/ 409302 h 823512"/>
                <a:gd name="connsiteX3" fmla="*/ 642366 w 719032"/>
                <a:gd name="connsiteY3" fmla="*/ 658455 h 823512"/>
                <a:gd name="connsiteX4" fmla="*/ 405492 w 719032"/>
                <a:gd name="connsiteY4" fmla="*/ 823512 h 823512"/>
                <a:gd name="connsiteX5" fmla="*/ 109770 w 719032"/>
                <a:gd name="connsiteY5" fmla="*/ 823428 h 82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032" h="823512">
                  <a:moveTo>
                    <a:pt x="0" y="0"/>
                  </a:moveTo>
                  <a:lnTo>
                    <a:pt x="401679" y="0"/>
                  </a:lnTo>
                  <a:lnTo>
                    <a:pt x="686885" y="409302"/>
                  </a:lnTo>
                  <a:cubicBezTo>
                    <a:pt x="743393" y="490397"/>
                    <a:pt x="723461" y="601947"/>
                    <a:pt x="642366" y="658455"/>
                  </a:cubicBezTo>
                  <a:lnTo>
                    <a:pt x="405492" y="823512"/>
                  </a:lnTo>
                  <a:lnTo>
                    <a:pt x="109770" y="823428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1461409" y="5216386"/>
              <a:ext cx="433548" cy="793286"/>
              <a:chOff x="6740743" y="3930603"/>
              <a:chExt cx="436430" cy="798559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6741282" y="3930981"/>
                <a:ext cx="435891" cy="798181"/>
                <a:chOff x="6819416" y="2788512"/>
                <a:chExt cx="963826" cy="1764909"/>
              </a:xfrm>
            </p:grpSpPr>
            <p:sp>
              <p:nvSpPr>
                <p:cNvPr id="159" name="圆角矩形 158"/>
                <p:cNvSpPr/>
                <p:nvPr/>
              </p:nvSpPr>
              <p:spPr>
                <a:xfrm>
                  <a:off x="6819416" y="2788512"/>
                  <a:ext cx="963826" cy="1764909"/>
                </a:xfrm>
                <a:prstGeom prst="roundRect">
                  <a:avLst/>
                </a:prstGeom>
                <a:solidFill>
                  <a:srgbClr val="FFFFFF"/>
                </a:solidFill>
                <a:ln w="158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>
                <a:xfrm>
                  <a:off x="6896464" y="3003130"/>
                  <a:ext cx="813367" cy="11713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>
                        <a:lumMod val="85000"/>
                      </a:srgbClr>
                    </a:gs>
                    <a:gs pos="100000">
                      <a:srgbClr val="000000">
                        <a:lumMod val="65000"/>
                        <a:lumOff val="35000"/>
                      </a:srgbClr>
                    </a:gs>
                  </a:gsLst>
                  <a:lin ang="2700000" scaled="1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1" name="椭圆 160"/>
                <p:cNvSpPr/>
                <p:nvPr/>
              </p:nvSpPr>
              <p:spPr>
                <a:xfrm>
                  <a:off x="7185650" y="4235839"/>
                  <a:ext cx="216024" cy="2160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2" name="圆角矩形 161"/>
                <p:cNvSpPr/>
                <p:nvPr/>
              </p:nvSpPr>
              <p:spPr>
                <a:xfrm>
                  <a:off x="7185650" y="2888642"/>
                  <a:ext cx="216024" cy="45717"/>
                </a:xfrm>
                <a:prstGeom prst="roundRect">
                  <a:avLst/>
                </a:prstGeom>
                <a:solidFill>
                  <a:srgbClr val="FFFFFF">
                    <a:lumMod val="85000"/>
                    <a:alpha val="10000"/>
                  </a:srgbClr>
                </a:solidFill>
                <a:ln w="317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3" name="椭圆 162"/>
                <p:cNvSpPr/>
                <p:nvPr/>
              </p:nvSpPr>
              <p:spPr>
                <a:xfrm>
                  <a:off x="7270803" y="4320992"/>
                  <a:ext cx="45718" cy="45718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58" name="圆角矩形 157"/>
              <p:cNvSpPr/>
              <p:nvPr/>
            </p:nvSpPr>
            <p:spPr>
              <a:xfrm>
                <a:off x="6740743" y="3930603"/>
                <a:ext cx="435187" cy="796889"/>
              </a:xfrm>
              <a:prstGeom prst="roundRect">
                <a:avLst/>
              </a:prstGeom>
              <a:noFill/>
              <a:ln w="254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>
            <a:off x="4615612" y="3730517"/>
            <a:ext cx="1179841" cy="1074353"/>
            <a:chOff x="5091334" y="3803097"/>
            <a:chExt cx="1179841" cy="1074353"/>
          </a:xfrm>
        </p:grpSpPr>
        <p:sp>
          <p:nvSpPr>
            <p:cNvPr id="165" name="圆角矩形 164"/>
            <p:cNvSpPr/>
            <p:nvPr/>
          </p:nvSpPr>
          <p:spPr>
            <a:xfrm>
              <a:off x="5091425" y="3803097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5091334" y="3803664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67" name="任意多边形 166"/>
            <p:cNvSpPr/>
            <p:nvPr/>
          </p:nvSpPr>
          <p:spPr>
            <a:xfrm rot="2092151">
              <a:off x="5280919" y="4107264"/>
              <a:ext cx="990256" cy="642691"/>
            </a:xfrm>
            <a:custGeom>
              <a:avLst/>
              <a:gdLst>
                <a:gd name="connsiteX0" fmla="*/ 485157 w 990256"/>
                <a:gd name="connsiteY0" fmla="*/ 0 h 642691"/>
                <a:gd name="connsiteX1" fmla="*/ 739813 w 990256"/>
                <a:gd name="connsiteY1" fmla="*/ 1208 h 642691"/>
                <a:gd name="connsiteX2" fmla="*/ 958110 w 990256"/>
                <a:gd name="connsiteY2" fmla="*/ 314488 h 642691"/>
                <a:gd name="connsiteX3" fmla="*/ 913590 w 990256"/>
                <a:gd name="connsiteY3" fmla="*/ 563641 h 642691"/>
                <a:gd name="connsiteX4" fmla="*/ 800145 w 990256"/>
                <a:gd name="connsiteY4" fmla="*/ 642691 h 642691"/>
                <a:gd name="connsiteX5" fmla="*/ 0 w 990256"/>
                <a:gd name="connsiteY5" fmla="*/ 642691 h 64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256" h="642691">
                  <a:moveTo>
                    <a:pt x="485157" y="0"/>
                  </a:moveTo>
                  <a:lnTo>
                    <a:pt x="739813" y="1208"/>
                  </a:lnTo>
                  <a:lnTo>
                    <a:pt x="958110" y="314488"/>
                  </a:lnTo>
                  <a:cubicBezTo>
                    <a:pt x="1014617" y="395583"/>
                    <a:pt x="994685" y="507133"/>
                    <a:pt x="913590" y="563641"/>
                  </a:cubicBezTo>
                  <a:lnTo>
                    <a:pt x="800145" y="642691"/>
                  </a:lnTo>
                  <a:lnTo>
                    <a:pt x="0" y="642691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5170478" y="4141265"/>
              <a:ext cx="911893" cy="369570"/>
              <a:chOff x="5170478" y="4141265"/>
              <a:chExt cx="911893" cy="369570"/>
            </a:xfrm>
          </p:grpSpPr>
          <p:sp>
            <p:nvSpPr>
              <p:cNvPr id="169" name="圆角矩形 168"/>
              <p:cNvSpPr/>
              <p:nvPr/>
            </p:nvSpPr>
            <p:spPr>
              <a:xfrm>
                <a:off x="5170478" y="4195659"/>
                <a:ext cx="856942" cy="260782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>
                <a:innerShdw blurRad="101600" dist="38100" dir="18900000">
                  <a:prstClr val="black">
                    <a:alpha val="36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5712801" y="4141265"/>
                <a:ext cx="369570" cy="36957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grpSp>
            <p:nvGrpSpPr>
              <p:cNvPr id="171" name="组合 170"/>
              <p:cNvGrpSpPr/>
              <p:nvPr/>
            </p:nvGrpSpPr>
            <p:grpSpPr>
              <a:xfrm>
                <a:off x="5778343" y="4194719"/>
                <a:ext cx="233243" cy="242672"/>
                <a:chOff x="4654547" y="5130853"/>
                <a:chExt cx="282653" cy="294079"/>
              </a:xfrm>
            </p:grpSpPr>
            <p:sp>
              <p:nvSpPr>
                <p:cNvPr id="172" name="任意多边形 171"/>
                <p:cNvSpPr/>
                <p:nvPr/>
              </p:nvSpPr>
              <p:spPr>
                <a:xfrm>
                  <a:off x="4654547" y="5170616"/>
                  <a:ext cx="282653" cy="254316"/>
                </a:xfrm>
                <a:custGeom>
                  <a:avLst/>
                  <a:gdLst>
                    <a:gd name="connsiteX0" fmla="*/ 125951 w 622192"/>
                    <a:gd name="connsiteY0" fmla="*/ 0 h 559814"/>
                    <a:gd name="connsiteX1" fmla="*/ 179187 w 622192"/>
                    <a:gd name="connsiteY1" fmla="*/ 52975 h 559814"/>
                    <a:gd name="connsiteX2" fmla="*/ 138322 w 622192"/>
                    <a:gd name="connsiteY2" fmla="*/ 80526 h 559814"/>
                    <a:gd name="connsiteX3" fmla="*/ 66757 w 622192"/>
                    <a:gd name="connsiteY3" fmla="*/ 253300 h 559814"/>
                    <a:gd name="connsiteX4" fmla="*/ 311096 w 622192"/>
                    <a:gd name="connsiteY4" fmla="*/ 497639 h 559814"/>
                    <a:gd name="connsiteX5" fmla="*/ 555435 w 622192"/>
                    <a:gd name="connsiteY5" fmla="*/ 253300 h 559814"/>
                    <a:gd name="connsiteX6" fmla="*/ 483870 w 622192"/>
                    <a:gd name="connsiteY6" fmla="*/ 80526 h 559814"/>
                    <a:gd name="connsiteX7" fmla="*/ 447155 w 622192"/>
                    <a:gd name="connsiteY7" fmla="*/ 55773 h 559814"/>
                    <a:gd name="connsiteX8" fmla="*/ 499763 w 622192"/>
                    <a:gd name="connsiteY8" fmla="*/ 2905 h 559814"/>
                    <a:gd name="connsiteX9" fmla="*/ 531075 w 622192"/>
                    <a:gd name="connsiteY9" fmla="*/ 28740 h 559814"/>
                    <a:gd name="connsiteX10" fmla="*/ 622192 w 622192"/>
                    <a:gd name="connsiteY10" fmla="*/ 248718 h 559814"/>
                    <a:gd name="connsiteX11" fmla="*/ 311096 w 622192"/>
                    <a:gd name="connsiteY11" fmla="*/ 559814 h 559814"/>
                    <a:gd name="connsiteX12" fmla="*/ 0 w 622192"/>
                    <a:gd name="connsiteY12" fmla="*/ 248718 h 559814"/>
                    <a:gd name="connsiteX13" fmla="*/ 91118 w 622192"/>
                    <a:gd name="connsiteY13" fmla="*/ 28740 h 55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192" h="559814">
                      <a:moveTo>
                        <a:pt x="125951" y="0"/>
                      </a:moveTo>
                      <a:lnTo>
                        <a:pt x="179187" y="52975"/>
                      </a:lnTo>
                      <a:lnTo>
                        <a:pt x="138322" y="80526"/>
                      </a:lnTo>
                      <a:cubicBezTo>
                        <a:pt x="94106" y="124743"/>
                        <a:pt x="66757" y="185828"/>
                        <a:pt x="66757" y="253300"/>
                      </a:cubicBezTo>
                      <a:cubicBezTo>
                        <a:pt x="66757" y="388245"/>
                        <a:pt x="176151" y="497639"/>
                        <a:pt x="311096" y="497639"/>
                      </a:cubicBezTo>
                      <a:cubicBezTo>
                        <a:pt x="446041" y="497639"/>
                        <a:pt x="555435" y="388245"/>
                        <a:pt x="555435" y="253300"/>
                      </a:cubicBezTo>
                      <a:cubicBezTo>
                        <a:pt x="555435" y="185828"/>
                        <a:pt x="528087" y="124743"/>
                        <a:pt x="483870" y="80526"/>
                      </a:cubicBezTo>
                      <a:lnTo>
                        <a:pt x="447155" y="55773"/>
                      </a:lnTo>
                      <a:lnTo>
                        <a:pt x="499763" y="2905"/>
                      </a:lnTo>
                      <a:lnTo>
                        <a:pt x="531075" y="28740"/>
                      </a:lnTo>
                      <a:cubicBezTo>
                        <a:pt x="587372" y="85037"/>
                        <a:pt x="622192" y="162811"/>
                        <a:pt x="622192" y="248718"/>
                      </a:cubicBezTo>
                      <a:cubicBezTo>
                        <a:pt x="622192" y="420532"/>
                        <a:pt x="482910" y="559814"/>
                        <a:pt x="311096" y="559814"/>
                      </a:cubicBezTo>
                      <a:cubicBezTo>
                        <a:pt x="139282" y="559814"/>
                        <a:pt x="0" y="420532"/>
                        <a:pt x="0" y="248718"/>
                      </a:cubicBezTo>
                      <a:cubicBezTo>
                        <a:pt x="0" y="162811"/>
                        <a:pt x="34821" y="85037"/>
                        <a:pt x="91118" y="287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4794086" y="5130853"/>
                  <a:ext cx="0" cy="155747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174" name="矩形 173"/>
          <p:cNvSpPr/>
          <p:nvPr/>
        </p:nvSpPr>
        <p:spPr>
          <a:xfrm>
            <a:off x="256362" y="836712"/>
            <a:ext cx="839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1. WLAN / Wired control / Central control / Dry contact can be selected only one on the same unit. </a:t>
            </a:r>
          </a:p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2. Remote controller can be used together with other controls.</a:t>
            </a:r>
          </a:p>
        </p:txBody>
      </p:sp>
    </p:spTree>
    <p:extLst>
      <p:ext uri="{BB962C8B-B14F-4D97-AF65-F5344CB8AC3E}">
        <p14:creationId xmlns:p14="http://schemas.microsoft.com/office/powerpoint/2010/main" val="5042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78" y="14457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4421" y="5789414"/>
            <a:ext cx="9217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Note: </a:t>
            </a:r>
            <a:r>
              <a:rPr lang="en-US" altLang="zh-CN" sz="1600" b="0" dirty="0" err="1">
                <a:latin typeface="+mn-lt"/>
                <a:cs typeface="Times New Roman" panose="02020603050405020304" pitchFamily="18" charset="0"/>
              </a:rPr>
              <a:t>Wifi</a:t>
            </a:r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 / Wired control / Central control / Dry contact can be selected only one on the same unit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31122"/>
              </p:ext>
            </p:extLst>
          </p:nvPr>
        </p:nvGraphicFramePr>
        <p:xfrm>
          <a:off x="108397" y="871139"/>
          <a:ext cx="9487717" cy="4699280"/>
        </p:xfrm>
        <a:graphic>
          <a:graphicData uri="http://schemas.openxmlformats.org/drawingml/2006/table">
            <a:tbl>
              <a:tblPr/>
              <a:tblGrid>
                <a:gridCol w="145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3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4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5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6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(Remote control)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Wifi function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Wired control 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Wired control 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 control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Dry contactor control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64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1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9/12/18 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17222000009789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7409232</a:t>
                      </a: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24 K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17222000010648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7409286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2 assembly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9/12/18 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17222000A48490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7409389</a:t>
                      </a:r>
                    </a:p>
                    <a:p>
                      <a:pPr algn="ctr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24 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17222000A48491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7409392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3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17222000A07665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7403014</a:t>
                      </a: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4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17222000A49832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; 7403015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5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17222000A49836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; 7403028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6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17222000A49855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; 7403031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Wifi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USB adapter (Multi-function box)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Adapter 1 (Multi-function box)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Direct connector and Cable 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Terminal block box and Cable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Terminal block box and Cable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1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Remote controller: 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Wifi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USB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17310900A00521</a:t>
                      </a:r>
                    </a:p>
                    <a:p>
                      <a:pPr algn="ctr" rtl="0" fontAlgn="ctr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Coolmark</a:t>
                      </a:r>
                      <a:r>
                        <a:rPr 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7403013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Wired controller  1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KJR-12B: 17317100000004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Wired controller  2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KJR-120G1: 17317100A19005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; 7403016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 controller: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CCM30: 17311500A03641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7403018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CCM09: 17311500A03642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7403017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9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5" y="5716"/>
            <a:ext cx="873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1 – Standard (Remote control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QHC/QHB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828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wired control function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87" y="1340768"/>
            <a:ext cx="674179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3110757" y="5784472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23" name="直接箭头连接符 22"/>
          <p:cNvCxnSpPr>
            <a:stCxn id="22" idx="0"/>
          </p:cNvCxnSpPr>
          <p:nvPr/>
        </p:nvCxnSpPr>
        <p:spPr bwMode="auto">
          <a:xfrm flipV="1">
            <a:off x="4031041" y="2225658"/>
            <a:ext cx="1371736" cy="355881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矩形 44"/>
          <p:cNvSpPr/>
          <p:nvPr/>
        </p:nvSpPr>
        <p:spPr>
          <a:xfrm>
            <a:off x="7477805" y="5768279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Remote controller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flipV="1">
            <a:off x="107131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274" y="2814841"/>
            <a:ext cx="1045748" cy="29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</a:t>
            </a:r>
            <a:r>
              <a:rPr lang="en-US" altLang="zh-CN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530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smart phone APP</a:t>
            </a:r>
          </a:p>
        </p:txBody>
      </p:sp>
      <p:pic>
        <p:nvPicPr>
          <p:cNvPr id="11" name="Picture 2" descr="D:\O TECH\WIFI\Wifi K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81" y="1541161"/>
            <a:ext cx="3086163" cy="26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180405" y="1340768"/>
            <a:ext cx="3457392" cy="3251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99877" y="1340768"/>
            <a:ext cx="3457392" cy="3251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6"/>
            <a:endCxn id="13" idx="2"/>
          </p:cNvCxnSpPr>
          <p:nvPr/>
        </p:nvCxnSpPr>
        <p:spPr>
          <a:xfrm>
            <a:off x="3637797" y="2966714"/>
            <a:ext cx="862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28477" y="4885143"/>
          <a:ext cx="8280920" cy="12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54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b="0" baseline="0" dirty="0" err="1">
                          <a:solidFill>
                            <a:schemeClr val="tx1"/>
                          </a:solidFill>
                        </a:rPr>
                        <a:t>wifi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USB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adapter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USB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to buy USB separately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</a:rPr>
                        <a:t>Wifi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 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531821" y="4073595"/>
            <a:ext cx="199605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USB</a:t>
            </a:r>
          </a:p>
          <a:p>
            <a:pPr algn="ctr"/>
            <a:r>
              <a:rPr lang="en-US" altLang="zh-CN" sz="1400" b="0" dirty="0"/>
              <a:t>PN: </a:t>
            </a:r>
            <a:r>
              <a:rPr lang="en-US" altLang="zh-CN" sz="1400" b="0" dirty="0">
                <a:solidFill>
                  <a:srgbClr val="000000"/>
                </a:solidFill>
                <a:latin typeface="Arial"/>
              </a:rPr>
              <a:t>17310900A00521 </a:t>
            </a:r>
          </a:p>
        </p:txBody>
      </p:sp>
      <p:sp>
        <p:nvSpPr>
          <p:cNvPr id="15" name="矩形 14"/>
          <p:cNvSpPr/>
          <p:nvPr/>
        </p:nvSpPr>
        <p:spPr>
          <a:xfrm>
            <a:off x="5456646" y="4011649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USB adapter</a:t>
            </a:r>
          </a:p>
        </p:txBody>
      </p:sp>
      <p:sp>
        <p:nvSpPr>
          <p:cNvPr id="16" name="矩形 15"/>
          <p:cNvSpPr/>
          <p:nvPr/>
        </p:nvSpPr>
        <p:spPr>
          <a:xfrm>
            <a:off x="7648016" y="401164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2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3413" y="2495225"/>
            <a:ext cx="3301848" cy="91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784" y="1085737"/>
            <a:ext cx="1815861" cy="111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 flipH="1" flipV="1">
            <a:off x="5644049" y="3140969"/>
            <a:ext cx="441012" cy="87068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 flipH="1" flipV="1">
            <a:off x="2577448" y="3202915"/>
            <a:ext cx="639106" cy="96452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flipV="1">
            <a:off x="3780805" y="3140968"/>
            <a:ext cx="1368152" cy="107073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H="1" flipV="1">
            <a:off x="7139828" y="3039947"/>
            <a:ext cx="569136" cy="97170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4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431769" y="731822"/>
            <a:ext cx="86407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eaLnBrk="1" hangingPunct="1"/>
            <a:r>
              <a:rPr kumimoji="0" lang="en-US" sz="2400" b="0" dirty="0">
                <a:solidFill>
                  <a:srgbClr val="000000"/>
                </a:solidFill>
                <a:latin typeface="Arial"/>
                <a:ea typeface="黑体" pitchFamily="2" charset="-122"/>
              </a:rPr>
              <a:t>Option 2.1</a:t>
            </a:r>
            <a:endParaRPr kumimoji="0" lang="es-AR" sz="26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85" y="1269290"/>
            <a:ext cx="4806684" cy="310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300" y="4711619"/>
            <a:ext cx="3068412" cy="112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68144" y="4388955"/>
            <a:ext cx="3385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Note: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1. Display PCB B and USB adapter was assembly in the unit by factory.</a:t>
            </a:r>
            <a:endParaRPr lang="zh-CN" altLang="en-US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2. If the user want to control the unit by Wi-Fi, they have to buy the Wi-Fi kit from Carrier.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9370" y="586094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pPr algn="ctr"/>
            <a:r>
              <a:rPr lang="en-US" altLang="zh-CN" dirty="0">
                <a:solidFill>
                  <a:srgbClr val="000000"/>
                </a:solidFill>
              </a:rPr>
              <a:t>USB adapter</a:t>
            </a:r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8" name="直接箭头连接符 17"/>
          <p:cNvCxnSpPr>
            <a:stCxn id="15" idx="0"/>
          </p:cNvCxnSpPr>
          <p:nvPr/>
        </p:nvCxnSpPr>
        <p:spPr>
          <a:xfrm flipH="1" flipV="1">
            <a:off x="2628677" y="2119331"/>
            <a:ext cx="484829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8144" y="221886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Display PCB B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(with Wi-Fi function)</a:t>
            </a:r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20" name="直接箭头连接符 19"/>
          <p:cNvCxnSpPr>
            <a:stCxn id="19" idx="1"/>
          </p:cNvCxnSpPr>
          <p:nvPr/>
        </p:nvCxnSpPr>
        <p:spPr>
          <a:xfrm flipH="1" flipV="1">
            <a:off x="4275916" y="2139585"/>
            <a:ext cx="1592228" cy="340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 flipV="1">
            <a:off x="108397" y="692696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27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431770" y="731822"/>
            <a:ext cx="442915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eaLnBrk="1" hangingPunct="1"/>
            <a:r>
              <a:rPr kumimoji="0" lang="en-US" sz="2400" b="0" dirty="0">
                <a:solidFill>
                  <a:srgbClr val="000000"/>
                </a:solidFill>
                <a:latin typeface="Arial"/>
                <a:ea typeface="黑体" pitchFamily="2" charset="-122"/>
              </a:rPr>
              <a:t>Option 2.2</a:t>
            </a:r>
            <a:endParaRPr kumimoji="0" lang="es-AR" sz="26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85" y="1124744"/>
            <a:ext cx="4806684" cy="310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31342"/>
            <a:ext cx="1157837" cy="147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40" y="4731342"/>
            <a:ext cx="3088010" cy="134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80007"/>
            <a:ext cx="2252191" cy="31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>
            <a:endCxn id="6" idx="3"/>
          </p:cNvCxnSpPr>
          <p:nvPr/>
        </p:nvCxnSpPr>
        <p:spPr>
          <a:xfrm flipH="1">
            <a:off x="3727650" y="5403267"/>
            <a:ext cx="15644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5580113" y="4731342"/>
            <a:ext cx="143138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6282676"/>
            <a:ext cx="456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Wi-Fi kit (In the accessary bag, and put in the package)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7" y="1274958"/>
            <a:ext cx="316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Note: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Display PCB B and USB adapter are </a:t>
            </a:r>
            <a:r>
              <a:rPr lang="en-US" altLang="zh-CN" dirty="0" err="1">
                <a:solidFill>
                  <a:srgbClr val="000000"/>
                </a:solidFill>
              </a:rPr>
              <a:t>assemblied</a:t>
            </a:r>
            <a:r>
              <a:rPr lang="en-US" altLang="zh-CN" dirty="0">
                <a:solidFill>
                  <a:srgbClr val="000000"/>
                </a:solidFill>
              </a:rPr>
              <a:t>  in the unit by factory.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The Wi-Fi kit will be put in the IDU package.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 flipV="1">
            <a:off x="108397" y="692696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4182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0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3 - Wired Controller 1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00485" y="4741127"/>
          <a:ext cx="8280923" cy="12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(wired control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Wire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d controller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3.1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to buy wired controller separately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3.2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Wired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controller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581005" y="4245073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Wired controller</a:t>
            </a:r>
          </a:p>
        </p:txBody>
      </p:sp>
      <p:sp>
        <p:nvSpPr>
          <p:cNvPr id="16" name="矩形 15"/>
          <p:cNvSpPr/>
          <p:nvPr/>
        </p:nvSpPr>
        <p:spPr>
          <a:xfrm>
            <a:off x="1506695" y="4237057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3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885682"/>
            <a:ext cx="3472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KJR-12B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weekly timer.</a:t>
            </a:r>
          </a:p>
        </p:txBody>
      </p:sp>
      <p:sp>
        <p:nvSpPr>
          <p:cNvPr id="24" name="矩形 23"/>
          <p:cNvSpPr/>
          <p:nvPr/>
        </p:nvSpPr>
        <p:spPr>
          <a:xfrm>
            <a:off x="7309197" y="2870590"/>
            <a:ext cx="2116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KJR-120B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/>
              <a:t>(PN: 17317100000004)</a:t>
            </a:r>
            <a:endParaRPr lang="zh-CN" altLang="en-U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005" y="2340935"/>
            <a:ext cx="1818361" cy="179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632" y="885681"/>
            <a:ext cx="1780760" cy="11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830" y="1506221"/>
            <a:ext cx="2939473" cy="259605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 bwMode="auto">
          <a:xfrm flipH="1" flipV="1">
            <a:off x="3852813" y="2109770"/>
            <a:ext cx="1728192" cy="69447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V="1">
            <a:off x="2426979" y="2804246"/>
            <a:ext cx="1028574" cy="143281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0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4 - Wired Controller 2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0445" y="5029159"/>
          <a:ext cx="8784977" cy="12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(wired control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Transfer adapter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Wire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d controller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control,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4.1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to buy wired controller separately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4.2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Wired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controller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739874" y="4257871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(To wired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3821537" y="441175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4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87" y="1311014"/>
            <a:ext cx="4816959" cy="290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-1" y="88568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KJR-120G1 with weekly timer and Error code display.</a:t>
            </a:r>
          </a:p>
        </p:txBody>
      </p:sp>
      <p:cxnSp>
        <p:nvCxnSpPr>
          <p:cNvPr id="7" name="直接箭头连接符 6"/>
          <p:cNvCxnSpPr>
            <a:stCxn id="15" idx="0"/>
          </p:cNvCxnSpPr>
          <p:nvPr/>
        </p:nvCxnSpPr>
        <p:spPr bwMode="auto">
          <a:xfrm flipV="1">
            <a:off x="1991980" y="2060849"/>
            <a:ext cx="102865" cy="219702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968792" y="1951701"/>
            <a:ext cx="773029" cy="246005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430721" y="3447423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KJR-120G1/TFBG-E</a:t>
            </a:r>
            <a:endParaRPr lang="zh-CN" altLang="en-US" sz="1400" dirty="0"/>
          </a:p>
          <a:p>
            <a:pPr algn="ctr"/>
            <a:r>
              <a:rPr lang="en-US" altLang="zh-CN" sz="1400" dirty="0"/>
              <a:t>(PN: 17317100A06345)</a:t>
            </a:r>
          </a:p>
        </p:txBody>
      </p:sp>
      <p:pic>
        <p:nvPicPr>
          <p:cNvPr id="29" name="Picture 5" descr="C:\Users\luoping\AppData\Roaming\Tencent\Users\237450322\QQ\WinTemp\RichOle\8GYIRL)66NTZ}@`@%FC71H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037" y="3097958"/>
            <a:ext cx="1331734" cy="13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86483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23380</TotalTime>
  <Words>787</Words>
  <Application>Microsoft Office PowerPoint</Application>
  <PresentationFormat>Custom</PresentationFormat>
  <Paragraphs>210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Gulim</vt:lpstr>
      <vt:lpstr>MS PGothic</vt:lpstr>
      <vt:lpstr>PMingLiU</vt:lpstr>
      <vt:lpstr>宋体</vt:lpstr>
      <vt:lpstr>Arial</vt:lpstr>
      <vt:lpstr>Calibri</vt:lpstr>
      <vt:lpstr>黑体</vt:lpstr>
      <vt:lpstr>Times New Roman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FMCC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MCM</dc:title>
  <dc:creator>Jimmyguoxm</dc:creator>
  <cp:lastModifiedBy>Mark Schouten</cp:lastModifiedBy>
  <cp:revision>1212</cp:revision>
  <cp:lastPrinted>2022-03-08T08:09:07Z</cp:lastPrinted>
  <dcterms:created xsi:type="dcterms:W3CDTF">1601-01-01T00:00:00Z</dcterms:created>
  <dcterms:modified xsi:type="dcterms:W3CDTF">2022-07-26T08:08:32Z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