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5" r:id="rId2"/>
  </p:sldMasterIdLst>
  <p:notesMasterIdLst>
    <p:notesMasterId r:id="rId19"/>
  </p:notesMasterIdLst>
  <p:handoutMasterIdLst>
    <p:handoutMasterId r:id="rId20"/>
  </p:handoutMasterIdLst>
  <p:sldIdLst>
    <p:sldId id="461" r:id="rId3"/>
    <p:sldId id="462" r:id="rId4"/>
    <p:sldId id="489" r:id="rId5"/>
    <p:sldId id="456" r:id="rId6"/>
    <p:sldId id="453" r:id="rId7"/>
    <p:sldId id="460" r:id="rId8"/>
    <p:sldId id="455" r:id="rId9"/>
    <p:sldId id="452" r:id="rId10"/>
    <p:sldId id="519" r:id="rId11"/>
    <p:sldId id="464" r:id="rId12"/>
    <p:sldId id="471" r:id="rId13"/>
    <p:sldId id="465" r:id="rId14"/>
    <p:sldId id="470" r:id="rId15"/>
    <p:sldId id="518" r:id="rId16"/>
    <p:sldId id="521" r:id="rId17"/>
    <p:sldId id="487" r:id="rId18"/>
  </p:sldIdLst>
  <p:sldSz cx="9721850" cy="6858000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A8E8"/>
    <a:srgbClr val="E7F3F4"/>
    <a:srgbClr val="1599EB"/>
    <a:srgbClr val="00FFFF"/>
    <a:srgbClr val="00CCFF"/>
    <a:srgbClr val="339966"/>
    <a:srgbClr val="0033CC"/>
    <a:srgbClr val="CCE8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1458" y="102"/>
      </p:cViewPr>
      <p:guideLst>
        <p:guide orient="horz" pos="2160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DFD3AAEA-2B14-4C7A-9D30-AC496083F004}" type="datetimeFigureOut">
              <a:rPr lang="zh-CN" altLang="en-US"/>
              <a:pPr>
                <a:defRPr/>
              </a:pPr>
              <a:t>2022/7/26</a:t>
            </a:fld>
            <a:endParaRPr lang="en-US" altLang="zh-CN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737054E8-F4B1-4BB9-8E55-CE49FE6D39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5204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B0D08094-88C6-46AA-AACA-5735D9175661}" type="datetimeFigureOut">
              <a:rPr lang="zh-CN" altLang="en-US"/>
              <a:pPr>
                <a:defRPr/>
              </a:pPr>
              <a:t>2022/7/26</a:t>
            </a:fld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44538"/>
            <a:ext cx="52768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宋体" pitchFamily="2" charset="-122"/>
              </a:defRPr>
            </a:lvl1pPr>
          </a:lstStyle>
          <a:p>
            <a:pPr>
              <a:defRPr/>
            </a:pPr>
            <a:fld id="{8751B40D-34EB-4758-B70C-3A48694F92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5115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1B40D-34EB-4758-B70C-3A48694F9268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858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A193E-B699-4ED4-AF92-9DC7E66B241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62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4" name="Picture 1" descr="RQK1F2_Z[MT8$K)1V0@GX~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743" y="1142984"/>
            <a:ext cx="2143125" cy="4587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Picture 1" descr="RQK1F2_Z[MT8$K)1V0@GX~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725" y="53975"/>
            <a:ext cx="289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TextBox 4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4" name="Picture 1" descr="RQK1F2_Z[MT8$K)1V0@GX~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743" y="1142984"/>
            <a:ext cx="2143125" cy="458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979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41388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02808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7097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39733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00078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liqh1\Application Data\Tencent\Users\422357855\QQ\WinTemp\RichOle\Q71C2B_S}X09GLR546S4BBQ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" y="5867400"/>
            <a:ext cx="9721081" cy="10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5893565" y="154682"/>
            <a:ext cx="3200401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300" dirty="0">
                <a:solidFill>
                  <a:srgbClr val="FFFFFF"/>
                </a:solidFill>
              </a:rPr>
              <a:t>To create a better life for the global clients with comfortable, efficient and healthy air-conditioning.</a:t>
            </a:r>
            <a:endParaRPr lang="zh-CN" altLang="en-US" sz="1300" dirty="0">
              <a:solidFill>
                <a:srgbClr val="FFFFFF"/>
              </a:solidFill>
            </a:endParaRPr>
          </a:p>
        </p:txBody>
      </p:sp>
      <p:pic>
        <p:nvPicPr>
          <p:cNvPr id="3" name="Picture 2" descr="[3V3SJ54V%GE6U`B36X%%`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925" y="4314825"/>
            <a:ext cx="3209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6375400" y="6032956"/>
            <a:ext cx="33464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dirty="0">
                <a:solidFill>
                  <a:srgbClr val="DAEDEF">
                    <a:lumMod val="75000"/>
                  </a:srgbClr>
                </a:solidFill>
              </a:rPr>
              <a:t>Create a better life for our global customers with comfort, efficient and healthy air conditioners.</a:t>
            </a:r>
            <a:endParaRPr lang="zh-CN" altLang="en-US" sz="1100" b="0" dirty="0">
              <a:solidFill>
                <a:srgbClr val="DAEDEF">
                  <a:lumMod val="75000"/>
                </a:srgbClr>
              </a:solidFill>
            </a:endParaRPr>
          </a:p>
        </p:txBody>
      </p:sp>
      <p:pic>
        <p:nvPicPr>
          <p:cNvPr id="8" name="Picture 1" descr="RQK1F2_Z[MT8$K)1V0@GX~M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173620"/>
            <a:ext cx="2143125" cy="458788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4251325" y="6583363"/>
            <a:ext cx="12192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E3B5E97A-55D7-4546-B9EB-A02C2CB46355}" type="slidenum">
              <a:rPr lang="en-US" altLang="zh-CN" sz="1200">
                <a:solidFill>
                  <a:srgbClr val="000000"/>
                </a:solidFill>
                <a:ea typeface="宋体" pitchFamily="2" charset="-122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889532" y="6376594"/>
            <a:ext cx="1757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solidFill>
                  <a:srgbClr val="FFFFFF">
                    <a:lumMod val="65000"/>
                  </a:srgbClr>
                </a:solidFill>
                <a:ea typeface="宋体" pitchFamily="2" charset="-122"/>
              </a:rPr>
              <a:t>Company Private</a:t>
            </a: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 flipV="1">
            <a:off x="388967" y="678816"/>
            <a:ext cx="8686800" cy="36513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0" tIns="0" rIns="0" bIns="0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361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463" y="53975"/>
            <a:ext cx="2819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Box 7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pic>
        <p:nvPicPr>
          <p:cNvPr id="9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1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725" y="53975"/>
            <a:ext cx="289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30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1" descr="RQK1F2_Z[MT8$K)1V0@GX~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0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725" y="53975"/>
            <a:ext cx="289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TextBox 4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  <p:pic>
        <p:nvPicPr>
          <p:cNvPr id="6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rgbClr val="000000"/>
              </a:solidFill>
            </a:endParaRPr>
          </a:p>
          <a:p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1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liqh1\Application Data\Tencent\Users\422357855\QQ\WinTemp\RichOle\Q71C2B_S}X09GLR546S4BBQ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" y="5867400"/>
            <a:ext cx="9721081" cy="10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5893565" y="154682"/>
            <a:ext cx="3200401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300" b="1" kern="1200" dirty="0">
                <a:solidFill>
                  <a:schemeClr val="bg1"/>
                </a:solidFill>
                <a:effectLst/>
                <a:latin typeface="Arial" charset="0"/>
                <a:ea typeface="宋体" charset="-122"/>
                <a:cs typeface="+mn-cs"/>
              </a:rPr>
              <a:t>To create a better life for the global clients with comfortable, efficient and healthy air-conditioning.</a:t>
            </a:r>
            <a:endParaRPr lang="zh-CN" altLang="en-US" sz="1300" dirty="0">
              <a:solidFill>
                <a:schemeClr val="bg1"/>
              </a:solidFill>
            </a:endParaRPr>
          </a:p>
        </p:txBody>
      </p:sp>
      <p:pic>
        <p:nvPicPr>
          <p:cNvPr id="3" name="Picture 2" descr="[3V3SJ54V%GE6U`B36X%%`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925" y="4314825"/>
            <a:ext cx="3209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6375400" y="6032956"/>
            <a:ext cx="33464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0" kern="1200" dirty="0">
                <a:solidFill>
                  <a:schemeClr val="accent5">
                    <a:lumMod val="75000"/>
                  </a:schemeClr>
                </a:solidFill>
                <a:effectLst/>
                <a:latin typeface="Arial" charset="0"/>
                <a:ea typeface="宋体" charset="-122"/>
                <a:cs typeface="+mn-cs"/>
              </a:rPr>
              <a:t>Create a better life for our global customers with comfort, efficient and healthy air conditioners.</a:t>
            </a:r>
            <a:endParaRPr lang="zh-CN" altLang="en-US" sz="1100" b="0" kern="1200" dirty="0">
              <a:solidFill>
                <a:schemeClr val="accent5">
                  <a:lumMod val="75000"/>
                </a:schemeClr>
              </a:solidFill>
              <a:effectLst/>
              <a:latin typeface="Arial" charset="0"/>
              <a:ea typeface="宋体" charset="-122"/>
              <a:cs typeface="+mn-cs"/>
            </a:endParaRPr>
          </a:p>
        </p:txBody>
      </p:sp>
      <p:pic>
        <p:nvPicPr>
          <p:cNvPr id="8" name="Picture 1" descr="RQK1F2_Z[MT8$K)1V0@GX~M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173620"/>
            <a:ext cx="2143125" cy="458788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4251325" y="6583363"/>
            <a:ext cx="12192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E3B5E97A-55D7-4546-B9EB-A02C2CB46355}" type="slidenum">
              <a:rPr lang="en-US" altLang="zh-CN" sz="1200">
                <a:ea typeface="宋体" pitchFamily="2" charset="-122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ea typeface="宋体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889532" y="6376594"/>
            <a:ext cx="1757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kumimoji="0" lang="en-US" sz="1600" b="0" dirty="0">
                <a:solidFill>
                  <a:schemeClr val="bg1">
                    <a:lumMod val="65000"/>
                  </a:schemeClr>
                </a:solidFill>
                <a:ea typeface="宋体" pitchFamily="2" charset="-122"/>
              </a:rPr>
              <a:t>Company Private</a:t>
            </a: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 flipV="1">
            <a:off x="388967" y="678816"/>
            <a:ext cx="8686800" cy="36513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0" tIns="0" rIns="0" bIns="0" anchor="ctr"/>
          <a:lstStyle/>
          <a:p>
            <a:endParaRPr kumimoji="0" lang="zh-CN" altLang="en-US" b="1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463" y="53975"/>
            <a:ext cx="2819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Box 7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9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725" y="53975"/>
            <a:ext cx="2895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 flipV="1">
            <a:off x="6146809" y="142852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Picture 1" descr="RQK1F2_Z[MT8$K)1V0@GX~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17" y="214290"/>
            <a:ext cx="2143125" cy="4587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 flipV="1">
            <a:off x="6367405" y="6211669"/>
            <a:ext cx="33544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87503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600200"/>
            <a:ext cx="8750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pic>
        <p:nvPicPr>
          <p:cNvPr id="1028" name="Picture 9" descr="主视觉2副本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38" y="152400"/>
            <a:ext cx="291623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7372350" y="6457950"/>
            <a:ext cx="2254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200">
                <a:solidFill>
                  <a:srgbClr val="0099FF"/>
                </a:solidFill>
                <a:ea typeface="宋体" pitchFamily="2" charset="-122"/>
              </a:rPr>
              <a:t>Create A Better Life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4251325" y="6583363"/>
            <a:ext cx="12192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E3B5E97A-55D7-4546-B9EB-A02C2CB46355}" type="slidenum">
              <a:rPr lang="en-US" altLang="zh-CN" sz="1200">
                <a:ea typeface="宋体" pitchFamily="2" charset="-122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ea typeface="宋体" pitchFamily="2" charset="-122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463" y="53975"/>
            <a:ext cx="2819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74638"/>
            <a:ext cx="87503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600200"/>
            <a:ext cx="8750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pic>
        <p:nvPicPr>
          <p:cNvPr id="1028" name="Picture 9" descr="主视觉2副本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38" y="152400"/>
            <a:ext cx="291623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7372350" y="6457950"/>
            <a:ext cx="2254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200">
                <a:solidFill>
                  <a:srgbClr val="0099FF"/>
                </a:solidFill>
                <a:ea typeface="宋体" pitchFamily="2" charset="-122"/>
              </a:rPr>
              <a:t>Create A Better Life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4251325" y="6583363"/>
            <a:ext cx="12192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E3B5E97A-55D7-4546-B9EB-A02C2CB46355}" type="slidenum">
              <a:rPr lang="en-US" altLang="zh-CN" sz="1200">
                <a:solidFill>
                  <a:srgbClr val="000000"/>
                </a:solidFill>
                <a:ea typeface="宋体" pitchFamily="2" charset="-122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zh-CN" sz="1200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463" y="53975"/>
            <a:ext cx="2819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33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3530136"/>
            <a:ext cx="9721849" cy="29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9pPr>
          </a:lstStyle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Optional Control for </a:t>
            </a:r>
            <a:endParaRPr lang="en-US" altLang="zh-C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QHP Hi-wall 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Inverter</a:t>
            </a:r>
          </a:p>
          <a:p>
            <a:pPr algn="ctr"/>
            <a:endParaRPr lang="en-US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FMCC Engineering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15000"/>
              </a:spcBef>
            </a:pPr>
            <a:r>
              <a:rPr kumimoji="0" lang="en-US" altLang="en-US" sz="2800" b="0" dirty="0">
                <a:latin typeface="宋体" pitchFamily="2" charset="-122"/>
                <a:ea typeface="宋体" pitchFamily="2" charset="-122"/>
              </a:rPr>
              <a:t>2022</a:t>
            </a:r>
            <a:endParaRPr kumimoji="0" lang="es-MX" altLang="en-US" sz="2800" b="0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185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09" y="970763"/>
            <a:ext cx="3672840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1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485" y="1191224"/>
            <a:ext cx="3763844" cy="283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6" y="-28873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5 – Central Control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649793"/>
              </p:ext>
            </p:extLst>
          </p:nvPr>
        </p:nvGraphicFramePr>
        <p:xfrm>
          <a:off x="540445" y="4826325"/>
          <a:ext cx="8962072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41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(central control function)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 adapter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Controller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Remote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buy central controller separately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5.2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 controller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742551" y="3356992"/>
            <a:ext cx="270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(To Central controller)</a:t>
            </a:r>
          </a:p>
        </p:txBody>
      </p:sp>
      <p:sp>
        <p:nvSpPr>
          <p:cNvPr id="16" name="矩形 15"/>
          <p:cNvSpPr/>
          <p:nvPr/>
        </p:nvSpPr>
        <p:spPr>
          <a:xfrm>
            <a:off x="3821537" y="4365104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Display PCB 3</a:t>
            </a:r>
          </a:p>
        </p:txBody>
      </p:sp>
      <p:sp>
        <p:nvSpPr>
          <p:cNvPr id="22" name="矩形 21"/>
          <p:cNvSpPr/>
          <p:nvPr/>
        </p:nvSpPr>
        <p:spPr>
          <a:xfrm>
            <a:off x="-1" y="796642"/>
            <a:ext cx="7386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CCM30 (No Weekly Timer)   CCM09 (Weekly Timer) </a:t>
            </a:r>
            <a:endParaRPr lang="en-US" altLang="zh-CN" sz="2000" b="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2126870" y="2079712"/>
            <a:ext cx="0" cy="145364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3821537" y="1906864"/>
            <a:ext cx="792076" cy="245824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矩形 23"/>
          <p:cNvSpPr/>
          <p:nvPr/>
        </p:nvSpPr>
        <p:spPr>
          <a:xfrm>
            <a:off x="7885261" y="1548798"/>
            <a:ext cx="1689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CCM30:</a:t>
            </a:r>
          </a:p>
          <a:p>
            <a:pPr algn="ctr">
              <a:lnSpc>
                <a:spcPct val="150000"/>
              </a:lnSpc>
            </a:pPr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17311500A00252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03172" y="3447423"/>
            <a:ext cx="1653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CCM09: 17311500A00145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8" name="Picture 2" descr="D:\Technical Support\HAVC\Project\全变频\折页制作\图片\CRF-30-C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915" y="1085737"/>
            <a:ext cx="2583671" cy="17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105" y="2868591"/>
            <a:ext cx="2186968" cy="185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44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171" y="2398307"/>
            <a:ext cx="400714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6751" y="1894091"/>
            <a:ext cx="456102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429" y="1196752"/>
            <a:ext cx="175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aseline="0" dirty="0"/>
              <a:t>Display board</a:t>
            </a:r>
            <a:endParaRPr lang="zh-CN" altLang="en-US" sz="2000" baseline="0" dirty="0"/>
          </a:p>
        </p:txBody>
      </p:sp>
      <p:cxnSp>
        <p:nvCxnSpPr>
          <p:cNvPr id="12" name="直接连接符 11"/>
          <p:cNvCxnSpPr>
            <a:stCxn id="11" idx="2"/>
          </p:cNvCxnSpPr>
          <p:nvPr/>
        </p:nvCxnSpPr>
        <p:spPr>
          <a:xfrm>
            <a:off x="1273432" y="1596862"/>
            <a:ext cx="0" cy="297229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2"/>
          <p:cNvSpPr txBox="1"/>
          <p:nvPr/>
        </p:nvSpPr>
        <p:spPr>
          <a:xfrm>
            <a:off x="6229077" y="1894091"/>
            <a:ext cx="2009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aseline="0" dirty="0"/>
              <a:t>Terminals board</a:t>
            </a:r>
            <a:endParaRPr lang="zh-CN" altLang="en-US" sz="2000" baseline="0" dirty="0"/>
          </a:p>
        </p:txBody>
      </p:sp>
      <p:sp>
        <p:nvSpPr>
          <p:cNvPr id="14" name="TextBox 36"/>
          <p:cNvSpPr txBox="1"/>
          <p:nvPr/>
        </p:nvSpPr>
        <p:spPr>
          <a:xfrm>
            <a:off x="3155543" y="1196752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aseline="0" dirty="0"/>
              <a:t>Adaptor board</a:t>
            </a:r>
            <a:endParaRPr lang="zh-CN" altLang="en-US" sz="2000" baseline="0" dirty="0"/>
          </a:p>
        </p:txBody>
      </p:sp>
      <p:cxnSp>
        <p:nvCxnSpPr>
          <p:cNvPr id="18" name="直接连接符 17"/>
          <p:cNvCxnSpPr>
            <a:stCxn id="14" idx="2"/>
          </p:cNvCxnSpPr>
          <p:nvPr/>
        </p:nvCxnSpPr>
        <p:spPr>
          <a:xfrm flipH="1">
            <a:off x="3945579" y="1596862"/>
            <a:ext cx="114218" cy="1017309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6146" idx="1"/>
          </p:cNvCxnSpPr>
          <p:nvPr/>
        </p:nvCxnSpPr>
        <p:spPr>
          <a:xfrm flipH="1">
            <a:off x="4618737" y="3118307"/>
            <a:ext cx="611434" cy="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/>
          <p:nvPr/>
        </p:nvSpPr>
        <p:spPr>
          <a:xfrm>
            <a:off x="5013493" y="4198347"/>
            <a:ext cx="4594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aseline="0" dirty="0">
                <a:latin typeface="Calibri" panose="020F0502020204030204" pitchFamily="34" charset="0"/>
                <a:cs typeface="Calibri" panose="020F0502020204030204" pitchFamily="34" charset="0"/>
              </a:rPr>
              <a:t>For central control, connect to XYE (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Red Mark </a:t>
            </a:r>
            <a:r>
              <a:rPr lang="en-US" altLang="zh-CN" sz="1400" baseline="0" dirty="0">
                <a:latin typeface="Calibri" panose="020F0502020204030204" pitchFamily="34" charset="0"/>
                <a:cs typeface="Calibri" panose="020F0502020204030204" pitchFamily="34" charset="0"/>
              </a:rPr>
              <a:t>terminals).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5 – Central Control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</p:spTree>
    <p:extLst>
      <p:ext uri="{BB962C8B-B14F-4D97-AF65-F5344CB8AC3E}">
        <p14:creationId xmlns:p14="http://schemas.microsoft.com/office/powerpoint/2010/main" val="151403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623" y="892354"/>
            <a:ext cx="4495758" cy="249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429" y="1052736"/>
            <a:ext cx="3763844" cy="283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6 – Dry Contactor Control (On/Off)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844993"/>
              </p:ext>
            </p:extLst>
          </p:nvPr>
        </p:nvGraphicFramePr>
        <p:xfrm>
          <a:off x="540445" y="5029159"/>
          <a:ext cx="8080557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38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(Dry contact function)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 adapter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Remote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On/Off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is provided in field.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483852" y="3153162"/>
            <a:ext cx="2091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(To On/Off switch)</a:t>
            </a:r>
          </a:p>
        </p:txBody>
      </p:sp>
      <p:sp>
        <p:nvSpPr>
          <p:cNvPr id="16" name="矩形 15"/>
          <p:cNvSpPr/>
          <p:nvPr/>
        </p:nvSpPr>
        <p:spPr>
          <a:xfrm>
            <a:off x="2479800" y="4411759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Display PCB 3</a:t>
            </a:r>
          </a:p>
        </p:txBody>
      </p:sp>
      <p:cxnSp>
        <p:nvCxnSpPr>
          <p:cNvPr id="7" name="直接箭头连接符 6"/>
          <p:cNvCxnSpPr>
            <a:stCxn id="15" idx="0"/>
          </p:cNvCxnSpPr>
          <p:nvPr/>
        </p:nvCxnSpPr>
        <p:spPr bwMode="auto">
          <a:xfrm flipV="1">
            <a:off x="1529555" y="1916832"/>
            <a:ext cx="0" cy="123633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 flipV="1">
            <a:off x="3307679" y="1772817"/>
            <a:ext cx="0" cy="263894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475" y="4039235"/>
            <a:ext cx="205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256453" y="3429000"/>
            <a:ext cx="198073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Transfer Adapter connection wire (3-core)</a:t>
            </a:r>
            <a:endParaRPr lang="zh-CN" alt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22207" y="3429000"/>
            <a:ext cx="1587189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PCB connection wire (4-core)</a:t>
            </a:r>
            <a:endParaRPr lang="zh-CN" alt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774475" y="2174957"/>
            <a:ext cx="36003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cxnSp>
        <p:nvCxnSpPr>
          <p:cNvPr id="48" name="直接箭头连接符 47"/>
          <p:cNvCxnSpPr>
            <a:stCxn id="36" idx="2"/>
          </p:cNvCxnSpPr>
          <p:nvPr/>
        </p:nvCxnSpPr>
        <p:spPr>
          <a:xfrm flipH="1">
            <a:off x="7381206" y="3952220"/>
            <a:ext cx="934596" cy="22976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79006" y="1034152"/>
            <a:ext cx="1318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PCB</a:t>
            </a:r>
          </a:p>
          <a:p>
            <a:r>
              <a:rPr lang="en-US" altLang="zh-CN" sz="1400" b="0" dirty="0">
                <a:latin typeface="Calibri" panose="020F0502020204030204" pitchFamily="34" charset="0"/>
                <a:cs typeface="Calibri" panose="020F0502020204030204" pitchFamily="34" charset="0"/>
              </a:rPr>
              <a:t>connection wire (2-core)</a:t>
            </a:r>
            <a:endParaRPr lang="zh-CN" alt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 flipH="1">
            <a:off x="7381205" y="2524361"/>
            <a:ext cx="523628" cy="142785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36" idx="0"/>
          </p:cNvCxnSpPr>
          <p:nvPr/>
        </p:nvCxnSpPr>
        <p:spPr>
          <a:xfrm flipV="1">
            <a:off x="8315802" y="2747463"/>
            <a:ext cx="252541" cy="6815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 flipV="1">
            <a:off x="6246821" y="1916832"/>
            <a:ext cx="630328" cy="15121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/>
          <p:nvPr/>
        </p:nvCxnSpPr>
        <p:spPr>
          <a:xfrm>
            <a:off x="6246821" y="3952220"/>
            <a:ext cx="216024" cy="4595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02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989" y="1624201"/>
            <a:ext cx="293835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40445" y="1700808"/>
            <a:ext cx="424234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6 – Dry Contactor Control (On/Off)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429" y="1075477"/>
            <a:ext cx="175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aseline="0" dirty="0"/>
              <a:t>Display board</a:t>
            </a:r>
            <a:endParaRPr lang="zh-CN" altLang="en-US" sz="2000" baseline="0" dirty="0"/>
          </a:p>
        </p:txBody>
      </p:sp>
      <p:cxnSp>
        <p:nvCxnSpPr>
          <p:cNvPr id="12" name="直接连接符 11"/>
          <p:cNvCxnSpPr>
            <a:stCxn id="11" idx="2"/>
          </p:cNvCxnSpPr>
          <p:nvPr/>
        </p:nvCxnSpPr>
        <p:spPr>
          <a:xfrm>
            <a:off x="1273432" y="1475587"/>
            <a:ext cx="0" cy="297229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2"/>
          <p:cNvSpPr txBox="1"/>
          <p:nvPr/>
        </p:nvSpPr>
        <p:spPr>
          <a:xfrm>
            <a:off x="5867806" y="1075477"/>
            <a:ext cx="2009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aseline="0" dirty="0"/>
              <a:t>Terminals board</a:t>
            </a:r>
            <a:endParaRPr lang="zh-CN" altLang="en-US" sz="2000" baseline="0" dirty="0"/>
          </a:p>
        </p:txBody>
      </p:sp>
      <p:sp>
        <p:nvSpPr>
          <p:cNvPr id="14" name="TextBox 36"/>
          <p:cNvSpPr txBox="1"/>
          <p:nvPr/>
        </p:nvSpPr>
        <p:spPr>
          <a:xfrm>
            <a:off x="3155543" y="1075477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aseline="0" dirty="0"/>
              <a:t>Adaptor board</a:t>
            </a:r>
            <a:endParaRPr lang="zh-CN" altLang="en-US" sz="2000" baseline="0" dirty="0"/>
          </a:p>
        </p:txBody>
      </p:sp>
      <p:cxnSp>
        <p:nvCxnSpPr>
          <p:cNvPr id="18" name="直接连接符 17"/>
          <p:cNvCxnSpPr>
            <a:stCxn id="14" idx="2"/>
          </p:cNvCxnSpPr>
          <p:nvPr/>
        </p:nvCxnSpPr>
        <p:spPr>
          <a:xfrm flipH="1">
            <a:off x="3945579" y="1475587"/>
            <a:ext cx="114218" cy="1017309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4356869" y="2886580"/>
            <a:ext cx="1080120" cy="182380"/>
          </a:xfrm>
          <a:prstGeom prst="line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/>
          <p:nvPr/>
        </p:nvSpPr>
        <p:spPr>
          <a:xfrm>
            <a:off x="188217" y="5301208"/>
            <a:ext cx="928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latin typeface="Calibri" panose="020F0502020204030204" pitchFamily="34" charset="0"/>
                <a:ea typeface="幼圆" panose="02010509060101010101" pitchFamily="49" charset="-122"/>
              </a:rPr>
              <a:t>There are reserved ports for connecting a remote switch to control the unit to run or stop. </a:t>
            </a:r>
          </a:p>
          <a:p>
            <a:pPr algn="just"/>
            <a:r>
              <a:rPr lang="en-US" altLang="zh-CN" sz="1400" i="1" dirty="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NOTE:</a:t>
            </a:r>
            <a:r>
              <a:rPr lang="en-US" altLang="zh-CN" sz="1400" i="1" dirty="0">
                <a:latin typeface="Calibri" panose="020F0502020204030204" pitchFamily="34" charset="0"/>
                <a:ea typeface="幼圆" panose="02010509060101010101" pitchFamily="49" charset="-122"/>
              </a:rPr>
              <a:t> If there is no remote switch connected, these 2 ports should be short connected. </a:t>
            </a:r>
            <a:endParaRPr lang="en-US" altLang="zh-CN" sz="14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矩形 10"/>
          <p:cNvSpPr>
            <a:spLocks noChangeArrowheads="1"/>
          </p:cNvSpPr>
          <p:nvPr/>
        </p:nvSpPr>
        <p:spPr bwMode="auto">
          <a:xfrm>
            <a:off x="7801897" y="4005064"/>
            <a:ext cx="18002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eaLnBrk="1" hangingPunct="1"/>
            <a:r>
              <a:rPr lang="en-US" altLang="zh-CN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connecting wire (Standard)</a:t>
            </a:r>
          </a:p>
          <a:p>
            <a:pPr eaLnBrk="1" hangingPunct="1"/>
            <a:r>
              <a:rPr lang="en-US" altLang="zh-CN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short wire is missing, there will be “CP” error code.</a:t>
            </a:r>
            <a:endParaRPr lang="zh-CN" altLang="en-US" sz="1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椭圆 1"/>
          <p:cNvSpPr>
            <a:spLocks noChangeArrowheads="1"/>
          </p:cNvSpPr>
          <p:nvPr/>
        </p:nvSpPr>
        <p:spPr bwMode="auto">
          <a:xfrm>
            <a:off x="6506497" y="2708920"/>
            <a:ext cx="1295400" cy="990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 eaLnBrk="1" hangingPunct="1"/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 bwMode="auto">
          <a:xfrm>
            <a:off x="7717178" y="3573704"/>
            <a:ext cx="331408" cy="503368"/>
          </a:xfrm>
          <a:prstGeom prst="line">
            <a:avLst/>
          </a:prstGeom>
          <a:gradFill>
            <a:gsLst>
              <a:gs pos="0">
                <a:srgbClr val="5BD4FF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9050" cap="rnd" cmpd="sng" algn="ctr">
            <a:solidFill>
              <a:srgbClr val="FF0000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</p:cxnSp>
      <p:pic>
        <p:nvPicPr>
          <p:cNvPr id="32" name="图片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2521" y="3214737"/>
            <a:ext cx="8080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10"/>
          <p:cNvSpPr>
            <a:spLocks noChangeArrowheads="1"/>
          </p:cNvSpPr>
          <p:nvPr/>
        </p:nvSpPr>
        <p:spPr bwMode="auto">
          <a:xfrm>
            <a:off x="6301085" y="4437112"/>
            <a:ext cx="1623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新宋体" panose="02010609030101010101" pitchFamily="49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Remote ON/OFF switch</a:t>
            </a:r>
            <a:endParaRPr lang="zh-CN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39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4"/>
          <p:cNvSpPr txBox="1"/>
          <p:nvPr/>
        </p:nvSpPr>
        <p:spPr>
          <a:xfrm>
            <a:off x="0" y="2492896"/>
            <a:ext cx="9721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Control for new QHP Hi-wall</a:t>
            </a:r>
          </a:p>
        </p:txBody>
      </p:sp>
    </p:spTree>
    <p:extLst>
      <p:ext uri="{BB962C8B-B14F-4D97-AF65-F5344CB8AC3E}">
        <p14:creationId xmlns:p14="http://schemas.microsoft.com/office/powerpoint/2010/main" val="374368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0665" y="44509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QHP-01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矩形 18">
            <a:extLst>
              <a:ext uri="{FF2B5EF4-FFF2-40B4-BE49-F238E27FC236}">
                <a16:creationId xmlns:a16="http://schemas.microsoft.com/office/drawing/2014/main" id="{FBDEC050-0BEA-4DAE-9CBC-69818098AE05}"/>
              </a:ext>
            </a:extLst>
          </p:cNvPr>
          <p:cNvSpPr/>
          <p:nvPr/>
        </p:nvSpPr>
        <p:spPr>
          <a:xfrm>
            <a:off x="108397" y="5296624"/>
            <a:ext cx="9414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>
                <a:latin typeface="+mn-lt"/>
                <a:cs typeface="Times New Roman" panose="02020603050405020304" pitchFamily="18" charset="0"/>
              </a:rPr>
              <a:t>Note: WLAN / Wired control / Central control / Dry contact can be selected only one on the same unit</a:t>
            </a:r>
            <a:r>
              <a:rPr lang="en-US" altLang="zh-CN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6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934999E-B2EF-4161-9015-75558CB03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1" y="1117349"/>
            <a:ext cx="9124950" cy="290512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7BE1B0F9-8493-4032-817E-4112B5F6B651}"/>
              </a:ext>
            </a:extLst>
          </p:cNvPr>
          <p:cNvSpPr/>
          <p:nvPr/>
        </p:nvSpPr>
        <p:spPr bwMode="auto">
          <a:xfrm>
            <a:off x="4356869" y="1191200"/>
            <a:ext cx="1354163" cy="24538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矩形 18">
            <a:extLst>
              <a:ext uri="{FF2B5EF4-FFF2-40B4-BE49-F238E27FC236}">
                <a16:creationId xmlns:a16="http://schemas.microsoft.com/office/drawing/2014/main" id="{51E8DD53-99C0-4F85-A039-C820AC65969B}"/>
              </a:ext>
            </a:extLst>
          </p:cNvPr>
          <p:cNvSpPr/>
          <p:nvPr/>
        </p:nvSpPr>
        <p:spPr>
          <a:xfrm>
            <a:off x="108397" y="4493969"/>
            <a:ext cx="9414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>
                <a:latin typeface="+mn-lt"/>
                <a:cs typeface="Times New Roman" panose="02020603050405020304" pitchFamily="18" charset="0"/>
              </a:rPr>
              <a:t>Display PCB, transfer adapter and 12 V cable will come as 1 multi function kit PCB (22099832000008)</a:t>
            </a:r>
          </a:p>
          <a:p>
            <a:r>
              <a:rPr lang="en-US" altLang="zh-CN" sz="1600" b="0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7403035</a:t>
            </a:r>
            <a:r>
              <a:rPr lang="en-US" altLang="zh-CN" sz="16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5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4"/>
          <p:cNvSpPr txBox="1"/>
          <p:nvPr/>
        </p:nvSpPr>
        <p:spPr>
          <a:xfrm>
            <a:off x="0" y="2916233"/>
            <a:ext cx="9721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1693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-35619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Optional Control for Hi-wall</a:t>
            </a:r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90" name="直接连接符 89"/>
          <p:cNvCxnSpPr/>
          <p:nvPr/>
        </p:nvCxnSpPr>
        <p:spPr>
          <a:xfrm>
            <a:off x="1598870" y="4243622"/>
            <a:ext cx="6881595" cy="21841"/>
          </a:xfrm>
          <a:prstGeom prst="line">
            <a:avLst/>
          </a:prstGeom>
          <a:noFill/>
          <a:ln w="25400" cap="flat" cmpd="sng" algn="ctr">
            <a:solidFill>
              <a:srgbClr val="FFFFFF">
                <a:lumMod val="50000"/>
              </a:srgbClr>
            </a:solidFill>
            <a:prstDash val="sysDot"/>
          </a:ln>
          <a:effectLst/>
        </p:spPr>
      </p:cxnSp>
      <p:cxnSp>
        <p:nvCxnSpPr>
          <p:cNvPr id="91" name="直接连接符 90"/>
          <p:cNvCxnSpPr/>
          <p:nvPr/>
        </p:nvCxnSpPr>
        <p:spPr>
          <a:xfrm flipV="1">
            <a:off x="1056205" y="3060128"/>
            <a:ext cx="0" cy="666227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sp>
        <p:nvSpPr>
          <p:cNvPr id="98" name="文本框 166"/>
          <p:cNvSpPr txBox="1"/>
          <p:nvPr/>
        </p:nvSpPr>
        <p:spPr>
          <a:xfrm>
            <a:off x="1076653" y="2980535"/>
            <a:ext cx="2173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Remote Control</a:t>
            </a:r>
            <a:endParaRPr lang="zh-CN" altLang="en-US" b="1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99" name="直接连接符 98"/>
          <p:cNvCxnSpPr/>
          <p:nvPr/>
        </p:nvCxnSpPr>
        <p:spPr>
          <a:xfrm flipV="1">
            <a:off x="3823522" y="2123294"/>
            <a:ext cx="0" cy="1616794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cxnSp>
        <p:nvCxnSpPr>
          <p:cNvPr id="100" name="直接连接符 99"/>
          <p:cNvCxnSpPr/>
          <p:nvPr/>
        </p:nvCxnSpPr>
        <p:spPr>
          <a:xfrm flipV="1">
            <a:off x="6583577" y="2885116"/>
            <a:ext cx="0" cy="1043795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cxnSp>
        <p:nvCxnSpPr>
          <p:cNvPr id="101" name="直接连接符 100"/>
          <p:cNvCxnSpPr/>
          <p:nvPr/>
        </p:nvCxnSpPr>
        <p:spPr>
          <a:xfrm>
            <a:off x="2438146" y="4772748"/>
            <a:ext cx="0" cy="123973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cxnSp>
        <p:nvCxnSpPr>
          <p:cNvPr id="102" name="直接连接符 101"/>
          <p:cNvCxnSpPr/>
          <p:nvPr/>
        </p:nvCxnSpPr>
        <p:spPr>
          <a:xfrm>
            <a:off x="5220968" y="4803246"/>
            <a:ext cx="0" cy="93531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  <a:tailEnd type="oval"/>
          </a:ln>
          <a:effectLst/>
        </p:spPr>
      </p:cxnSp>
      <p:sp>
        <p:nvSpPr>
          <p:cNvPr id="103" name="文本框 207"/>
          <p:cNvSpPr txBox="1"/>
          <p:nvPr/>
        </p:nvSpPr>
        <p:spPr>
          <a:xfrm>
            <a:off x="3845545" y="1994350"/>
            <a:ext cx="4634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Central Control/BMS Control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Professional for commercial users</a:t>
            </a:r>
            <a:endParaRPr lang="zh-CN" altLang="en-US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4" name="文本框 208"/>
          <p:cNvSpPr txBox="1"/>
          <p:nvPr/>
        </p:nvSpPr>
        <p:spPr>
          <a:xfrm>
            <a:off x="6585374" y="2771838"/>
            <a:ext cx="24585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WLAN Control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Operates your AC wherever you are</a:t>
            </a:r>
            <a:endParaRPr lang="zh-CN" altLang="en-US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5" name="文本框 209"/>
          <p:cNvSpPr txBox="1"/>
          <p:nvPr/>
        </p:nvSpPr>
        <p:spPr>
          <a:xfrm>
            <a:off x="2448395" y="5380264"/>
            <a:ext cx="24845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Wired Control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Avoid mislaying</a:t>
            </a:r>
            <a:endParaRPr lang="zh-CN" altLang="en-US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6" name="文本框 210"/>
          <p:cNvSpPr txBox="1"/>
          <p:nvPr/>
        </p:nvSpPr>
        <p:spPr>
          <a:xfrm>
            <a:off x="5209727" y="5018685"/>
            <a:ext cx="34676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u"/>
              <a:defRPr sz="2000" baseline="0">
                <a:latin typeface="+mn-lt"/>
                <a:cs typeface="Times New Roman" pitchFamily="18" charset="0"/>
              </a:defRPr>
            </a:lvl1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Remote On/Off</a:t>
            </a:r>
          </a:p>
          <a:p>
            <a:r>
              <a:rPr lang="en-US" altLang="zh-CN" dirty="0">
                <a:solidFill>
                  <a:srgbClr val="000000"/>
                </a:solidFill>
                <a:latin typeface="Calibri"/>
                <a:ea typeface="宋体" panose="02010600030101010101" pitchFamily="2" charset="-122"/>
                <a:sym typeface="宋体" panose="02010600030101010101" pitchFamily="2" charset="-122"/>
              </a:rPr>
              <a:t>Easy for commercial users</a:t>
            </a:r>
            <a:endParaRPr lang="zh-CN" altLang="en-US" dirty="0">
              <a:solidFill>
                <a:srgbClr val="000000"/>
              </a:solidFill>
              <a:latin typeface="Calibri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521248" y="3729460"/>
            <a:ext cx="1163084" cy="1116091"/>
            <a:chOff x="886655" y="3795959"/>
            <a:chExt cx="1163084" cy="1116091"/>
          </a:xfrm>
        </p:grpSpPr>
        <p:sp>
          <p:nvSpPr>
            <p:cNvPr id="108" name="圆角矩形 107"/>
            <p:cNvSpPr/>
            <p:nvPr/>
          </p:nvSpPr>
          <p:spPr>
            <a:xfrm>
              <a:off x="886655" y="3795959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09" name="任意多边形 108"/>
            <p:cNvSpPr/>
            <p:nvPr/>
          </p:nvSpPr>
          <p:spPr>
            <a:xfrm rot="2094899">
              <a:off x="1305688" y="4090182"/>
              <a:ext cx="744051" cy="821868"/>
            </a:xfrm>
            <a:custGeom>
              <a:avLst/>
              <a:gdLst>
                <a:gd name="connsiteX0" fmla="*/ 0 w 744051"/>
                <a:gd name="connsiteY0" fmla="*/ 0 h 821868"/>
                <a:gd name="connsiteX1" fmla="*/ 429098 w 744051"/>
                <a:gd name="connsiteY1" fmla="*/ 0 h 821868"/>
                <a:gd name="connsiteX2" fmla="*/ 711823 w 744051"/>
                <a:gd name="connsiteY2" fmla="*/ 405050 h 821868"/>
                <a:gd name="connsiteX3" fmla="*/ 667503 w 744051"/>
                <a:gd name="connsiteY3" fmla="*/ 654238 h 821868"/>
                <a:gd name="connsiteX4" fmla="*/ 428167 w 744051"/>
                <a:gd name="connsiteY4" fmla="*/ 821294 h 821868"/>
                <a:gd name="connsiteX5" fmla="*/ 170407 w 744051"/>
                <a:gd name="connsiteY5" fmla="*/ 821868 h 82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051" h="821868">
                  <a:moveTo>
                    <a:pt x="0" y="0"/>
                  </a:moveTo>
                  <a:lnTo>
                    <a:pt x="429098" y="0"/>
                  </a:lnTo>
                  <a:lnTo>
                    <a:pt x="711823" y="405050"/>
                  </a:lnTo>
                  <a:cubicBezTo>
                    <a:pt x="768395" y="486100"/>
                    <a:pt x="748552" y="597666"/>
                    <a:pt x="667503" y="654238"/>
                  </a:cubicBezTo>
                  <a:lnTo>
                    <a:pt x="428167" y="821294"/>
                  </a:lnTo>
                  <a:lnTo>
                    <a:pt x="170407" y="821868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1237848" y="3932711"/>
              <a:ext cx="383116" cy="788646"/>
              <a:chOff x="1224119" y="3881206"/>
              <a:chExt cx="403203" cy="829995"/>
            </a:xfrm>
          </p:grpSpPr>
          <p:sp>
            <p:nvSpPr>
              <p:cNvPr id="111" name="圆角矩形 110"/>
              <p:cNvSpPr/>
              <p:nvPr/>
            </p:nvSpPr>
            <p:spPr>
              <a:xfrm>
                <a:off x="1225713" y="3881206"/>
                <a:ext cx="401609" cy="829995"/>
              </a:xfrm>
              <a:prstGeom prst="round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1280588" y="3981680"/>
                <a:ext cx="281126" cy="171219"/>
              </a:xfrm>
              <a:prstGeom prst="rect">
                <a:avLst/>
              </a:prstGeom>
              <a:gradFill>
                <a:gsLst>
                  <a:gs pos="0">
                    <a:srgbClr val="FFFFFF">
                      <a:lumMod val="65000"/>
                    </a:srgbClr>
                  </a:gs>
                  <a:gs pos="100000">
                    <a:srgbClr val="000000">
                      <a:lumMod val="65000"/>
                      <a:lumOff val="35000"/>
                    </a:srgbClr>
                  </a:gs>
                </a:gsLst>
                <a:lin ang="2700000" scaled="1"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>
                <a:off x="1271533" y="4471301"/>
                <a:ext cx="118885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4" name="圆角矩形 113"/>
              <p:cNvSpPr/>
              <p:nvPr/>
            </p:nvSpPr>
            <p:spPr>
              <a:xfrm>
                <a:off x="1441163" y="4471301"/>
                <a:ext cx="118885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5" name="圆角矩形 114"/>
              <p:cNvSpPr/>
              <p:nvPr/>
            </p:nvSpPr>
            <p:spPr>
              <a:xfrm>
                <a:off x="1272915" y="4286175"/>
                <a:ext cx="82636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6" name="圆角矩形 115"/>
              <p:cNvSpPr/>
              <p:nvPr/>
            </p:nvSpPr>
            <p:spPr>
              <a:xfrm>
                <a:off x="1275272" y="4373200"/>
                <a:ext cx="82636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1378362" y="4289929"/>
                <a:ext cx="80322" cy="135072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>
                <a:off x="1476720" y="4282334"/>
                <a:ext cx="82636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19" name="圆角矩形 118"/>
              <p:cNvSpPr/>
              <p:nvPr/>
            </p:nvSpPr>
            <p:spPr>
              <a:xfrm>
                <a:off x="1479077" y="4369359"/>
                <a:ext cx="82636" cy="51801"/>
              </a:xfrm>
              <a:prstGeom prst="roundRect">
                <a:avLst/>
              </a:prstGeom>
              <a:solidFill>
                <a:srgbClr val="D7712B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20" name="圆角矩形 119"/>
              <p:cNvSpPr/>
              <p:nvPr/>
            </p:nvSpPr>
            <p:spPr>
              <a:xfrm>
                <a:off x="1272915" y="4201745"/>
                <a:ext cx="105447" cy="49206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21" name="圆角矩形 120"/>
              <p:cNvSpPr/>
              <p:nvPr/>
            </p:nvSpPr>
            <p:spPr>
              <a:xfrm>
                <a:off x="1456589" y="4203390"/>
                <a:ext cx="105447" cy="49206"/>
              </a:xfrm>
              <a:prstGeom prst="roundRect">
                <a:avLst/>
              </a:prstGeom>
              <a:solidFill>
                <a:srgbClr val="D7712B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>
                <a:outerShdw blurRad="12700" dist="635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22" name="圆角矩形 121"/>
              <p:cNvSpPr/>
              <p:nvPr/>
            </p:nvSpPr>
            <p:spPr>
              <a:xfrm>
                <a:off x="1224119" y="3881210"/>
                <a:ext cx="401484" cy="827915"/>
              </a:xfrm>
              <a:prstGeom prst="roundRect">
                <a:avLst/>
              </a:prstGeom>
              <a:noFill/>
              <a:ln w="3175" cap="flat" cmpd="sng" algn="ctr">
                <a:solidFill>
                  <a:srgbClr val="FFFFFF">
                    <a:lumMod val="8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1902610" y="3730165"/>
            <a:ext cx="1133460" cy="1177747"/>
            <a:chOff x="1543163" y="5135619"/>
            <a:chExt cx="1133460" cy="1177747"/>
          </a:xfrm>
        </p:grpSpPr>
        <p:sp>
          <p:nvSpPr>
            <p:cNvPr id="124" name="圆角矩形 123"/>
            <p:cNvSpPr/>
            <p:nvPr/>
          </p:nvSpPr>
          <p:spPr>
            <a:xfrm>
              <a:off x="1543163" y="5135619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25" name="任意多边形 124"/>
            <p:cNvSpPr/>
            <p:nvPr/>
          </p:nvSpPr>
          <p:spPr>
            <a:xfrm rot="2117488">
              <a:off x="1961879" y="5471831"/>
              <a:ext cx="714744" cy="841535"/>
            </a:xfrm>
            <a:custGeom>
              <a:avLst/>
              <a:gdLst>
                <a:gd name="connsiteX0" fmla="*/ 150164 w 714744"/>
                <a:gd name="connsiteY0" fmla="*/ 0 h 841535"/>
                <a:gd name="connsiteX1" fmla="*/ 424434 w 714744"/>
                <a:gd name="connsiteY1" fmla="*/ 229 h 841535"/>
                <a:gd name="connsiteX2" fmla="*/ 681840 w 714744"/>
                <a:gd name="connsiteY2" fmla="*/ 363891 h 841535"/>
                <a:gd name="connsiteX3" fmla="*/ 639159 w 714744"/>
                <a:gd name="connsiteY3" fmla="*/ 613365 h 841535"/>
                <a:gd name="connsiteX4" fmla="*/ 317066 w 714744"/>
                <a:gd name="connsiteY4" fmla="*/ 841348 h 841535"/>
                <a:gd name="connsiteX5" fmla="*/ 0 w 714744"/>
                <a:gd name="connsiteY5" fmla="*/ 841535 h 84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4744" h="841535">
                  <a:moveTo>
                    <a:pt x="150164" y="0"/>
                  </a:moveTo>
                  <a:lnTo>
                    <a:pt x="424434" y="229"/>
                  </a:lnTo>
                  <a:lnTo>
                    <a:pt x="681840" y="363891"/>
                  </a:lnTo>
                  <a:cubicBezTo>
                    <a:pt x="738944" y="444567"/>
                    <a:pt x="719835" y="556261"/>
                    <a:pt x="639159" y="613365"/>
                  </a:cubicBezTo>
                  <a:lnTo>
                    <a:pt x="317066" y="841348"/>
                  </a:lnTo>
                  <a:lnTo>
                    <a:pt x="0" y="841535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cxnSp>
          <p:nvCxnSpPr>
            <p:cNvPr id="126" name="直接连接符 125"/>
            <p:cNvCxnSpPr/>
            <p:nvPr/>
          </p:nvCxnSpPr>
          <p:spPr>
            <a:xfrm>
              <a:off x="2080056" y="5138711"/>
              <a:ext cx="0" cy="263686"/>
            </a:xfrm>
            <a:prstGeom prst="line">
              <a:avLst/>
            </a:prstGeom>
            <a:noFill/>
            <a:ln w="254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</p:cxnSp>
        <p:grpSp>
          <p:nvGrpSpPr>
            <p:cNvPr id="127" name="组合 126"/>
            <p:cNvGrpSpPr/>
            <p:nvPr/>
          </p:nvGrpSpPr>
          <p:grpSpPr>
            <a:xfrm>
              <a:off x="1690775" y="5402397"/>
              <a:ext cx="781561" cy="634042"/>
              <a:chOff x="1220354" y="5214788"/>
              <a:chExt cx="711187" cy="576951"/>
            </a:xfrm>
          </p:grpSpPr>
          <p:sp>
            <p:nvSpPr>
              <p:cNvPr id="128" name="圆角矩形 127"/>
              <p:cNvSpPr/>
              <p:nvPr/>
            </p:nvSpPr>
            <p:spPr>
              <a:xfrm>
                <a:off x="1236154" y="5226290"/>
                <a:ext cx="677720" cy="565449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cxnSp>
            <p:nvCxnSpPr>
              <p:cNvPr id="129" name="直接连接符 128"/>
              <p:cNvCxnSpPr/>
              <p:nvPr/>
            </p:nvCxnSpPr>
            <p:spPr>
              <a:xfrm>
                <a:off x="1351490" y="5214789"/>
                <a:ext cx="0" cy="607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323828" y="5214789"/>
                <a:ext cx="0" cy="607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378465" y="5214788"/>
                <a:ext cx="0" cy="607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404403" y="5214788"/>
                <a:ext cx="0" cy="607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</a:ln>
              <a:effectLst/>
            </p:spPr>
          </p:cxnSp>
          <p:sp>
            <p:nvSpPr>
              <p:cNvPr id="133" name="圆角矩形 132"/>
              <p:cNvSpPr/>
              <p:nvPr/>
            </p:nvSpPr>
            <p:spPr>
              <a:xfrm>
                <a:off x="1312763" y="5484067"/>
                <a:ext cx="529975" cy="272088"/>
              </a:xfrm>
              <a:prstGeom prst="roundRect">
                <a:avLst/>
              </a:prstGeom>
              <a:noFill/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cxnSp>
            <p:nvCxnSpPr>
              <p:cNvPr id="134" name="直接连接符 133"/>
              <p:cNvCxnSpPr/>
              <p:nvPr/>
            </p:nvCxnSpPr>
            <p:spPr>
              <a:xfrm>
                <a:off x="1220354" y="5525119"/>
                <a:ext cx="711187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35" name="组合 134"/>
              <p:cNvGrpSpPr/>
              <p:nvPr/>
            </p:nvGrpSpPr>
            <p:grpSpPr>
              <a:xfrm>
                <a:off x="1312764" y="5304160"/>
                <a:ext cx="528883" cy="223118"/>
                <a:chOff x="2537900" y="4133541"/>
                <a:chExt cx="528883" cy="223118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2537900" y="4133541"/>
                  <a:ext cx="528883" cy="223118"/>
                </a:xfrm>
                <a:prstGeom prst="rect">
                  <a:avLst/>
                </a:prstGeom>
                <a:solidFill>
                  <a:srgbClr val="000000">
                    <a:lumMod val="65000"/>
                    <a:lumOff val="35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37" name="圆角矩形 136"/>
                <p:cNvSpPr/>
                <p:nvPr/>
              </p:nvSpPr>
              <p:spPr>
                <a:xfrm>
                  <a:off x="2949210" y="4151197"/>
                  <a:ext cx="90336" cy="29763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2562450" y="4203571"/>
                  <a:ext cx="479781" cy="128391"/>
                </a:xfrm>
                <a:prstGeom prst="rect">
                  <a:avLst/>
                </a:prstGeom>
                <a:gradFill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2700000" scaled="1"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39" name="组合 138"/>
          <p:cNvGrpSpPr/>
          <p:nvPr/>
        </p:nvGrpSpPr>
        <p:grpSpPr>
          <a:xfrm>
            <a:off x="3254348" y="3729242"/>
            <a:ext cx="1142986" cy="1153117"/>
            <a:chOff x="4290295" y="5198435"/>
            <a:chExt cx="1142986" cy="1153117"/>
          </a:xfrm>
        </p:grpSpPr>
        <p:sp>
          <p:nvSpPr>
            <p:cNvPr id="140" name="圆角矩形 139"/>
            <p:cNvSpPr/>
            <p:nvPr/>
          </p:nvSpPr>
          <p:spPr>
            <a:xfrm>
              <a:off x="4290295" y="5199420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41" name="任意多边形 140"/>
            <p:cNvSpPr/>
            <p:nvPr/>
          </p:nvSpPr>
          <p:spPr>
            <a:xfrm rot="2092151">
              <a:off x="4634482" y="5499907"/>
              <a:ext cx="798799" cy="851645"/>
            </a:xfrm>
            <a:custGeom>
              <a:avLst/>
              <a:gdLst>
                <a:gd name="connsiteX0" fmla="*/ 262025 w 798799"/>
                <a:gd name="connsiteY0" fmla="*/ 0 h 851645"/>
                <a:gd name="connsiteX1" fmla="*/ 505643 w 798799"/>
                <a:gd name="connsiteY1" fmla="*/ 724 h 851645"/>
                <a:gd name="connsiteX2" fmla="*/ 766652 w 798799"/>
                <a:gd name="connsiteY2" fmla="*/ 375301 h 851645"/>
                <a:gd name="connsiteX3" fmla="*/ 722133 w 798799"/>
                <a:gd name="connsiteY3" fmla="*/ 624454 h 851645"/>
                <a:gd name="connsiteX4" fmla="*/ 396088 w 798799"/>
                <a:gd name="connsiteY4" fmla="*/ 851645 h 851645"/>
                <a:gd name="connsiteX5" fmla="*/ 0 w 798799"/>
                <a:gd name="connsiteY5" fmla="*/ 851645 h 851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8799" h="851645">
                  <a:moveTo>
                    <a:pt x="262025" y="0"/>
                  </a:moveTo>
                  <a:lnTo>
                    <a:pt x="505643" y="724"/>
                  </a:lnTo>
                  <a:lnTo>
                    <a:pt x="766652" y="375301"/>
                  </a:lnTo>
                  <a:cubicBezTo>
                    <a:pt x="823160" y="456396"/>
                    <a:pt x="803228" y="567946"/>
                    <a:pt x="722133" y="624454"/>
                  </a:cubicBezTo>
                  <a:lnTo>
                    <a:pt x="396088" y="851645"/>
                  </a:lnTo>
                  <a:lnTo>
                    <a:pt x="0" y="851645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cxnSp>
          <p:nvCxnSpPr>
            <p:cNvPr id="142" name="直接连接符 141"/>
            <p:cNvCxnSpPr/>
            <p:nvPr/>
          </p:nvCxnSpPr>
          <p:spPr>
            <a:xfrm>
              <a:off x="4671784" y="5199420"/>
              <a:ext cx="0" cy="287980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</p:cxnSp>
        <p:cxnSp>
          <p:nvCxnSpPr>
            <p:cNvPr id="143" name="直接连接符 142"/>
            <p:cNvCxnSpPr/>
            <p:nvPr/>
          </p:nvCxnSpPr>
          <p:spPr>
            <a:xfrm flipH="1">
              <a:off x="4848679" y="5200719"/>
              <a:ext cx="3251" cy="328795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</p:cxnSp>
        <p:cxnSp>
          <p:nvCxnSpPr>
            <p:cNvPr id="144" name="直接连接符 143"/>
            <p:cNvCxnSpPr/>
            <p:nvPr/>
          </p:nvCxnSpPr>
          <p:spPr>
            <a:xfrm>
              <a:off x="5012405" y="5198435"/>
              <a:ext cx="0" cy="302583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</p:cxnSp>
        <p:grpSp>
          <p:nvGrpSpPr>
            <p:cNvPr id="145" name="组合 144"/>
            <p:cNvGrpSpPr/>
            <p:nvPr/>
          </p:nvGrpSpPr>
          <p:grpSpPr>
            <a:xfrm>
              <a:off x="4366333" y="5501018"/>
              <a:ext cx="921710" cy="531550"/>
              <a:chOff x="3784475" y="4126317"/>
              <a:chExt cx="787525" cy="454165"/>
            </a:xfrm>
          </p:grpSpPr>
          <p:sp>
            <p:nvSpPr>
              <p:cNvPr id="146" name="圆角矩形 145"/>
              <p:cNvSpPr/>
              <p:nvPr/>
            </p:nvSpPr>
            <p:spPr>
              <a:xfrm>
                <a:off x="3797175" y="4126317"/>
                <a:ext cx="754345" cy="45416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47" name="圆角矩形 146"/>
              <p:cNvSpPr/>
              <p:nvPr/>
            </p:nvSpPr>
            <p:spPr>
              <a:xfrm>
                <a:off x="3857807" y="4370185"/>
                <a:ext cx="630428" cy="182740"/>
              </a:xfrm>
              <a:prstGeom prst="roundRect">
                <a:avLst/>
              </a:prstGeom>
              <a:noFill/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cxnSp>
            <p:nvCxnSpPr>
              <p:cNvPr id="148" name="直接连接符 147"/>
              <p:cNvCxnSpPr/>
              <p:nvPr/>
            </p:nvCxnSpPr>
            <p:spPr>
              <a:xfrm>
                <a:off x="3784475" y="4411237"/>
                <a:ext cx="787525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FFFFFF">
                    <a:lumMod val="6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49" name="组合 148"/>
              <p:cNvGrpSpPr/>
              <p:nvPr/>
            </p:nvGrpSpPr>
            <p:grpSpPr>
              <a:xfrm>
                <a:off x="3856487" y="4175012"/>
                <a:ext cx="631748" cy="236225"/>
                <a:chOff x="3869929" y="4175013"/>
                <a:chExt cx="604287" cy="236225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3869929" y="4175013"/>
                  <a:ext cx="604287" cy="236225"/>
                </a:xfrm>
                <a:prstGeom prst="rect">
                  <a:avLst/>
                </a:prstGeom>
                <a:solidFill>
                  <a:srgbClr val="000000">
                    <a:lumMod val="65000"/>
                    <a:lumOff val="35000"/>
                  </a:srgbClr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51" name="圆角矩形 150"/>
                <p:cNvSpPr/>
                <p:nvPr/>
              </p:nvSpPr>
              <p:spPr>
                <a:xfrm>
                  <a:off x="4353245" y="4201666"/>
                  <a:ext cx="86432" cy="26421"/>
                </a:xfrm>
                <a:prstGeom prst="round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52" name="矩形 151"/>
                <p:cNvSpPr/>
                <p:nvPr/>
              </p:nvSpPr>
              <p:spPr>
                <a:xfrm>
                  <a:off x="3909017" y="4252453"/>
                  <a:ext cx="530660" cy="11899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FF">
                        <a:lumMod val="75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2700000" scaled="1"/>
                  <a:tileRect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53" name="组合 152"/>
          <p:cNvGrpSpPr/>
          <p:nvPr/>
        </p:nvGrpSpPr>
        <p:grpSpPr>
          <a:xfrm>
            <a:off x="6013730" y="3733975"/>
            <a:ext cx="1168601" cy="1117521"/>
            <a:chOff x="1109120" y="5086478"/>
            <a:chExt cx="1168601" cy="1117521"/>
          </a:xfrm>
        </p:grpSpPr>
        <p:sp>
          <p:nvSpPr>
            <p:cNvPr id="154" name="圆角矩形 153"/>
            <p:cNvSpPr/>
            <p:nvPr/>
          </p:nvSpPr>
          <p:spPr>
            <a:xfrm>
              <a:off x="1109120" y="5086478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55" name="任意多边形 154"/>
            <p:cNvSpPr/>
            <p:nvPr/>
          </p:nvSpPr>
          <p:spPr>
            <a:xfrm rot="2092151">
              <a:off x="1558689" y="5380487"/>
              <a:ext cx="719032" cy="823512"/>
            </a:xfrm>
            <a:custGeom>
              <a:avLst/>
              <a:gdLst>
                <a:gd name="connsiteX0" fmla="*/ 0 w 719032"/>
                <a:gd name="connsiteY0" fmla="*/ 0 h 823512"/>
                <a:gd name="connsiteX1" fmla="*/ 401679 w 719032"/>
                <a:gd name="connsiteY1" fmla="*/ 0 h 823512"/>
                <a:gd name="connsiteX2" fmla="*/ 686885 w 719032"/>
                <a:gd name="connsiteY2" fmla="*/ 409302 h 823512"/>
                <a:gd name="connsiteX3" fmla="*/ 642366 w 719032"/>
                <a:gd name="connsiteY3" fmla="*/ 658455 h 823512"/>
                <a:gd name="connsiteX4" fmla="*/ 405492 w 719032"/>
                <a:gd name="connsiteY4" fmla="*/ 823512 h 823512"/>
                <a:gd name="connsiteX5" fmla="*/ 109770 w 719032"/>
                <a:gd name="connsiteY5" fmla="*/ 823428 h 82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032" h="823512">
                  <a:moveTo>
                    <a:pt x="0" y="0"/>
                  </a:moveTo>
                  <a:lnTo>
                    <a:pt x="401679" y="0"/>
                  </a:lnTo>
                  <a:lnTo>
                    <a:pt x="686885" y="409302"/>
                  </a:lnTo>
                  <a:cubicBezTo>
                    <a:pt x="743393" y="490397"/>
                    <a:pt x="723461" y="601947"/>
                    <a:pt x="642366" y="658455"/>
                  </a:cubicBezTo>
                  <a:lnTo>
                    <a:pt x="405492" y="823512"/>
                  </a:lnTo>
                  <a:lnTo>
                    <a:pt x="109770" y="823428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grpSp>
          <p:nvGrpSpPr>
            <p:cNvPr id="156" name="组合 155"/>
            <p:cNvGrpSpPr/>
            <p:nvPr/>
          </p:nvGrpSpPr>
          <p:grpSpPr>
            <a:xfrm>
              <a:off x="1461409" y="5216386"/>
              <a:ext cx="433548" cy="793286"/>
              <a:chOff x="6740743" y="3930603"/>
              <a:chExt cx="436430" cy="798559"/>
            </a:xfrm>
          </p:grpSpPr>
          <p:grpSp>
            <p:nvGrpSpPr>
              <p:cNvPr id="157" name="组合 156"/>
              <p:cNvGrpSpPr/>
              <p:nvPr/>
            </p:nvGrpSpPr>
            <p:grpSpPr>
              <a:xfrm>
                <a:off x="6741282" y="3930981"/>
                <a:ext cx="435891" cy="798181"/>
                <a:chOff x="6819416" y="2788512"/>
                <a:chExt cx="963826" cy="1764909"/>
              </a:xfrm>
            </p:grpSpPr>
            <p:sp>
              <p:nvSpPr>
                <p:cNvPr id="159" name="圆角矩形 158"/>
                <p:cNvSpPr/>
                <p:nvPr/>
              </p:nvSpPr>
              <p:spPr>
                <a:xfrm>
                  <a:off x="6819416" y="2788512"/>
                  <a:ext cx="963826" cy="1764909"/>
                </a:xfrm>
                <a:prstGeom prst="roundRect">
                  <a:avLst/>
                </a:prstGeom>
                <a:solidFill>
                  <a:srgbClr val="FFFFFF"/>
                </a:solidFill>
                <a:ln w="1587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>
                <a:xfrm>
                  <a:off x="6896464" y="3003130"/>
                  <a:ext cx="813367" cy="1171394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FF">
                        <a:lumMod val="85000"/>
                      </a:srgbClr>
                    </a:gs>
                    <a:gs pos="100000">
                      <a:srgbClr val="000000">
                        <a:lumMod val="65000"/>
                        <a:lumOff val="35000"/>
                      </a:srgbClr>
                    </a:gs>
                  </a:gsLst>
                  <a:lin ang="2700000" scaled="1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1" name="椭圆 160"/>
                <p:cNvSpPr/>
                <p:nvPr/>
              </p:nvSpPr>
              <p:spPr>
                <a:xfrm>
                  <a:off x="7185650" y="4235839"/>
                  <a:ext cx="216024" cy="21602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>
                        <a:lumMod val="8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1270" cap="flat" cmpd="sng" algn="ctr">
                  <a:solidFill>
                    <a:srgbClr val="FFFFFF">
                      <a:lumMod val="8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2" name="圆角矩形 161"/>
                <p:cNvSpPr/>
                <p:nvPr/>
              </p:nvSpPr>
              <p:spPr>
                <a:xfrm>
                  <a:off x="7185650" y="2888642"/>
                  <a:ext cx="216024" cy="45717"/>
                </a:xfrm>
                <a:prstGeom prst="roundRect">
                  <a:avLst/>
                </a:prstGeom>
                <a:solidFill>
                  <a:srgbClr val="FFFFFF">
                    <a:lumMod val="85000"/>
                    <a:alpha val="10000"/>
                  </a:srgbClr>
                </a:solidFill>
                <a:ln w="3175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163" name="椭圆 162"/>
                <p:cNvSpPr/>
                <p:nvPr/>
              </p:nvSpPr>
              <p:spPr>
                <a:xfrm>
                  <a:off x="7270803" y="4320992"/>
                  <a:ext cx="45718" cy="45718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158" name="圆角矩形 157"/>
              <p:cNvSpPr/>
              <p:nvPr/>
            </p:nvSpPr>
            <p:spPr>
              <a:xfrm>
                <a:off x="6740743" y="3930603"/>
                <a:ext cx="435187" cy="796889"/>
              </a:xfrm>
              <a:prstGeom prst="roundRect">
                <a:avLst/>
              </a:prstGeom>
              <a:noFill/>
              <a:ln w="254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>
            <a:off x="4615612" y="3730517"/>
            <a:ext cx="1179841" cy="1074353"/>
            <a:chOff x="5091334" y="3803097"/>
            <a:chExt cx="1179841" cy="1074353"/>
          </a:xfrm>
        </p:grpSpPr>
        <p:sp>
          <p:nvSpPr>
            <p:cNvPr id="165" name="圆角矩形 164"/>
            <p:cNvSpPr/>
            <p:nvPr/>
          </p:nvSpPr>
          <p:spPr>
            <a:xfrm>
              <a:off x="5091425" y="3803097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66" name="圆角矩形 165"/>
            <p:cNvSpPr/>
            <p:nvPr/>
          </p:nvSpPr>
          <p:spPr>
            <a:xfrm>
              <a:off x="5091334" y="3803664"/>
              <a:ext cx="1073786" cy="1073786"/>
            </a:xfrm>
            <a:prstGeom prst="roundRect">
              <a:avLst/>
            </a:prstGeom>
            <a:gradFill>
              <a:gsLst>
                <a:gs pos="0">
                  <a:srgbClr val="FFFFFF">
                    <a:lumMod val="95000"/>
                  </a:srgbClr>
                </a:gs>
                <a:gs pos="100000">
                  <a:srgbClr val="00B0F0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sp>
          <p:nvSpPr>
            <p:cNvPr id="167" name="任意多边形 166"/>
            <p:cNvSpPr/>
            <p:nvPr/>
          </p:nvSpPr>
          <p:spPr>
            <a:xfrm rot="2092151">
              <a:off x="5280919" y="4107264"/>
              <a:ext cx="990256" cy="642691"/>
            </a:xfrm>
            <a:custGeom>
              <a:avLst/>
              <a:gdLst>
                <a:gd name="connsiteX0" fmla="*/ 485157 w 990256"/>
                <a:gd name="connsiteY0" fmla="*/ 0 h 642691"/>
                <a:gd name="connsiteX1" fmla="*/ 739813 w 990256"/>
                <a:gd name="connsiteY1" fmla="*/ 1208 h 642691"/>
                <a:gd name="connsiteX2" fmla="*/ 958110 w 990256"/>
                <a:gd name="connsiteY2" fmla="*/ 314488 h 642691"/>
                <a:gd name="connsiteX3" fmla="*/ 913590 w 990256"/>
                <a:gd name="connsiteY3" fmla="*/ 563641 h 642691"/>
                <a:gd name="connsiteX4" fmla="*/ 800145 w 990256"/>
                <a:gd name="connsiteY4" fmla="*/ 642691 h 642691"/>
                <a:gd name="connsiteX5" fmla="*/ 0 w 990256"/>
                <a:gd name="connsiteY5" fmla="*/ 642691 h 64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256" h="642691">
                  <a:moveTo>
                    <a:pt x="485157" y="0"/>
                  </a:moveTo>
                  <a:lnTo>
                    <a:pt x="739813" y="1208"/>
                  </a:lnTo>
                  <a:lnTo>
                    <a:pt x="958110" y="314488"/>
                  </a:lnTo>
                  <a:cubicBezTo>
                    <a:pt x="1014617" y="395583"/>
                    <a:pt x="994685" y="507133"/>
                    <a:pt x="913590" y="563641"/>
                  </a:cubicBezTo>
                  <a:lnTo>
                    <a:pt x="800145" y="642691"/>
                  </a:lnTo>
                  <a:lnTo>
                    <a:pt x="0" y="642691"/>
                  </a:lnTo>
                  <a:close/>
                </a:path>
              </a:pathLst>
            </a:custGeom>
            <a:solidFill>
              <a:srgbClr val="0091D7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sym typeface="宋体" panose="02010600030101010101" pitchFamily="2" charset="-122"/>
              </a:endParaRPr>
            </a:p>
          </p:txBody>
        </p:sp>
        <p:grpSp>
          <p:nvGrpSpPr>
            <p:cNvPr id="168" name="组合 167"/>
            <p:cNvGrpSpPr/>
            <p:nvPr/>
          </p:nvGrpSpPr>
          <p:grpSpPr>
            <a:xfrm>
              <a:off x="5170478" y="4141265"/>
              <a:ext cx="911893" cy="369570"/>
              <a:chOff x="5170478" y="4141265"/>
              <a:chExt cx="911893" cy="369570"/>
            </a:xfrm>
          </p:grpSpPr>
          <p:sp>
            <p:nvSpPr>
              <p:cNvPr id="169" name="圆角矩形 168"/>
              <p:cNvSpPr/>
              <p:nvPr/>
            </p:nvSpPr>
            <p:spPr>
              <a:xfrm>
                <a:off x="5170478" y="4195659"/>
                <a:ext cx="856942" cy="260782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25400" cap="flat" cmpd="sng" algn="ctr">
                <a:noFill/>
                <a:prstDash val="solid"/>
              </a:ln>
              <a:effectLst>
                <a:innerShdw blurRad="101600" dist="38100" dir="18900000">
                  <a:prstClr val="black">
                    <a:alpha val="36000"/>
                  </a:prst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sp>
            <p:nvSpPr>
              <p:cNvPr id="170" name="椭圆 169"/>
              <p:cNvSpPr/>
              <p:nvPr/>
            </p:nvSpPr>
            <p:spPr>
              <a:xfrm>
                <a:off x="5712801" y="4141265"/>
                <a:ext cx="369570" cy="36957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25400" h="127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宋体"/>
                  <a:sym typeface="宋体" panose="02010600030101010101" pitchFamily="2" charset="-122"/>
                </a:endParaRPr>
              </a:p>
            </p:txBody>
          </p:sp>
          <p:grpSp>
            <p:nvGrpSpPr>
              <p:cNvPr id="171" name="组合 170"/>
              <p:cNvGrpSpPr/>
              <p:nvPr/>
            </p:nvGrpSpPr>
            <p:grpSpPr>
              <a:xfrm>
                <a:off x="5778343" y="4194719"/>
                <a:ext cx="233243" cy="242672"/>
                <a:chOff x="4654547" y="5130853"/>
                <a:chExt cx="282653" cy="294079"/>
              </a:xfrm>
            </p:grpSpPr>
            <p:sp>
              <p:nvSpPr>
                <p:cNvPr id="172" name="任意多边形 171"/>
                <p:cNvSpPr/>
                <p:nvPr/>
              </p:nvSpPr>
              <p:spPr>
                <a:xfrm>
                  <a:off x="4654547" y="5170616"/>
                  <a:ext cx="282653" cy="254316"/>
                </a:xfrm>
                <a:custGeom>
                  <a:avLst/>
                  <a:gdLst>
                    <a:gd name="connsiteX0" fmla="*/ 125951 w 622192"/>
                    <a:gd name="connsiteY0" fmla="*/ 0 h 559814"/>
                    <a:gd name="connsiteX1" fmla="*/ 179187 w 622192"/>
                    <a:gd name="connsiteY1" fmla="*/ 52975 h 559814"/>
                    <a:gd name="connsiteX2" fmla="*/ 138322 w 622192"/>
                    <a:gd name="connsiteY2" fmla="*/ 80526 h 559814"/>
                    <a:gd name="connsiteX3" fmla="*/ 66757 w 622192"/>
                    <a:gd name="connsiteY3" fmla="*/ 253300 h 559814"/>
                    <a:gd name="connsiteX4" fmla="*/ 311096 w 622192"/>
                    <a:gd name="connsiteY4" fmla="*/ 497639 h 559814"/>
                    <a:gd name="connsiteX5" fmla="*/ 555435 w 622192"/>
                    <a:gd name="connsiteY5" fmla="*/ 253300 h 559814"/>
                    <a:gd name="connsiteX6" fmla="*/ 483870 w 622192"/>
                    <a:gd name="connsiteY6" fmla="*/ 80526 h 559814"/>
                    <a:gd name="connsiteX7" fmla="*/ 447155 w 622192"/>
                    <a:gd name="connsiteY7" fmla="*/ 55773 h 559814"/>
                    <a:gd name="connsiteX8" fmla="*/ 499763 w 622192"/>
                    <a:gd name="connsiteY8" fmla="*/ 2905 h 559814"/>
                    <a:gd name="connsiteX9" fmla="*/ 531075 w 622192"/>
                    <a:gd name="connsiteY9" fmla="*/ 28740 h 559814"/>
                    <a:gd name="connsiteX10" fmla="*/ 622192 w 622192"/>
                    <a:gd name="connsiteY10" fmla="*/ 248718 h 559814"/>
                    <a:gd name="connsiteX11" fmla="*/ 311096 w 622192"/>
                    <a:gd name="connsiteY11" fmla="*/ 559814 h 559814"/>
                    <a:gd name="connsiteX12" fmla="*/ 0 w 622192"/>
                    <a:gd name="connsiteY12" fmla="*/ 248718 h 559814"/>
                    <a:gd name="connsiteX13" fmla="*/ 91118 w 622192"/>
                    <a:gd name="connsiteY13" fmla="*/ 28740 h 559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2192" h="559814">
                      <a:moveTo>
                        <a:pt x="125951" y="0"/>
                      </a:moveTo>
                      <a:lnTo>
                        <a:pt x="179187" y="52975"/>
                      </a:lnTo>
                      <a:lnTo>
                        <a:pt x="138322" y="80526"/>
                      </a:lnTo>
                      <a:cubicBezTo>
                        <a:pt x="94106" y="124743"/>
                        <a:pt x="66757" y="185828"/>
                        <a:pt x="66757" y="253300"/>
                      </a:cubicBezTo>
                      <a:cubicBezTo>
                        <a:pt x="66757" y="388245"/>
                        <a:pt x="176151" y="497639"/>
                        <a:pt x="311096" y="497639"/>
                      </a:cubicBezTo>
                      <a:cubicBezTo>
                        <a:pt x="446041" y="497639"/>
                        <a:pt x="555435" y="388245"/>
                        <a:pt x="555435" y="253300"/>
                      </a:cubicBezTo>
                      <a:cubicBezTo>
                        <a:pt x="555435" y="185828"/>
                        <a:pt x="528087" y="124743"/>
                        <a:pt x="483870" y="80526"/>
                      </a:cubicBezTo>
                      <a:lnTo>
                        <a:pt x="447155" y="55773"/>
                      </a:lnTo>
                      <a:lnTo>
                        <a:pt x="499763" y="2905"/>
                      </a:lnTo>
                      <a:lnTo>
                        <a:pt x="531075" y="28740"/>
                      </a:lnTo>
                      <a:cubicBezTo>
                        <a:pt x="587372" y="85037"/>
                        <a:pt x="622192" y="162811"/>
                        <a:pt x="622192" y="248718"/>
                      </a:cubicBezTo>
                      <a:cubicBezTo>
                        <a:pt x="622192" y="420532"/>
                        <a:pt x="482910" y="559814"/>
                        <a:pt x="311096" y="559814"/>
                      </a:cubicBezTo>
                      <a:cubicBezTo>
                        <a:pt x="139282" y="559814"/>
                        <a:pt x="0" y="420532"/>
                        <a:pt x="0" y="248718"/>
                      </a:cubicBezTo>
                      <a:cubicBezTo>
                        <a:pt x="0" y="162811"/>
                        <a:pt x="34821" y="85037"/>
                        <a:pt x="91118" y="287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宋体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4794086" y="5130853"/>
                  <a:ext cx="0" cy="155747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174" name="矩形 173"/>
          <p:cNvSpPr/>
          <p:nvPr/>
        </p:nvSpPr>
        <p:spPr>
          <a:xfrm>
            <a:off x="256362" y="836712"/>
            <a:ext cx="8390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ea typeface="MS PGothic" pitchFamily="34" charset="-128"/>
              </a:rPr>
              <a:t>1. WLAN / Wired control / Central control / Dry contact can be selected only one on the same unit. </a:t>
            </a:r>
          </a:p>
          <a:p>
            <a:pPr>
              <a:spcBef>
                <a:spcPct val="50000"/>
              </a:spcBef>
            </a:pPr>
            <a:r>
              <a:rPr lang="en-US" altLang="ja-JP" sz="1600" dirty="0">
                <a:ea typeface="MS PGothic" pitchFamily="34" charset="-128"/>
              </a:rPr>
              <a:t>2. Remote controller can be used together with other controls.</a:t>
            </a:r>
          </a:p>
        </p:txBody>
      </p:sp>
    </p:spTree>
    <p:extLst>
      <p:ext uri="{BB962C8B-B14F-4D97-AF65-F5344CB8AC3E}">
        <p14:creationId xmlns:p14="http://schemas.microsoft.com/office/powerpoint/2010/main" val="5042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Hi-wall Control Combination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sp>
        <p:nvSpPr>
          <p:cNvPr id="19" name="矩形 18"/>
          <p:cNvSpPr/>
          <p:nvPr/>
        </p:nvSpPr>
        <p:spPr>
          <a:xfrm>
            <a:off x="126725" y="4530606"/>
            <a:ext cx="9414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>
                <a:latin typeface="+mn-lt"/>
                <a:cs typeface="Times New Roman" panose="02020603050405020304" pitchFamily="18" charset="0"/>
              </a:rPr>
              <a:t>Option 4-5-6 are combined in 1 Multifunction board 2209983200000A (7403034)</a:t>
            </a:r>
            <a:r>
              <a:rPr lang="en-US" altLang="zh-CN" sz="16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83774"/>
              </p:ext>
            </p:extLst>
          </p:nvPr>
        </p:nvGraphicFramePr>
        <p:xfrm>
          <a:off x="208721" y="1052736"/>
          <a:ext cx="9332723" cy="3050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工作表" r:id="rId3" imgW="12696788" imgH="4143420" progId="Excel.Sheet.12">
                  <p:embed/>
                </p:oleObj>
              </mc:Choice>
              <mc:Fallback>
                <p:oleObj name="工作表" r:id="rId3" imgW="12696788" imgH="4143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721" y="1052736"/>
                        <a:ext cx="9332723" cy="3050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3A67BBF8-81E7-44D2-8C68-CAA47D2AF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965" y="3386831"/>
            <a:ext cx="1407398" cy="292869"/>
          </a:xfrm>
          <a:prstGeom prst="rect">
            <a:avLst/>
          </a:prstGeom>
        </p:spPr>
      </p:pic>
      <p:sp>
        <p:nvSpPr>
          <p:cNvPr id="9" name="矩形 18">
            <a:extLst>
              <a:ext uri="{FF2B5EF4-FFF2-40B4-BE49-F238E27FC236}">
                <a16:creationId xmlns:a16="http://schemas.microsoft.com/office/drawing/2014/main" id="{FBDEC050-0BEA-4DAE-9CBC-69818098AE05}"/>
              </a:ext>
            </a:extLst>
          </p:cNvPr>
          <p:cNvSpPr/>
          <p:nvPr/>
        </p:nvSpPr>
        <p:spPr>
          <a:xfrm>
            <a:off x="108397" y="5296624"/>
            <a:ext cx="9414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>
                <a:latin typeface="+mn-lt"/>
                <a:cs typeface="Times New Roman" panose="02020603050405020304" pitchFamily="18" charset="0"/>
              </a:rPr>
              <a:t>Note: WLAN / Wired control / Central control / Dry contact can be selected only one on the same unit</a:t>
            </a:r>
            <a:r>
              <a:rPr lang="en-US" altLang="zh-CN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6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27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445" y="1285792"/>
            <a:ext cx="3861191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1&amp;2– Standard/WLAN Control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885682"/>
            <a:ext cx="6045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&amp; WLAN function, No wired control function</a:t>
            </a:r>
          </a:p>
        </p:txBody>
      </p:sp>
      <p:sp>
        <p:nvSpPr>
          <p:cNvPr id="22" name="矩形 21"/>
          <p:cNvSpPr/>
          <p:nvPr/>
        </p:nvSpPr>
        <p:spPr>
          <a:xfrm>
            <a:off x="7593391" y="2025603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1</a:t>
            </a:r>
          </a:p>
        </p:txBody>
      </p:sp>
      <p:cxnSp>
        <p:nvCxnSpPr>
          <p:cNvPr id="23" name="直接箭头连接符 22"/>
          <p:cNvCxnSpPr/>
          <p:nvPr/>
        </p:nvCxnSpPr>
        <p:spPr bwMode="auto">
          <a:xfrm flipH="1">
            <a:off x="5148957" y="2225658"/>
            <a:ext cx="2520280" cy="12322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矩形 44"/>
          <p:cNvSpPr/>
          <p:nvPr/>
        </p:nvSpPr>
        <p:spPr>
          <a:xfrm>
            <a:off x="7333789" y="5768279"/>
            <a:ext cx="220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Remote controller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 flipV="1">
            <a:off x="107131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9938" y="2888279"/>
            <a:ext cx="105535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97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522" y="1810422"/>
            <a:ext cx="3419747" cy="2312582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4722" y="40339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2 - WLAN Control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885682"/>
            <a:ext cx="3530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smart phone APP</a:t>
            </a:r>
          </a:p>
        </p:txBody>
      </p:sp>
      <p:pic>
        <p:nvPicPr>
          <p:cNvPr id="11" name="Picture 2" descr="D:\O TECH\WIFI\Wifi Ki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81" y="1541161"/>
            <a:ext cx="3086163" cy="262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180405" y="1340768"/>
            <a:ext cx="3457392" cy="32518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3" idx="6"/>
          </p:cNvCxnSpPr>
          <p:nvPr/>
        </p:nvCxnSpPr>
        <p:spPr>
          <a:xfrm>
            <a:off x="3637797" y="2966714"/>
            <a:ext cx="89972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732413"/>
              </p:ext>
            </p:extLst>
          </p:nvPr>
        </p:nvGraphicFramePr>
        <p:xfrm>
          <a:off x="612453" y="4797152"/>
          <a:ext cx="8524637" cy="1645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1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Display PCB 1</a:t>
                      </a:r>
                      <a:endParaRPr lang="en-US" altLang="zh-CN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</a:rPr>
                        <a:t>(Standard/WLAN function)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USB 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1: Standard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Remote control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2.1: WLAN function  without USB kit.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>
                          <a:solidFill>
                            <a:srgbClr val="000000"/>
                          </a:solidFill>
                        </a:rPr>
                        <a:t>If the user want to control the unit by WLAN, they have to buy the WLAN kit from Carrier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Option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2.2: WLAN Ready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宋体"/>
                          <a:ea typeface="宋体"/>
                        </a:rPr>
                        <a:t>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</a:rPr>
                        <a:t>WLAN available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2554518" y="4073595"/>
            <a:ext cx="194636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USB</a:t>
            </a:r>
          </a:p>
          <a:p>
            <a:pPr algn="ctr"/>
            <a:r>
              <a:rPr lang="en-US" altLang="zh-CN" sz="1400" b="0" dirty="0"/>
              <a:t>PN: </a:t>
            </a:r>
            <a:r>
              <a:rPr lang="en-US" altLang="zh-CN" sz="1400" b="0" dirty="0">
                <a:solidFill>
                  <a:srgbClr val="FF0000"/>
                </a:solidFill>
              </a:rPr>
              <a:t>17310900A00681</a:t>
            </a:r>
            <a:endParaRPr lang="en-US" altLang="zh-CN" sz="14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48016" y="4011649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1</a:t>
            </a:r>
          </a:p>
        </p:txBody>
      </p:sp>
      <p:cxnSp>
        <p:nvCxnSpPr>
          <p:cNvPr id="20" name="直接箭头连接符 19"/>
          <p:cNvCxnSpPr/>
          <p:nvPr/>
        </p:nvCxnSpPr>
        <p:spPr bwMode="auto">
          <a:xfrm flipH="1" flipV="1">
            <a:off x="2577448" y="3202915"/>
            <a:ext cx="639106" cy="96452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接箭头连接符 20"/>
          <p:cNvCxnSpPr/>
          <p:nvPr/>
        </p:nvCxnSpPr>
        <p:spPr bwMode="auto">
          <a:xfrm flipV="1">
            <a:off x="3780805" y="3685176"/>
            <a:ext cx="2070403" cy="52653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2" name="直接箭头连接符 21"/>
          <p:cNvCxnSpPr>
            <a:stCxn id="16" idx="0"/>
          </p:cNvCxnSpPr>
          <p:nvPr/>
        </p:nvCxnSpPr>
        <p:spPr bwMode="auto">
          <a:xfrm flipH="1" flipV="1">
            <a:off x="6157071" y="2708921"/>
            <a:ext cx="2411229" cy="130272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584" y="692888"/>
            <a:ext cx="1323837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93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08397" y="731822"/>
            <a:ext cx="4429156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Gulim" pitchFamily="34" charset="-127"/>
              </a:defRPr>
            </a:lvl9pPr>
          </a:lstStyle>
          <a:p>
            <a:pPr eaLnBrk="1" hangingPunct="1"/>
            <a:r>
              <a:rPr kumimoji="0" lang="en-US" sz="2400" b="0" dirty="0">
                <a:solidFill>
                  <a:srgbClr val="000000"/>
                </a:solidFill>
                <a:latin typeface="Arial"/>
                <a:ea typeface="黑体" pitchFamily="2" charset="-122"/>
              </a:rPr>
              <a:t>Option 2.2: WLAN Ready</a:t>
            </a:r>
            <a:endParaRPr kumimoji="0" lang="es-AR" sz="2600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31342"/>
            <a:ext cx="1157837" cy="147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640" y="4731342"/>
            <a:ext cx="3088010" cy="134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180007"/>
            <a:ext cx="2252191" cy="310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接箭头连接符 7"/>
          <p:cNvCxnSpPr>
            <a:endCxn id="6" idx="3"/>
          </p:cNvCxnSpPr>
          <p:nvPr/>
        </p:nvCxnSpPr>
        <p:spPr>
          <a:xfrm flipH="1">
            <a:off x="3727650" y="5403267"/>
            <a:ext cx="156443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5580113" y="4731342"/>
            <a:ext cx="1431386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7664" y="6282676"/>
            <a:ext cx="456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r>
              <a:rPr lang="en-US" altLang="zh-CN" dirty="0">
                <a:solidFill>
                  <a:srgbClr val="000000"/>
                </a:solidFill>
              </a:rPr>
              <a:t>WLAN kit (In the accessary bag, and put in the package)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7" y="1274958"/>
            <a:ext cx="3169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b="0"/>
            </a:lvl1pPr>
          </a:lstStyle>
          <a:p>
            <a:r>
              <a:rPr lang="en-US" altLang="zh-CN" dirty="0">
                <a:solidFill>
                  <a:srgbClr val="000000"/>
                </a:solidFill>
              </a:rPr>
              <a:t>Note: 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Display PCB 1 is assembled in the unit by factory.</a:t>
            </a:r>
          </a:p>
          <a:p>
            <a:r>
              <a:rPr lang="en-US" altLang="zh-CN" dirty="0">
                <a:solidFill>
                  <a:srgbClr val="000000"/>
                </a:solidFill>
              </a:rPr>
              <a:t>The WLAN kit will be put in the IDU package.</a:t>
            </a:r>
            <a:endParaRPr lang="zh-CN" altLang="en-US" dirty="0">
              <a:solidFill>
                <a:srgbClr val="0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635" y="1292104"/>
            <a:ext cx="2409420" cy="314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4574805" y="2564904"/>
            <a:ext cx="1840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+mn-lt"/>
                <a:cs typeface="Times New Roman" panose="02020603050405020304" pitchFamily="18" charset="0"/>
              </a:rPr>
              <a:t>Display PCB 1</a:t>
            </a:r>
          </a:p>
        </p:txBody>
      </p:sp>
      <p:cxnSp>
        <p:nvCxnSpPr>
          <p:cNvPr id="17" name="直接箭头连接符 16"/>
          <p:cNvCxnSpPr/>
          <p:nvPr/>
        </p:nvCxnSpPr>
        <p:spPr bwMode="auto">
          <a:xfrm flipH="1" flipV="1">
            <a:off x="3492774" y="2002867"/>
            <a:ext cx="1205613" cy="65136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3"/>
          <p:cNvSpPr>
            <a:spLocks noChangeArrowheads="1"/>
          </p:cNvSpPr>
          <p:nvPr/>
        </p:nvSpPr>
        <p:spPr bwMode="auto">
          <a:xfrm flipV="1">
            <a:off x="108397" y="678547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96" y="5716"/>
            <a:ext cx="8035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2 - WLAN Control 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</p:spTree>
    <p:extLst>
      <p:ext uri="{BB962C8B-B14F-4D97-AF65-F5344CB8AC3E}">
        <p14:creationId xmlns:p14="http://schemas.microsoft.com/office/powerpoint/2010/main" val="396166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694" y="1412776"/>
            <a:ext cx="2710441" cy="232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6" y="0"/>
            <a:ext cx="664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3 - Wired Controller 1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955904"/>
              </p:ext>
            </p:extLst>
          </p:nvPr>
        </p:nvGraphicFramePr>
        <p:xfrm>
          <a:off x="396429" y="4741127"/>
          <a:ext cx="902878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0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(wired control function)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 controller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Remote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buy wired controller separately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3.2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controller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1506695" y="4237057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Display PCB 2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885682"/>
            <a:ext cx="3472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KJR-12B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weekly timer.</a:t>
            </a:r>
          </a:p>
        </p:txBody>
      </p:sp>
      <p:sp>
        <p:nvSpPr>
          <p:cNvPr id="24" name="矩形 23"/>
          <p:cNvSpPr/>
          <p:nvPr/>
        </p:nvSpPr>
        <p:spPr>
          <a:xfrm>
            <a:off x="7237189" y="2184055"/>
            <a:ext cx="2116018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KJR-120B 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(PN: 17317100000004)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997" y="1700808"/>
            <a:ext cx="1818361" cy="179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>
            <a:stCxn id="14" idx="1"/>
          </p:cNvCxnSpPr>
          <p:nvPr/>
        </p:nvCxnSpPr>
        <p:spPr bwMode="auto">
          <a:xfrm flipH="1" flipV="1">
            <a:off x="3472682" y="1844824"/>
            <a:ext cx="2036315" cy="75497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2052613" y="2636913"/>
            <a:ext cx="246158" cy="1600144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9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77" y="1310274"/>
            <a:ext cx="3763844" cy="283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4 - Wired Controller 2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648164"/>
              </p:ext>
            </p:extLst>
          </p:nvPr>
        </p:nvGraphicFramePr>
        <p:xfrm>
          <a:off x="252413" y="4882088"/>
          <a:ext cx="907301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4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PCB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</a:p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(wired control function)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Transfer adapter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 controller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Remote control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4.1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buy wired controller separately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1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</a:t>
                      </a:r>
                      <a:r>
                        <a:rPr lang="en-US" altLang="zh-CN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4.2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/>
                          <a:cs typeface="Calibri" panose="020F0502020204030204" pitchFamily="34" charset="0"/>
                        </a:rPr>
                        <a:t>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Wired</a:t>
                      </a:r>
                      <a:r>
                        <a:rPr lang="en-US" altLang="zh-CN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controller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available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892039" y="3356992"/>
            <a:ext cx="2302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Transfer adapter </a:t>
            </a:r>
          </a:p>
          <a:p>
            <a:pPr algn="ctr"/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(To wired controller)</a:t>
            </a:r>
          </a:p>
        </p:txBody>
      </p:sp>
      <p:sp>
        <p:nvSpPr>
          <p:cNvPr id="16" name="矩形 15"/>
          <p:cNvSpPr/>
          <p:nvPr/>
        </p:nvSpPr>
        <p:spPr>
          <a:xfrm>
            <a:off x="3110757" y="4325034"/>
            <a:ext cx="1584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Display PCB 3</a:t>
            </a:r>
          </a:p>
        </p:txBody>
      </p:sp>
      <p:sp>
        <p:nvSpPr>
          <p:cNvPr id="22" name="矩形 21"/>
          <p:cNvSpPr/>
          <p:nvPr/>
        </p:nvSpPr>
        <p:spPr>
          <a:xfrm>
            <a:off x="-1" y="885682"/>
            <a:ext cx="7386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KJR-120G1 with weekly timer and Error code display.</a:t>
            </a:r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2109029" y="2176758"/>
            <a:ext cx="0" cy="125224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>
            <a:stCxn id="16" idx="0"/>
          </p:cNvCxnSpPr>
          <p:nvPr/>
        </p:nvCxnSpPr>
        <p:spPr bwMode="auto">
          <a:xfrm flipH="1" flipV="1">
            <a:off x="3564781" y="2011672"/>
            <a:ext cx="338052" cy="231336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229077" y="3193812"/>
            <a:ext cx="207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KJR-120G1/TFBG-E</a:t>
            </a:r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(PN: 17317100A26536)</a:t>
            </a:r>
          </a:p>
        </p:txBody>
      </p:sp>
      <p:pic>
        <p:nvPicPr>
          <p:cNvPr id="29" name="Picture 5" descr="C:\Users\luoping\AppData\Roaming\Tencent\Users\237450322\QQ\WinTemp\RichOle\8GYIRL)66NTZ}@`@%FC71H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9108" y="1750061"/>
            <a:ext cx="1331734" cy="137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9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96" y="5716"/>
            <a:ext cx="803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4 - Wired Controller 2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QHP</a:t>
            </a:r>
          </a:p>
        </p:txBody>
      </p:sp>
      <p:sp>
        <p:nvSpPr>
          <p:cNvPr id="22" name="矩形 21"/>
          <p:cNvSpPr/>
          <p:nvPr/>
        </p:nvSpPr>
        <p:spPr>
          <a:xfrm>
            <a:off x="-1" y="885682"/>
            <a:ext cx="7386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KJR-120G1 with weekly timer and Error code display.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 flipV="1">
            <a:off x="108397" y="606425"/>
            <a:ext cx="8858250" cy="45719"/>
          </a:xfrm>
          <a:prstGeom prst="rect">
            <a:avLst/>
          </a:prstGeom>
          <a:gradFill rotWithShape="0">
            <a:gsLst>
              <a:gs pos="0">
                <a:srgbClr val="145064"/>
              </a:gs>
              <a:gs pos="100000">
                <a:srgbClr val="33CCFF">
                  <a:alpha val="1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zh-CN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36A19B-750A-47B7-9D7E-D05D2605E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45" y="1412776"/>
            <a:ext cx="8173293" cy="50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2781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23377</TotalTime>
  <Words>715</Words>
  <Application>Microsoft Office PowerPoint</Application>
  <PresentationFormat>Custom</PresentationFormat>
  <Paragraphs>170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Gulim</vt:lpstr>
      <vt:lpstr>MS PGothic</vt:lpstr>
      <vt:lpstr>新宋体</vt:lpstr>
      <vt:lpstr>PMingLiU</vt:lpstr>
      <vt:lpstr>宋体</vt:lpstr>
      <vt:lpstr>Arial</vt:lpstr>
      <vt:lpstr>Calibri</vt:lpstr>
      <vt:lpstr>黑体</vt:lpstr>
      <vt:lpstr>Times New Roman</vt:lpstr>
      <vt:lpstr>Wingdings</vt:lpstr>
      <vt:lpstr>幼圆</vt:lpstr>
      <vt:lpstr>默认设计模板</vt:lpstr>
      <vt:lpstr>1_默认设计模板</vt:lpstr>
      <vt:lpstr>工作表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FMCC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MCM</dc:title>
  <dc:creator>Jimmyguoxm</dc:creator>
  <cp:lastModifiedBy>Mark Schouten</cp:lastModifiedBy>
  <cp:revision>1212</cp:revision>
  <cp:lastPrinted>2022-03-08T08:09:07Z</cp:lastPrinted>
  <dcterms:created xsi:type="dcterms:W3CDTF">1601-01-01T00:00:00Z</dcterms:created>
  <dcterms:modified xsi:type="dcterms:W3CDTF">2022-07-26T08:07:14Z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