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38"/>
  </p:notesMasterIdLst>
  <p:sldIdLst>
    <p:sldId id="286" r:id="rId2"/>
    <p:sldId id="257" r:id="rId3"/>
    <p:sldId id="637" r:id="rId4"/>
    <p:sldId id="449" r:id="rId5"/>
    <p:sldId id="683" r:id="rId6"/>
    <p:sldId id="687" r:id="rId7"/>
    <p:sldId id="415" r:id="rId8"/>
    <p:sldId id="493" r:id="rId9"/>
    <p:sldId id="494" r:id="rId10"/>
    <p:sldId id="495" r:id="rId11"/>
    <p:sldId id="578" r:id="rId12"/>
    <p:sldId id="580" r:id="rId13"/>
    <p:sldId id="496" r:id="rId14"/>
    <p:sldId id="497" r:id="rId15"/>
    <p:sldId id="501" r:id="rId16"/>
    <p:sldId id="502" r:id="rId17"/>
    <p:sldId id="504" r:id="rId18"/>
    <p:sldId id="505" r:id="rId19"/>
    <p:sldId id="638" r:id="rId20"/>
    <p:sldId id="598" r:id="rId21"/>
    <p:sldId id="686" r:id="rId22"/>
    <p:sldId id="685" r:id="rId23"/>
    <p:sldId id="585" r:id="rId24"/>
    <p:sldId id="597" r:id="rId25"/>
    <p:sldId id="599" r:id="rId26"/>
    <p:sldId id="600" r:id="rId27"/>
    <p:sldId id="679" r:id="rId28"/>
    <p:sldId id="680" r:id="rId29"/>
    <p:sldId id="681" r:id="rId30"/>
    <p:sldId id="682" r:id="rId31"/>
    <p:sldId id="453" r:id="rId32"/>
    <p:sldId id="601" r:id="rId33"/>
    <p:sldId id="475" r:id="rId34"/>
    <p:sldId id="476" r:id="rId35"/>
    <p:sldId id="477" r:id="rId36"/>
    <p:sldId id="260" r:id="rId37"/>
  </p:sldIdLst>
  <p:sldSz cx="12192000" cy="6858000"/>
  <p:notesSz cx="6858000" cy="9144000"/>
  <p:defaultTextStyle>
    <a:defPPr>
      <a:defRPr lang="zh-CN"/>
    </a:defPPr>
    <a:lvl1pPr algn="l" rtl="0" eaLnBrk="0" fontAlgn="base" hangingPunct="0">
      <a:spcBef>
        <a:spcPct val="0"/>
      </a:spcBef>
      <a:spcAft>
        <a:spcPct val="0"/>
      </a:spcAft>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1pPr>
    <a:lvl2pPr marL="457200" algn="l" rtl="0" eaLnBrk="0" fontAlgn="base" hangingPunct="0">
      <a:spcBef>
        <a:spcPct val="0"/>
      </a:spcBef>
      <a:spcAft>
        <a:spcPct val="0"/>
      </a:spcAft>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2pPr>
    <a:lvl3pPr marL="914400" algn="l" rtl="0" eaLnBrk="0" fontAlgn="base" hangingPunct="0">
      <a:spcBef>
        <a:spcPct val="0"/>
      </a:spcBef>
      <a:spcAft>
        <a:spcPct val="0"/>
      </a:spcAft>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3pPr>
    <a:lvl4pPr marL="1371600" algn="l" rtl="0" eaLnBrk="0" fontAlgn="base" hangingPunct="0">
      <a:spcBef>
        <a:spcPct val="0"/>
      </a:spcBef>
      <a:spcAft>
        <a:spcPct val="0"/>
      </a:spcAft>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4pPr>
    <a:lvl5pPr marL="1828800" algn="l" rtl="0" eaLnBrk="0" fontAlgn="base" hangingPunct="0">
      <a:spcBef>
        <a:spcPct val="0"/>
      </a:spcBef>
      <a:spcAft>
        <a:spcPct val="0"/>
      </a:spcAft>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5pPr>
    <a:lvl6pPr marL="2286000" algn="l" defTabSz="914400" rtl="0" eaLnBrk="1" latinLnBrk="0" hangingPunct="1">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6pPr>
    <a:lvl7pPr marL="2743200" algn="l" defTabSz="914400" rtl="0" eaLnBrk="1" latinLnBrk="0" hangingPunct="1">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7pPr>
    <a:lvl8pPr marL="3200400" algn="l" defTabSz="914400" rtl="0" eaLnBrk="1" latinLnBrk="0" hangingPunct="1">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8pPr>
    <a:lvl9pPr marL="3657600" algn="l" defTabSz="914400" rtl="0" eaLnBrk="1" latinLnBrk="0" hangingPunct="1">
      <a:defRPr kern="1200" baseline="-25000">
        <a:solidFill>
          <a:schemeClr val="tx1"/>
        </a:solidFill>
        <a:latin typeface="Calibri" panose="020F0502020204030204" pitchFamily="34" charset="0"/>
        <a:ea typeface="宋体" panose="02010600030101010101" pitchFamily="2" charset="-122"/>
        <a:cs typeface="+mn-cs"/>
        <a:sym typeface="宋体" panose="02010600030101010101" pitchFamily="2" charset="-122"/>
      </a:defRPr>
    </a:lvl9pPr>
  </p:defaultTextStyle>
  <p:extLst>
    <p:ext uri="{EFAFB233-063F-42B5-8137-9DF3F51BA10A}">
      <p15:sldGuideLst xmlns:p15="http://schemas.microsoft.com/office/powerpoint/2012/main">
        <p15:guide id="1" orient="horz" pos="2440">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859C"/>
    <a:srgbClr val="D2DEEF"/>
    <a:srgbClr val="EAEFF7"/>
    <a:srgbClr val="5B9BD5"/>
    <a:srgbClr val="93CDDD"/>
    <a:srgbClr val="B7DEE8"/>
    <a:srgbClr val="DBEEF4"/>
    <a:srgbClr val="F9F9F9"/>
    <a:srgbClr val="D7E4EA"/>
    <a:srgbClr val="D8E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71260" autoAdjust="0"/>
  </p:normalViewPr>
  <p:slideViewPr>
    <p:cSldViewPr snapToGrid="0">
      <p:cViewPr varScale="1">
        <p:scale>
          <a:sx n="114" d="100"/>
          <a:sy n="114" d="100"/>
        </p:scale>
        <p:origin x="444" y="102"/>
      </p:cViewPr>
      <p:guideLst>
        <p:guide orient="horz" pos="2440"/>
        <p:guide pos="3840"/>
      </p:guideLst>
    </p:cSldViewPr>
  </p:slideViewPr>
  <p:outlineViewPr>
    <p:cViewPr>
      <p:scale>
        <a:sx n="33" d="100"/>
        <a:sy n="33" d="100"/>
      </p:scale>
      <p:origin x="0" y="0"/>
    </p:cViewPr>
  </p:outlin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p:cNvSpPr>
          <p:nvPr>
            <p:ph type="sldImg" idx="2"/>
          </p:nvPr>
        </p:nvSpPr>
        <p:spPr bwMode="auto">
          <a:xfrm>
            <a:off x="1050925" y="754063"/>
            <a:ext cx="457200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sp>
      <p:sp>
        <p:nvSpPr>
          <p:cNvPr id="11267" name="Rectangle 3"/>
          <p:cNvSpPr>
            <a:spLocks noGrp="1" noRot="1" noChangeAspect="1" noChangeArrowheads="1"/>
          </p:cNvSpPr>
          <p:nvPr/>
        </p:nvSpPr>
        <p:spPr bwMode="auto">
          <a:xfrm>
            <a:off x="538163" y="4387850"/>
            <a:ext cx="578008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defTabSz="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defTabSz="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defTabSz="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defTabSz="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defTabSz="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defTabSz="0" eaLnBrk="0" fontAlgn="base" hangingPunct="0">
              <a:spcBef>
                <a:spcPct val="0"/>
              </a:spcBef>
              <a:spcAft>
                <a:spcPct val="0"/>
              </a:spcAft>
              <a:buFont typeface="Arial" panose="020B0604020202020204" pitchFamily="34" charset="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defTabSz="0" eaLnBrk="0" fontAlgn="base" hangingPunct="0">
              <a:spcBef>
                <a:spcPct val="0"/>
              </a:spcBef>
              <a:spcAft>
                <a:spcPct val="0"/>
              </a:spcAft>
              <a:buFont typeface="Arial" panose="020B0604020202020204" pitchFamily="34" charset="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defTabSz="0" eaLnBrk="0" fontAlgn="base" hangingPunct="0">
              <a:spcBef>
                <a:spcPct val="0"/>
              </a:spcBef>
              <a:spcAft>
                <a:spcPct val="0"/>
              </a:spcAft>
              <a:buFont typeface="Arial" panose="020B0604020202020204" pitchFamily="34" charset="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defTabSz="0" eaLnBrk="0" fontAlgn="base" hangingPunct="0">
              <a:spcBef>
                <a:spcPct val="0"/>
              </a:spcBef>
              <a:spcAft>
                <a:spcPct val="0"/>
              </a:spcAft>
              <a:buFont typeface="Arial" panose="020B0604020202020204" pitchFamily="34" charset="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spcBef>
                <a:spcPct val="30000"/>
              </a:spcBef>
              <a:defRPr/>
            </a:pPr>
            <a:r>
              <a:rPr lang="zh-CN" altLang="zh-CN" sz="1200" baseline="0">
                <a:latin typeface="Arial" panose="020B0604020202020204" pitchFamily="34" charset="0"/>
              </a:rPr>
              <a:t>单击此处编辑母版文本样式</a:t>
            </a:r>
          </a:p>
          <a:p>
            <a:pPr>
              <a:spcBef>
                <a:spcPct val="30000"/>
              </a:spcBef>
              <a:defRPr/>
            </a:pPr>
            <a:r>
              <a:rPr lang="zh-CN" altLang="zh-CN" sz="1200" baseline="0">
                <a:latin typeface="Arial" panose="020B0604020202020204" pitchFamily="34" charset="0"/>
              </a:rPr>
              <a:t>第二级</a:t>
            </a:r>
          </a:p>
          <a:p>
            <a:pPr>
              <a:spcBef>
                <a:spcPct val="30000"/>
              </a:spcBef>
              <a:defRPr/>
            </a:pPr>
            <a:r>
              <a:rPr lang="zh-CN" altLang="zh-CN" sz="1200" baseline="0">
                <a:latin typeface="Arial" panose="020B0604020202020204" pitchFamily="34" charset="0"/>
              </a:rPr>
              <a:t>第三级</a:t>
            </a:r>
          </a:p>
          <a:p>
            <a:pPr>
              <a:spcBef>
                <a:spcPct val="30000"/>
              </a:spcBef>
              <a:defRPr/>
            </a:pPr>
            <a:r>
              <a:rPr lang="zh-CN" altLang="zh-CN" sz="1200" baseline="0">
                <a:latin typeface="Arial" panose="020B0604020202020204" pitchFamily="34" charset="0"/>
              </a:rPr>
              <a:t>第四级</a:t>
            </a:r>
          </a:p>
          <a:p>
            <a:pPr>
              <a:spcBef>
                <a:spcPct val="30000"/>
              </a:spcBef>
              <a:defRPr/>
            </a:pPr>
            <a:r>
              <a:rPr lang="zh-CN" altLang="zh-CN" sz="1200" baseline="0">
                <a:latin typeface="Arial" panose="020B0604020202020204" pitchFamily="34" charset="0"/>
              </a:rPr>
              <a:t>第五级</a:t>
            </a:r>
          </a:p>
        </p:txBody>
      </p:sp>
      <p:sp>
        <p:nvSpPr>
          <p:cNvPr id="2052" name="Rectangle 4"/>
          <p:cNvSpPr>
            <a:spLocks noGrp="1" noChangeArrowheads="1"/>
          </p:cNvSpPr>
          <p:nvPr>
            <p:ph type="hdr" sz="quarter" idx="4294967295"/>
          </p:nvPr>
        </p:nvSpPr>
        <p:spPr bwMode="auto">
          <a:xfrm>
            <a:off x="0"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200" baseline="0"/>
            </a:lvl1pPr>
          </a:lstStyle>
          <a:p>
            <a:pPr>
              <a:defRPr/>
            </a:pPr>
            <a:endParaRPr lang="zh-CN" altLang="zh-CN"/>
          </a:p>
        </p:txBody>
      </p:sp>
      <p:sp>
        <p:nvSpPr>
          <p:cNvPr id="2053" name="Rectangle 5"/>
          <p:cNvSpPr>
            <a:spLocks noGrp="1" noChangeArrowheads="1"/>
          </p:cNvSpPr>
          <p:nvPr>
            <p:ph type="dt" idx="1"/>
          </p:nvPr>
        </p:nvSpPr>
        <p:spPr bwMode="auto">
          <a:xfrm>
            <a:off x="3884613" y="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a:lvl1pPr>
          </a:lstStyle>
          <a:p>
            <a:pPr>
              <a:defRPr/>
            </a:pPr>
            <a:fld id="{600E445C-C516-449B-A1DE-5A098D812BF7}" type="datetime1">
              <a:rPr lang="zh-CN" altLang="en-US"/>
              <a:pPr>
                <a:defRPr/>
              </a:pPr>
              <a:t>2021/11/5</a:t>
            </a:fld>
            <a:endParaRPr lang="zh-CN" altLang="en-US" sz="1200" baseline="0"/>
          </a:p>
        </p:txBody>
      </p:sp>
      <p:sp>
        <p:nvSpPr>
          <p:cNvPr id="2054"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200" baseline="0"/>
            </a:lvl1pPr>
          </a:lstStyle>
          <a:p>
            <a:pPr>
              <a:defRPr/>
            </a:pPr>
            <a:endParaRPr lang="zh-CN" altLang="zh-CN"/>
          </a:p>
        </p:txBody>
      </p:sp>
      <p:sp>
        <p:nvSpPr>
          <p:cNvPr id="2055" name="Rectangle 7"/>
          <p:cNvSpPr>
            <a:spLocks noGrp="1" noChangeArrowheads="1"/>
          </p:cNvSpPr>
          <p:nvPr>
            <p:ph type="sldNum" sz="quarter" idx="5"/>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a:lvl1pPr>
          </a:lstStyle>
          <a:p>
            <a:pPr>
              <a:defRPr/>
            </a:pPr>
            <a:fld id="{0DE890DD-E8E4-4F95-9B34-31A6AEA7E5F5}" type="slidenum">
              <a:rPr lang="zh-CN" altLang="en-US"/>
              <a:pPr>
                <a:defRPr/>
              </a:pPr>
              <a:t>‹nr.›</a:t>
            </a:fld>
            <a:endParaRPr lang="zh-CN" altLang="en-US" sz="1200" baseline="0"/>
          </a:p>
        </p:txBody>
      </p:sp>
    </p:spTree>
    <p:extLst>
      <p:ext uri="{BB962C8B-B14F-4D97-AF65-F5344CB8AC3E}">
        <p14:creationId xmlns:p14="http://schemas.microsoft.com/office/powerpoint/2010/main" val="3096245773"/>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600E445C-C516-449B-A1DE-5A098D812BF7}" type="datetime1">
              <a:rPr lang="zh-CN" altLang="en-US" smtClean="0"/>
              <a:pPr>
                <a:defRPr/>
              </a:pPr>
              <a:t>2021/11/5</a:t>
            </a:fld>
            <a:endParaRPr lang="zh-CN" altLang="en-US" sz="1200" baseline="0"/>
          </a:p>
        </p:txBody>
      </p:sp>
      <p:sp>
        <p:nvSpPr>
          <p:cNvPr id="5" name="灯片编号占位符 4"/>
          <p:cNvSpPr>
            <a:spLocks noGrp="1"/>
          </p:cNvSpPr>
          <p:nvPr>
            <p:ph type="sldNum" sz="quarter" idx="11"/>
          </p:nvPr>
        </p:nvSpPr>
        <p:spPr/>
        <p:txBody>
          <a:bodyPr/>
          <a:lstStyle/>
          <a:p>
            <a:pPr>
              <a:defRPr/>
            </a:pPr>
            <a:fld id="{0DE890DD-E8E4-4F95-9B34-31A6AEA7E5F5}" type="slidenum">
              <a:rPr lang="zh-CN" altLang="en-US" smtClean="0"/>
              <a:pPr>
                <a:defRPr/>
              </a:pPr>
              <a:t>1</a:t>
            </a:fld>
            <a:endParaRPr lang="zh-CN" altLang="en-US" sz="1200" baseline="0"/>
          </a:p>
        </p:txBody>
      </p:sp>
    </p:spTree>
    <p:extLst>
      <p:ext uri="{BB962C8B-B14F-4D97-AF65-F5344CB8AC3E}">
        <p14:creationId xmlns:p14="http://schemas.microsoft.com/office/powerpoint/2010/main" val="190870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10</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11</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12</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13</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14</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15</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16</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17</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18</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9B922881-A1DE-4DCE-8349-34A19D059DA2}" type="slidenum">
              <a:rPr lang="zh-CN" altLang="en-US" smtClean="0"/>
              <a:pPr/>
              <a:t>19</a:t>
            </a:fld>
            <a:endParaRPr lang="zh-CN" altLang="en-US"/>
          </a:p>
        </p:txBody>
      </p:sp>
    </p:spTree>
    <p:extLst>
      <p:ext uri="{BB962C8B-B14F-4D97-AF65-F5344CB8AC3E}">
        <p14:creationId xmlns:p14="http://schemas.microsoft.com/office/powerpoint/2010/main" val="417122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600E445C-C516-449B-A1DE-5A098D812BF7}" type="datetime1">
              <a:rPr lang="zh-CN" altLang="en-US" smtClean="0"/>
              <a:pPr>
                <a:defRPr/>
              </a:pPr>
              <a:t>2021/11/5</a:t>
            </a:fld>
            <a:endParaRPr lang="zh-CN" altLang="en-US" sz="1200" baseline="0"/>
          </a:p>
        </p:txBody>
      </p:sp>
      <p:sp>
        <p:nvSpPr>
          <p:cNvPr id="5" name="灯片编号占位符 4"/>
          <p:cNvSpPr>
            <a:spLocks noGrp="1"/>
          </p:cNvSpPr>
          <p:nvPr>
            <p:ph type="sldNum" sz="quarter" idx="11"/>
          </p:nvPr>
        </p:nvSpPr>
        <p:spPr/>
        <p:txBody>
          <a:bodyPr/>
          <a:lstStyle/>
          <a:p>
            <a:pPr>
              <a:defRPr/>
            </a:pPr>
            <a:fld id="{0DE890DD-E8E4-4F95-9B34-31A6AEA7E5F5}" type="slidenum">
              <a:rPr lang="zh-CN" altLang="en-US" smtClean="0"/>
              <a:pPr>
                <a:defRPr/>
              </a:pPr>
              <a:t>2</a:t>
            </a:fld>
            <a:endParaRPr lang="zh-CN" altLang="en-US" sz="1200" baseline="0"/>
          </a:p>
        </p:txBody>
      </p:sp>
    </p:spTree>
    <p:extLst>
      <p:ext uri="{BB962C8B-B14F-4D97-AF65-F5344CB8AC3E}">
        <p14:creationId xmlns:p14="http://schemas.microsoft.com/office/powerpoint/2010/main" val="354813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20</a:t>
            </a:fld>
            <a:endParaRPr lang="zh-CN" altLang="en-US" sz="1200" baseline="0"/>
          </a:p>
        </p:txBody>
      </p:sp>
    </p:spTree>
    <p:extLst>
      <p:ext uri="{BB962C8B-B14F-4D97-AF65-F5344CB8AC3E}">
        <p14:creationId xmlns:p14="http://schemas.microsoft.com/office/powerpoint/2010/main" val="382133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21</a:t>
            </a:fld>
            <a:endParaRPr lang="zh-CN" altLang="en-US" sz="1200" baseline="0"/>
          </a:p>
        </p:txBody>
      </p:sp>
    </p:spTree>
    <p:extLst>
      <p:ext uri="{BB962C8B-B14F-4D97-AF65-F5344CB8AC3E}">
        <p14:creationId xmlns:p14="http://schemas.microsoft.com/office/powerpoint/2010/main" val="1686418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22</a:t>
            </a:fld>
            <a:endParaRPr lang="zh-CN" altLang="en-US" sz="1200" baseline="0"/>
          </a:p>
        </p:txBody>
      </p:sp>
    </p:spTree>
    <p:extLst>
      <p:ext uri="{BB962C8B-B14F-4D97-AF65-F5344CB8AC3E}">
        <p14:creationId xmlns:p14="http://schemas.microsoft.com/office/powerpoint/2010/main" val="1067435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23</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24</a:t>
            </a:fld>
            <a:endParaRPr lang="zh-CN" altLang="en-US" sz="1200" baseline="0"/>
          </a:p>
        </p:txBody>
      </p:sp>
    </p:spTree>
    <p:extLst>
      <p:ext uri="{BB962C8B-B14F-4D97-AF65-F5344CB8AC3E}">
        <p14:creationId xmlns:p14="http://schemas.microsoft.com/office/powerpoint/2010/main" val="3863288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25</a:t>
            </a:fld>
            <a:endParaRPr lang="zh-CN" altLang="en-US" sz="1200" baseline="0"/>
          </a:p>
        </p:txBody>
      </p:sp>
    </p:spTree>
    <p:extLst>
      <p:ext uri="{BB962C8B-B14F-4D97-AF65-F5344CB8AC3E}">
        <p14:creationId xmlns:p14="http://schemas.microsoft.com/office/powerpoint/2010/main" val="2333027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26</a:t>
            </a:fld>
            <a:endParaRPr lang="zh-CN" altLang="en-US" sz="1200" baseline="0"/>
          </a:p>
        </p:txBody>
      </p:sp>
    </p:spTree>
    <p:extLst>
      <p:ext uri="{BB962C8B-B14F-4D97-AF65-F5344CB8AC3E}">
        <p14:creationId xmlns:p14="http://schemas.microsoft.com/office/powerpoint/2010/main" val="2892479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27</a:t>
            </a:fld>
            <a:endParaRPr lang="zh-CN" altLang="en-US" sz="1200" baseline="0"/>
          </a:p>
        </p:txBody>
      </p:sp>
    </p:spTree>
    <p:extLst>
      <p:ext uri="{BB962C8B-B14F-4D97-AF65-F5344CB8AC3E}">
        <p14:creationId xmlns:p14="http://schemas.microsoft.com/office/powerpoint/2010/main" val="2396483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28</a:t>
            </a:fld>
            <a:endParaRPr lang="zh-CN" altLang="en-US" sz="1200" baseline="0"/>
          </a:p>
        </p:txBody>
      </p:sp>
    </p:spTree>
    <p:extLst>
      <p:ext uri="{BB962C8B-B14F-4D97-AF65-F5344CB8AC3E}">
        <p14:creationId xmlns:p14="http://schemas.microsoft.com/office/powerpoint/2010/main" val="2269166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29</a:t>
            </a:fld>
            <a:endParaRPr lang="zh-CN" altLang="en-US" sz="1200" baseline="0"/>
          </a:p>
        </p:txBody>
      </p:sp>
    </p:spTree>
    <p:extLst>
      <p:ext uri="{BB962C8B-B14F-4D97-AF65-F5344CB8AC3E}">
        <p14:creationId xmlns:p14="http://schemas.microsoft.com/office/powerpoint/2010/main" val="315967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9B922881-A1DE-4DCE-8349-34A19D059DA2}" type="slidenum">
              <a:rPr lang="zh-CN" altLang="en-US" smtClean="0"/>
              <a:pPr/>
              <a:t>3</a:t>
            </a:fld>
            <a:endParaRPr lang="zh-CN" altLang="en-US"/>
          </a:p>
        </p:txBody>
      </p:sp>
    </p:spTree>
    <p:extLst>
      <p:ext uri="{BB962C8B-B14F-4D97-AF65-F5344CB8AC3E}">
        <p14:creationId xmlns:p14="http://schemas.microsoft.com/office/powerpoint/2010/main" val="3053531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30</a:t>
            </a:fld>
            <a:endParaRPr lang="zh-CN" altLang="en-US" sz="1200" baseline="0"/>
          </a:p>
        </p:txBody>
      </p:sp>
    </p:spTree>
    <p:extLst>
      <p:ext uri="{BB962C8B-B14F-4D97-AF65-F5344CB8AC3E}">
        <p14:creationId xmlns:p14="http://schemas.microsoft.com/office/powerpoint/2010/main" val="293477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31</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32</a:t>
            </a:fld>
            <a:endParaRPr lang="zh-CN" altLang="en-US" sz="1200" baseline="0"/>
          </a:p>
        </p:txBody>
      </p:sp>
    </p:spTree>
    <p:extLst>
      <p:ext uri="{BB962C8B-B14F-4D97-AF65-F5344CB8AC3E}">
        <p14:creationId xmlns:p14="http://schemas.microsoft.com/office/powerpoint/2010/main" val="354070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33</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34</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35</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09575" y="754063"/>
            <a:ext cx="5854700" cy="3294062"/>
          </a:xfrm>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600E445C-C516-449B-A1DE-5A098D812BF7}" type="datetime1">
              <a:rPr lang="zh-CN" altLang="en-US" smtClean="0"/>
              <a:pPr>
                <a:defRPr/>
              </a:pPr>
              <a:t>2021/11/5</a:t>
            </a:fld>
            <a:endParaRPr lang="zh-CN" altLang="en-US" sz="1200" baseline="0"/>
          </a:p>
        </p:txBody>
      </p:sp>
      <p:sp>
        <p:nvSpPr>
          <p:cNvPr id="5" name="灯片编号占位符 4"/>
          <p:cNvSpPr>
            <a:spLocks noGrp="1"/>
          </p:cNvSpPr>
          <p:nvPr>
            <p:ph type="sldNum" sz="quarter" idx="11"/>
          </p:nvPr>
        </p:nvSpPr>
        <p:spPr/>
        <p:txBody>
          <a:bodyPr/>
          <a:lstStyle/>
          <a:p>
            <a:pPr>
              <a:defRPr/>
            </a:pPr>
            <a:fld id="{0DE890DD-E8E4-4F95-9B34-31A6AEA7E5F5}" type="slidenum">
              <a:rPr lang="zh-CN" altLang="en-US" smtClean="0"/>
              <a:pPr>
                <a:defRPr/>
              </a:pPr>
              <a:t>36</a:t>
            </a:fld>
            <a:endParaRPr lang="zh-CN" altLang="en-US" sz="1200" baseline="0"/>
          </a:p>
        </p:txBody>
      </p:sp>
    </p:spTree>
    <p:extLst>
      <p:ext uri="{BB962C8B-B14F-4D97-AF65-F5344CB8AC3E}">
        <p14:creationId xmlns:p14="http://schemas.microsoft.com/office/powerpoint/2010/main" val="29303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solidFill>
                  <a:prstClr val="black"/>
                </a:solidFill>
              </a:rPr>
              <a:pPr/>
              <a:t>2021/11/5</a:t>
            </a:fld>
            <a:endParaRPr lang="zh-CN" altLang="en-US" baseline="0">
              <a:solidFill>
                <a:prstClr val="black"/>
              </a:solidFill>
            </a:endParaRPr>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solidFill>
                  <a:prstClr val="black"/>
                </a:solidFill>
              </a:rPr>
              <a:pPr/>
              <a:t>4</a:t>
            </a:fld>
            <a:endParaRPr lang="zh-CN" altLang="en-US" baseline="0">
              <a:solidFill>
                <a:prstClr val="black"/>
              </a:solidFill>
            </a:endParaRPr>
          </a:p>
        </p:txBody>
      </p:sp>
    </p:spTree>
    <p:extLst>
      <p:ext uri="{BB962C8B-B14F-4D97-AF65-F5344CB8AC3E}">
        <p14:creationId xmlns:p14="http://schemas.microsoft.com/office/powerpoint/2010/main" val="260088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solidFill>
                  <a:prstClr val="black"/>
                </a:solidFill>
              </a:rPr>
              <a:pPr/>
              <a:t>2021/11/5</a:t>
            </a:fld>
            <a:endParaRPr lang="zh-CN" altLang="en-US" baseline="0">
              <a:solidFill>
                <a:prstClr val="black"/>
              </a:solidFill>
            </a:endParaRPr>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solidFill>
                  <a:prstClr val="black"/>
                </a:solidFill>
              </a:rPr>
              <a:pPr/>
              <a:t>5</a:t>
            </a:fld>
            <a:endParaRPr lang="zh-CN" altLang="en-US" baseline="0">
              <a:solidFill>
                <a:prstClr val="black"/>
              </a:solidFill>
            </a:endParaRPr>
          </a:p>
        </p:txBody>
      </p:sp>
    </p:spTree>
    <p:extLst>
      <p:ext uri="{BB962C8B-B14F-4D97-AF65-F5344CB8AC3E}">
        <p14:creationId xmlns:p14="http://schemas.microsoft.com/office/powerpoint/2010/main" val="356155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solidFill>
                  <a:prstClr val="black"/>
                </a:solidFill>
              </a:rPr>
              <a:pPr/>
              <a:t>2021/11/5</a:t>
            </a:fld>
            <a:endParaRPr lang="zh-CN" altLang="en-US" baseline="0">
              <a:solidFill>
                <a:prstClr val="black"/>
              </a:solidFill>
            </a:endParaRPr>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solidFill>
                  <a:prstClr val="black"/>
                </a:solidFill>
              </a:rPr>
              <a:pPr/>
              <a:t>6</a:t>
            </a:fld>
            <a:endParaRPr lang="zh-CN" altLang="en-US" baseline="0">
              <a:solidFill>
                <a:prstClr val="black"/>
              </a:solidFill>
            </a:endParaRPr>
          </a:p>
        </p:txBody>
      </p:sp>
    </p:spTree>
    <p:extLst>
      <p:ext uri="{BB962C8B-B14F-4D97-AF65-F5344CB8AC3E}">
        <p14:creationId xmlns:p14="http://schemas.microsoft.com/office/powerpoint/2010/main" val="170358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7</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30000"/>
              </a:lnSpc>
            </a:pPr>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8</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148" name="日期占位符 3"/>
          <p:cNvSpPr>
            <a:spLocks noGrp="1"/>
          </p:cNvSpPr>
          <p:nvPr>
            <p:ph type="dt" sz="quarter" idx="1"/>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CF9BBF05-5BB0-4968-B521-D0F1C0DEF635}" type="datetime1">
              <a:rPr lang="zh-CN" altLang="en-US" smtClean="0"/>
              <a:pPr/>
              <a:t>2021/11/5</a:t>
            </a:fld>
            <a:endParaRPr lang="zh-CN" altLang="en-US" sz="1200" baseline="0"/>
          </a:p>
        </p:txBody>
      </p:sp>
      <p:sp>
        <p:nvSpPr>
          <p:cNvPr id="6149" name="灯片编号占位符 4"/>
          <p:cNvSpPr>
            <a:spLocks noGrp="1"/>
          </p:cNvSpPr>
          <p:nvPr>
            <p:ph type="sldNum" sz="quarter" idx="5"/>
          </p:nvPr>
        </p:nvSpPr>
        <p:spPr>
          <a:noFill/>
          <a:extLst>
            <a:ext uri="{91240B29-F687-4F45-9708-019B960494DF}">
              <a14:hiddenLine xmlns:a14="http://schemas.microsoft.com/office/drawing/2010/main" w="9525">
                <a:solidFill>
                  <a:srgbClr val="000000"/>
                </a:solidFill>
                <a:bevel/>
                <a:headEnd/>
                <a:tailEnd/>
              </a14:hiddenLine>
            </a:ext>
          </a:extLst>
        </p:spPr>
        <p:txBody>
          <a:bodyPr/>
          <a:lstStyle>
            <a:lvl1pPr>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fld id="{406C9939-22B2-4DB3-B2E6-8ECFDC706148}" type="slidenum">
              <a:rPr lang="zh-CN" altLang="en-US" smtClean="0"/>
              <a:pPr/>
              <a:t>9</a:t>
            </a:fld>
            <a:endParaRPr lang="zh-CN" altLang="en-US" sz="1200" baseline="0"/>
          </a:p>
        </p:txBody>
      </p:sp>
    </p:spTree>
    <p:extLst>
      <p:ext uri="{BB962C8B-B14F-4D97-AF65-F5344CB8AC3E}">
        <p14:creationId xmlns:p14="http://schemas.microsoft.com/office/powerpoint/2010/main" val="260088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Date Placeholder 3"/>
          <p:cNvSpPr>
            <a:spLocks noGrp="1" noChangeArrowheads="1"/>
          </p:cNvSpPr>
          <p:nvPr>
            <p:ph type="dt" sz="half" idx="10"/>
          </p:nvPr>
        </p:nvSpPr>
        <p:spPr>
          <a:ln/>
        </p:spPr>
        <p:txBody>
          <a:bodyPr/>
          <a:lstStyle>
            <a:lvl1pPr>
              <a:defRPr/>
            </a:lvl1pPr>
          </a:lstStyle>
          <a:p>
            <a:pPr>
              <a:defRPr/>
            </a:pPr>
            <a:fld id="{FEB1EEC1-BD88-489D-863B-23247335BF72}" type="datetime1">
              <a:rPr lang="zh-CN" altLang="en-US"/>
              <a:pPr>
                <a:defRPr/>
              </a:pPr>
              <a:t>2021/11/5</a:t>
            </a:fld>
            <a:endParaRPr lang="zh-CN" altLang="en-US" sz="1800" baseline="-25000">
              <a:solidFill>
                <a:schemeClr val="tx1"/>
              </a:solidFill>
            </a:endParaRPr>
          </a:p>
        </p:txBody>
      </p:sp>
      <p:sp>
        <p:nvSpPr>
          <p:cNvPr id="5"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AA043049-C221-4757-BD17-5D5D1E6D4292}" type="slidenum">
              <a:rPr lang="zh-CN" altLang="en-US"/>
              <a:pPr>
                <a:defRPr/>
              </a:pPr>
              <a:t>‹nr.›</a:t>
            </a:fld>
            <a:endParaRPr lang="zh-CN" altLang="en-US" sz="1800" baseline="-25000">
              <a:solidFill>
                <a:schemeClr val="tx1"/>
              </a:solidFill>
            </a:endParaRPr>
          </a:p>
        </p:txBody>
      </p:sp>
    </p:spTree>
    <p:extLst>
      <p:ext uri="{BB962C8B-B14F-4D97-AF65-F5344CB8AC3E}">
        <p14:creationId xmlns:p14="http://schemas.microsoft.com/office/powerpoint/2010/main" val="424094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3045599" y="2800458"/>
            <a:ext cx="5835650" cy="1975246"/>
          </a:xfrm>
        </p:spPr>
        <p:txBody>
          <a:bodyPr/>
          <a:lstStyle>
            <a:lvl1pPr algn="ctr">
              <a:defRPr>
                <a:latin typeface="Segoe UI Light" panose="020B0502040204020203" pitchFamily="34" charset="0"/>
              </a:defRPr>
            </a:lvl1pPr>
          </a:lstStyle>
          <a:p>
            <a:r>
              <a:rPr lang="zh-CN" altLang="en-US" dirty="0"/>
              <a:t>单击此处编辑母版标题样式</a:t>
            </a:r>
          </a:p>
        </p:txBody>
      </p:sp>
      <p:sp>
        <p:nvSpPr>
          <p:cNvPr id="4" name="Date Placeholder 3"/>
          <p:cNvSpPr>
            <a:spLocks noGrp="1" noChangeArrowheads="1"/>
          </p:cNvSpPr>
          <p:nvPr>
            <p:ph type="dt" sz="half" idx="10"/>
          </p:nvPr>
        </p:nvSpPr>
        <p:spPr>
          <a:xfrm>
            <a:off x="4460855" y="6020297"/>
            <a:ext cx="3276600" cy="365125"/>
          </a:xfrm>
          <a:ln/>
        </p:spPr>
        <p:txBody>
          <a:bodyPr/>
          <a:lstStyle>
            <a:lvl1pPr algn="ctr">
              <a:defRPr sz="1600"/>
            </a:lvl1pPr>
          </a:lstStyle>
          <a:p>
            <a:pPr>
              <a:defRPr/>
            </a:pPr>
            <a:fld id="{FA7AFEB1-EC98-4C5B-B248-8BBA7909F224}" type="datetime6">
              <a:rPr lang="en-US" altLang="zh-CN" smtClean="0"/>
              <a:pPr>
                <a:defRPr/>
              </a:pPr>
              <a:t>November 21</a:t>
            </a:fld>
            <a:endParaRPr lang="zh-CN" altLang="en-US" sz="2400" baseline="-25000" dirty="0">
              <a:solidFill>
                <a:schemeClr val="tx1"/>
              </a:solidFill>
            </a:endParaRPr>
          </a:p>
        </p:txBody>
      </p:sp>
      <p:sp>
        <p:nvSpPr>
          <p:cNvPr id="7" name="直线连接符 9"/>
          <p:cNvSpPr>
            <a:spLocks noChangeShapeType="1"/>
          </p:cNvSpPr>
          <p:nvPr userDrawn="1"/>
        </p:nvSpPr>
        <p:spPr bwMode="auto">
          <a:xfrm>
            <a:off x="3045599" y="2773866"/>
            <a:ext cx="5835650" cy="0"/>
          </a:xfrm>
          <a:prstGeom prst="line">
            <a:avLst/>
          </a:prstGeom>
          <a:noFill/>
          <a:ln w="9525">
            <a:solidFill>
              <a:srgbClr val="2E75B5"/>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8" name="直线连接符 14"/>
          <p:cNvSpPr>
            <a:spLocks noChangeShapeType="1"/>
          </p:cNvSpPr>
          <p:nvPr userDrawn="1"/>
        </p:nvSpPr>
        <p:spPr bwMode="auto">
          <a:xfrm>
            <a:off x="3045599" y="4775704"/>
            <a:ext cx="5835650" cy="0"/>
          </a:xfrm>
          <a:prstGeom prst="line">
            <a:avLst/>
          </a:prstGeom>
          <a:noFill/>
          <a:ln w="9525">
            <a:solidFill>
              <a:srgbClr val="2E75B6"/>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矩形 4"/>
          <p:cNvSpPr>
            <a:spLocks noChangeArrowheads="1"/>
          </p:cNvSpPr>
          <p:nvPr userDrawn="1"/>
        </p:nvSpPr>
        <p:spPr bwMode="auto">
          <a:xfrm>
            <a:off x="2992465" y="5211899"/>
            <a:ext cx="5941919" cy="55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pPr>
            <a:r>
              <a:rPr lang="en-US" altLang="zh-CN" sz="2400" baseline="0" dirty="0">
                <a:solidFill>
                  <a:srgbClr val="000000"/>
                </a:solidFill>
                <a:latin typeface="Arial" panose="020B0604020202020204" pitchFamily="34" charset="0"/>
                <a:ea typeface="Hiragino Sans GB W3" charset="-122"/>
                <a:cs typeface="Arial" panose="020B0604020202020204" pitchFamily="34" charset="0"/>
                <a:sym typeface="Hiragino Sans GB W3" charset="-122"/>
              </a:rPr>
              <a:t>Technical Support Department</a:t>
            </a:r>
          </a:p>
        </p:txBody>
      </p:sp>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8245" y="206420"/>
            <a:ext cx="1569723" cy="710185"/>
          </a:xfrm>
          <a:prstGeom prst="rect">
            <a:avLst/>
          </a:prstGeom>
        </p:spPr>
      </p:pic>
    </p:spTree>
    <p:extLst>
      <p:ext uri="{BB962C8B-B14F-4D97-AF65-F5344CB8AC3E}">
        <p14:creationId xmlns:p14="http://schemas.microsoft.com/office/powerpoint/2010/main" val="4402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99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cxnSp>
        <p:nvCxnSpPr>
          <p:cNvPr id="6" name="直接连接符 46"/>
          <p:cNvCxnSpPr>
            <a:cxnSpLocks noChangeShapeType="1"/>
          </p:cNvCxnSpPr>
          <p:nvPr userDrawn="1"/>
        </p:nvCxnSpPr>
        <p:spPr bwMode="auto">
          <a:xfrm>
            <a:off x="355600"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5368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Picture 5" descr="C:\Users\apple\Desktop\mb\222222222\10.pn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84538" y="3443288"/>
            <a:ext cx="565626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8" name="矩形 1"/>
          <p:cNvSpPr>
            <a:spLocks noChangeArrowheads="1"/>
          </p:cNvSpPr>
          <p:nvPr userDrawn="1"/>
        </p:nvSpPr>
        <p:spPr bwMode="auto">
          <a:xfrm>
            <a:off x="1895475" y="2422525"/>
            <a:ext cx="8432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gn="ctr">
              <a:lnSpc>
                <a:spcPct val="100000"/>
              </a:lnSpc>
              <a:spcBef>
                <a:spcPct val="0"/>
              </a:spcBef>
              <a:buFont typeface="Arial" panose="020B0604020202020204" pitchFamily="34" charset="0"/>
              <a:buNone/>
            </a:pPr>
            <a:r>
              <a:rPr lang="en-US" altLang="zh-CN" sz="3600" b="1" baseline="0" dirty="0">
                <a:solidFill>
                  <a:srgbClr val="A6A6A6"/>
                </a:solidFill>
                <a:ea typeface="微软雅黑" panose="020B0503020204020204" pitchFamily="34" charset="-122"/>
                <a:sym typeface="Calibri" panose="020F0502020204030204" pitchFamily="34" charset="0"/>
              </a:rPr>
              <a:t> </a:t>
            </a:r>
            <a:r>
              <a:rPr lang="en-US" altLang="zh-CN" sz="4400" b="1" baseline="0" dirty="0">
                <a:solidFill>
                  <a:srgbClr val="A6A6A6"/>
                </a:solidFill>
                <a:ea typeface="微软雅黑" panose="020B0503020204020204" pitchFamily="34" charset="-122"/>
                <a:sym typeface="Calibri" panose="020F0502020204030204" pitchFamily="34" charset="0"/>
              </a:rPr>
              <a:t>THANKS</a:t>
            </a:r>
            <a:r>
              <a:rPr lang="en-US" altLang="zh-CN" sz="3600" b="1" baseline="0" dirty="0">
                <a:solidFill>
                  <a:srgbClr val="A6A6A6"/>
                </a:solidFill>
                <a:ea typeface="微软雅黑" panose="020B0503020204020204" pitchFamily="34" charset="-122"/>
                <a:sym typeface="Calibri" panose="020F0502020204030204" pitchFamily="34" charset="0"/>
              </a:rPr>
              <a:t> </a:t>
            </a:r>
            <a:endParaRPr lang="zh-CN" altLang="en-US" sz="3600" b="1" baseline="0" dirty="0">
              <a:solidFill>
                <a:srgbClr val="A6A6A6"/>
              </a:solidFill>
              <a:ea typeface="微软雅黑" panose="020B0503020204020204" pitchFamily="34" charset="-122"/>
              <a:sym typeface="Calibri" panose="020F0502020204030204" pitchFamily="34" charset="0"/>
            </a:endParaRPr>
          </a:p>
          <a:p>
            <a:pPr algn="ctr">
              <a:lnSpc>
                <a:spcPct val="100000"/>
              </a:lnSpc>
              <a:spcBef>
                <a:spcPct val="0"/>
              </a:spcBef>
              <a:buFont typeface="Arial" panose="020B0604020202020204" pitchFamily="34" charset="0"/>
              <a:buNone/>
            </a:pPr>
            <a:r>
              <a:rPr lang="en-US" altLang="zh-CN" sz="2000" b="1" baseline="0" dirty="0">
                <a:solidFill>
                  <a:srgbClr val="A6A6A6"/>
                </a:solidFill>
                <a:ea typeface="微软雅黑" panose="020B0503020204020204" pitchFamily="34" charset="-122"/>
                <a:sym typeface="Calibri" panose="020F0502020204030204" pitchFamily="34" charset="0"/>
              </a:rPr>
              <a:t>FOR YOUR ATTENTION</a:t>
            </a:r>
          </a:p>
        </p:txBody>
      </p:sp>
    </p:spTree>
    <p:extLst>
      <p:ext uri="{BB962C8B-B14F-4D97-AF65-F5344CB8AC3E}">
        <p14:creationId xmlns:p14="http://schemas.microsoft.com/office/powerpoint/2010/main" val="183356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9E4C714A-1FD5-4A27-BCD5-9EB9BD577CEF}" type="datetime1">
              <a:rPr lang="zh-CN" altLang="en-US"/>
              <a:pPr>
                <a:defRPr/>
              </a:pPr>
              <a:t>2021/11/5</a:t>
            </a:fld>
            <a:endParaRPr lang="zh-CN" altLang="en-US" sz="1800" baseline="-25000">
              <a:solidFill>
                <a:schemeClr val="tx1"/>
              </a:solidFill>
            </a:endParaRPr>
          </a:p>
        </p:txBody>
      </p:sp>
      <p:sp>
        <p:nvSpPr>
          <p:cNvPr id="3"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5E4C9428-5044-4A73-8997-F315C6A374FA}" type="slidenum">
              <a:rPr lang="zh-CN" altLang="en-US"/>
              <a:pPr>
                <a:defRPr/>
              </a:pPr>
              <a:t>‹nr.›</a:t>
            </a:fld>
            <a:endParaRPr lang="zh-CN" altLang="en-US" sz="1800" baseline="-25000">
              <a:solidFill>
                <a:schemeClr val="tx1"/>
              </a:solidFill>
            </a:endParaRPr>
          </a:p>
        </p:txBody>
      </p:sp>
    </p:spTree>
    <p:extLst>
      <p:ext uri="{BB962C8B-B14F-4D97-AF65-F5344CB8AC3E}">
        <p14:creationId xmlns:p14="http://schemas.microsoft.com/office/powerpoint/2010/main" val="142312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8084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宋体" panose="02010600030101010101" pitchFamily="2" charset="-122"/>
              </a:rPr>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宋体" panose="02010600030101010101" pitchFamily="2" charset="-122"/>
              </a:rPr>
              <a:t>Click to edit Master text styles</a:t>
            </a:r>
          </a:p>
          <a:p>
            <a:pPr lvl="1"/>
            <a:r>
              <a:rPr lang="zh-CN" altLang="zh-CN">
                <a:sym typeface="宋体" panose="02010600030101010101" pitchFamily="2" charset="-122"/>
              </a:rPr>
              <a:t>Second level</a:t>
            </a:r>
          </a:p>
          <a:p>
            <a:pPr lvl="2"/>
            <a:r>
              <a:rPr lang="zh-CN" altLang="zh-CN">
                <a:sym typeface="宋体" panose="02010600030101010101" pitchFamily="2" charset="-122"/>
              </a:rPr>
              <a:t>Third level</a:t>
            </a:r>
          </a:p>
          <a:p>
            <a:pPr lvl="3"/>
            <a:r>
              <a:rPr lang="zh-CN" altLang="zh-CN">
                <a:sym typeface="宋体" panose="02010600030101010101" pitchFamily="2" charset="-122"/>
              </a:rPr>
              <a:t>Fourth level</a:t>
            </a:r>
          </a:p>
          <a:p>
            <a:pPr lvl="4"/>
            <a:r>
              <a:rPr lang="zh-CN" altLang="zh-CN">
                <a:sym typeface="宋体" panose="02010600030101010101" pitchFamily="2" charset="-122"/>
              </a:rPr>
              <a:t>Fifth level</a:t>
            </a:r>
          </a:p>
        </p:txBody>
      </p:sp>
      <p:sp>
        <p:nvSpPr>
          <p:cNvPr id="1028" name="Date Placeholder 3"/>
          <p:cNvSpPr>
            <a:spLocks noGrp="1" noChangeArrowheads="1"/>
          </p:cNvSpPr>
          <p:nvPr>
            <p:ph type="dt" sz="half" idx="2"/>
          </p:nvPr>
        </p:nvSpPr>
        <p:spPr bwMode="auto">
          <a:xfrm>
            <a:off x="838200" y="6356350"/>
            <a:ext cx="3276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baseline="0">
                <a:solidFill>
                  <a:srgbClr val="898989"/>
                </a:solidFill>
              </a:defRPr>
            </a:lvl1pPr>
          </a:lstStyle>
          <a:p>
            <a:pPr>
              <a:defRPr/>
            </a:pPr>
            <a:fld id="{1E4FD9BF-D92A-40AE-866A-921A4B785B58}" type="datetime1">
              <a:rPr lang="zh-CN" altLang="en-US"/>
              <a:pPr>
                <a:defRPr/>
              </a:pPr>
              <a:t>2021/11/5</a:t>
            </a:fld>
            <a:endParaRPr lang="zh-CN" altLang="en-US" sz="1800" baseline="-25000">
              <a:solidFill>
                <a:schemeClr val="tx1"/>
              </a:solidFill>
            </a:endParaRPr>
          </a:p>
        </p:txBody>
      </p:sp>
      <p:sp>
        <p:nvSpPr>
          <p:cNvPr id="1029" name="Footer Placeholder 4"/>
          <p:cNvSpPr>
            <a:spLocks noGrp="1" noChangeArrowheads="1"/>
          </p:cNvSpPr>
          <p:nvPr>
            <p:ph type="ftr" sz="quarter" idx="3"/>
          </p:nvPr>
        </p:nvSpPr>
        <p:spPr bwMode="auto">
          <a:xfrm>
            <a:off x="4648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baseline="0">
                <a:solidFill>
                  <a:srgbClr val="898989"/>
                </a:solidFill>
                <a:sym typeface="Calibri" pitchFamily="34" charset="0"/>
              </a:defRPr>
            </a:lvl1pPr>
          </a:lstStyle>
          <a:p>
            <a:pPr>
              <a:defRPr/>
            </a:pPr>
            <a:endParaRPr lang="zh-CN" altLang="zh-CN"/>
          </a:p>
        </p:txBody>
      </p:sp>
      <p:sp>
        <p:nvSpPr>
          <p:cNvPr id="1030" name="Slide Number Placeholder 5"/>
          <p:cNvSpPr>
            <a:spLocks noGrp="1" noChangeArrowheads="1"/>
          </p:cNvSpPr>
          <p:nvPr>
            <p:ph type="sldNum" sz="quarter" idx="4"/>
          </p:nvPr>
        </p:nvSpPr>
        <p:spPr bwMode="auto">
          <a:xfrm>
            <a:off x="8077200" y="6356350"/>
            <a:ext cx="3276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baseline="0">
                <a:solidFill>
                  <a:srgbClr val="898989"/>
                </a:solidFill>
              </a:defRPr>
            </a:lvl1pPr>
          </a:lstStyle>
          <a:p>
            <a:pPr>
              <a:defRPr/>
            </a:pPr>
            <a:fld id="{E859428A-852B-4CCF-9697-561A76891E89}" type="slidenum">
              <a:rPr lang="zh-CN" altLang="en-US"/>
              <a:pPr>
                <a:defRPr/>
              </a:pPr>
              <a:t>‹nr.›</a:t>
            </a:fld>
            <a:endParaRPr lang="zh-CN" altLang="en-US" sz="1800" baseline="-25000">
              <a:solidFill>
                <a:schemeClr val="tx1"/>
              </a:solidFill>
            </a:endParaRPr>
          </a:p>
        </p:txBody>
      </p:sp>
      <p:pic>
        <p:nvPicPr>
          <p:cNvPr id="7" name="图片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238245" y="206420"/>
            <a:ext cx="1569723" cy="7101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54" r:id="rId5"/>
    <p:sldLayoutId id="2147483655" r:id="rId6"/>
    <p:sldLayoutId id="2147483691" r:id="rId7"/>
  </p:sldLayoutIdLst>
  <p:hf sldNum="0" hdr="0" ftr="0"/>
  <p:txStyles>
    <p:titleStyle>
      <a:lvl1pPr algn="l" rtl="0" eaLnBrk="0" fontAlgn="base" hangingPunct="0">
        <a:spcBef>
          <a:spcPct val="0"/>
        </a:spcBef>
        <a:spcAft>
          <a:spcPct val="0"/>
        </a:spcAft>
        <a:defRPr sz="4400">
          <a:solidFill>
            <a:schemeClr val="tx1"/>
          </a:solidFill>
          <a:latin typeface="+mj-lt"/>
          <a:ea typeface="+mj-ea"/>
          <a:cs typeface="+mj-cs"/>
          <a:sym typeface="宋体" panose="02010600030101010101" pitchFamily="2" charset="-122"/>
        </a:defRPr>
      </a:lvl1pPr>
      <a:lvl2pPr algn="l" rtl="0" eaLnBrk="0" fontAlgn="base" hangingPunct="0">
        <a:spcBef>
          <a:spcPct val="0"/>
        </a:spcBef>
        <a:spcAft>
          <a:spcPct val="0"/>
        </a:spcAft>
        <a:defRPr sz="4400">
          <a:solidFill>
            <a:schemeClr val="tx1"/>
          </a:solidFill>
          <a:latin typeface="Calibri Light" charset="0"/>
          <a:ea typeface="宋体" pitchFamily="2" charset="-122"/>
          <a:sym typeface="宋体" panose="02010600030101010101" pitchFamily="2" charset="-122"/>
        </a:defRPr>
      </a:lvl2pPr>
      <a:lvl3pPr algn="l" rtl="0" eaLnBrk="0" fontAlgn="base" hangingPunct="0">
        <a:spcBef>
          <a:spcPct val="0"/>
        </a:spcBef>
        <a:spcAft>
          <a:spcPct val="0"/>
        </a:spcAft>
        <a:defRPr sz="4400">
          <a:solidFill>
            <a:schemeClr val="tx1"/>
          </a:solidFill>
          <a:latin typeface="Calibri Light" charset="0"/>
          <a:ea typeface="宋体" pitchFamily="2" charset="-122"/>
          <a:sym typeface="宋体" panose="02010600030101010101" pitchFamily="2" charset="-122"/>
        </a:defRPr>
      </a:lvl3pPr>
      <a:lvl4pPr algn="l" rtl="0" eaLnBrk="0" fontAlgn="base" hangingPunct="0">
        <a:spcBef>
          <a:spcPct val="0"/>
        </a:spcBef>
        <a:spcAft>
          <a:spcPct val="0"/>
        </a:spcAft>
        <a:defRPr sz="4400">
          <a:solidFill>
            <a:schemeClr val="tx1"/>
          </a:solidFill>
          <a:latin typeface="Calibri Light" charset="0"/>
          <a:ea typeface="宋体" pitchFamily="2" charset="-122"/>
          <a:sym typeface="宋体" panose="02010600030101010101" pitchFamily="2" charset="-122"/>
        </a:defRPr>
      </a:lvl4pPr>
      <a:lvl5pPr algn="l" rtl="0" eaLnBrk="0" fontAlgn="base" hangingPunct="0">
        <a:spcBef>
          <a:spcPct val="0"/>
        </a:spcBef>
        <a:spcAft>
          <a:spcPct val="0"/>
        </a:spcAft>
        <a:defRPr sz="4400">
          <a:solidFill>
            <a:schemeClr val="tx1"/>
          </a:solidFill>
          <a:latin typeface="Calibri Light" charset="0"/>
          <a:ea typeface="宋体" pitchFamily="2" charset="-122"/>
          <a:sym typeface="宋体" panose="02010600030101010101" pitchFamily="2" charset="-122"/>
        </a:defRPr>
      </a:lvl5pPr>
      <a:lvl6pPr marL="457200" algn="l" rtl="0" eaLnBrk="0" fontAlgn="base" hangingPunct="0">
        <a:spcBef>
          <a:spcPct val="0"/>
        </a:spcBef>
        <a:spcAft>
          <a:spcPct val="0"/>
        </a:spcAft>
        <a:defRPr sz="4400">
          <a:solidFill>
            <a:schemeClr val="tx1"/>
          </a:solidFill>
          <a:latin typeface="Calibri Light" charset="0"/>
          <a:ea typeface="宋体" pitchFamily="2" charset="-122"/>
          <a:sym typeface="宋体" pitchFamily="2" charset="-122"/>
        </a:defRPr>
      </a:lvl6pPr>
      <a:lvl7pPr marL="914400" algn="l" rtl="0" eaLnBrk="0" fontAlgn="base" hangingPunct="0">
        <a:spcBef>
          <a:spcPct val="0"/>
        </a:spcBef>
        <a:spcAft>
          <a:spcPct val="0"/>
        </a:spcAft>
        <a:defRPr sz="4400">
          <a:solidFill>
            <a:schemeClr val="tx1"/>
          </a:solidFill>
          <a:latin typeface="Calibri Light" charset="0"/>
          <a:ea typeface="宋体" pitchFamily="2" charset="-122"/>
          <a:sym typeface="宋体" pitchFamily="2" charset="-122"/>
        </a:defRPr>
      </a:lvl7pPr>
      <a:lvl8pPr marL="1371600" algn="l" rtl="0" eaLnBrk="0" fontAlgn="base" hangingPunct="0">
        <a:spcBef>
          <a:spcPct val="0"/>
        </a:spcBef>
        <a:spcAft>
          <a:spcPct val="0"/>
        </a:spcAft>
        <a:defRPr sz="4400">
          <a:solidFill>
            <a:schemeClr val="tx1"/>
          </a:solidFill>
          <a:latin typeface="Calibri Light" charset="0"/>
          <a:ea typeface="宋体" pitchFamily="2" charset="-122"/>
          <a:sym typeface="宋体" pitchFamily="2" charset="-122"/>
        </a:defRPr>
      </a:lvl8pPr>
      <a:lvl9pPr marL="1828800" algn="l" rtl="0" eaLnBrk="0" fontAlgn="base" hangingPunct="0">
        <a:spcBef>
          <a:spcPct val="0"/>
        </a:spcBef>
        <a:spcAft>
          <a:spcPct val="0"/>
        </a:spcAft>
        <a:defRPr sz="4400">
          <a:solidFill>
            <a:schemeClr val="tx1"/>
          </a:solidFill>
          <a:latin typeface="Calibri Light" charset="0"/>
          <a:ea typeface="宋体" pitchFamily="2" charset="-122"/>
          <a:sym typeface="宋体" pitchFamily="2" charset="-122"/>
        </a:defRPr>
      </a:lvl9pPr>
    </p:titleStyle>
    <p:bodyStyle>
      <a:lvl1pPr marL="228600" indent="-228600" algn="l" defTabSz="0" rtl="0" eaLnBrk="0" fontAlgn="base" hangingPunct="0">
        <a:lnSpc>
          <a:spcPct val="90000"/>
        </a:lnSpc>
        <a:spcBef>
          <a:spcPct val="30000"/>
        </a:spcBef>
        <a:spcAft>
          <a:spcPct val="0"/>
        </a:spcAft>
        <a:buFont typeface="Arial" panose="020B0604020202020204" pitchFamily="34" charset="0"/>
        <a:buChar char="•"/>
        <a:defRPr sz="2800">
          <a:solidFill>
            <a:schemeClr val="tx1"/>
          </a:solidFill>
          <a:latin typeface="+mn-lt"/>
          <a:ea typeface="+mn-ea"/>
          <a:cs typeface="+mn-cs"/>
          <a:sym typeface="宋体" panose="02010600030101010101" pitchFamily="2" charset="-122"/>
        </a:defRPr>
      </a:lvl1pPr>
      <a:lvl2pPr marL="685800" indent="-228600" algn="l" defTabSz="0" rtl="0" eaLnBrk="0" fontAlgn="base" hangingPunct="0">
        <a:lnSpc>
          <a:spcPct val="90000"/>
        </a:lnSpc>
        <a:spcBef>
          <a:spcPct val="30000"/>
        </a:spcBef>
        <a:spcAft>
          <a:spcPct val="0"/>
        </a:spcAft>
        <a:buFont typeface="Arial" panose="020B0604020202020204" pitchFamily="34" charset="0"/>
        <a:buChar char="•"/>
        <a:defRPr sz="2400">
          <a:solidFill>
            <a:schemeClr val="tx1"/>
          </a:solidFill>
          <a:latin typeface="+mn-lt"/>
          <a:ea typeface="+mn-ea"/>
          <a:sym typeface="宋体" panose="02010600030101010101" pitchFamily="2" charset="-122"/>
        </a:defRPr>
      </a:lvl2pPr>
      <a:lvl3pPr marL="1143000" indent="-228600" algn="l" defTabSz="0" rtl="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mn-lt"/>
          <a:ea typeface="+mn-ea"/>
          <a:sym typeface="宋体" panose="02010600030101010101" pitchFamily="2" charset="-122"/>
        </a:defRPr>
      </a:lvl3pPr>
      <a:lvl4pPr marL="1600200" indent="-228600" algn="l" defTabSz="0"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宋体" panose="02010600030101010101" pitchFamily="2" charset="-122"/>
        </a:defRPr>
      </a:lvl4pPr>
      <a:lvl5pPr marL="2057400" indent="-228600" algn="l" defTabSz="0" rtl="0" eaLnBrk="0" fontAlgn="base" hangingPunct="0">
        <a:lnSpc>
          <a:spcPct val="90000"/>
        </a:lnSpc>
        <a:spcBef>
          <a:spcPct val="30000"/>
        </a:spcBef>
        <a:spcAft>
          <a:spcPct val="0"/>
        </a:spcAft>
        <a:buFont typeface="Arial" panose="020B0604020202020204" pitchFamily="34" charset="0"/>
        <a:buChar char="•"/>
        <a:defRPr>
          <a:solidFill>
            <a:schemeClr val="tx1"/>
          </a:solidFill>
          <a:latin typeface="+mn-lt"/>
          <a:ea typeface="+mn-ea"/>
          <a:sym typeface="宋体" panose="02010600030101010101" pitchFamily="2" charset="-122"/>
        </a:defRPr>
      </a:lvl5pPr>
      <a:lvl6pPr marL="2514600" indent="-228600" algn="l" defTabSz="0" rtl="0" eaLnBrk="0" fontAlgn="base" hangingPunct="0">
        <a:lnSpc>
          <a:spcPct val="90000"/>
        </a:lnSpc>
        <a:spcBef>
          <a:spcPct val="30000"/>
        </a:spcBef>
        <a:spcAft>
          <a:spcPct val="0"/>
        </a:spcAft>
        <a:buFont typeface="Arial" pitchFamily="34" charset="0"/>
        <a:buChar char="•"/>
        <a:defRPr>
          <a:solidFill>
            <a:schemeClr val="tx1"/>
          </a:solidFill>
          <a:latin typeface="+mn-lt"/>
          <a:ea typeface="+mn-ea"/>
          <a:sym typeface="宋体" pitchFamily="2" charset="-122"/>
        </a:defRPr>
      </a:lvl6pPr>
      <a:lvl7pPr marL="2971800" indent="-228600" algn="l" defTabSz="0" rtl="0" eaLnBrk="0" fontAlgn="base" hangingPunct="0">
        <a:lnSpc>
          <a:spcPct val="90000"/>
        </a:lnSpc>
        <a:spcBef>
          <a:spcPct val="30000"/>
        </a:spcBef>
        <a:spcAft>
          <a:spcPct val="0"/>
        </a:spcAft>
        <a:buFont typeface="Arial" pitchFamily="34" charset="0"/>
        <a:buChar char="•"/>
        <a:defRPr>
          <a:solidFill>
            <a:schemeClr val="tx1"/>
          </a:solidFill>
          <a:latin typeface="+mn-lt"/>
          <a:ea typeface="+mn-ea"/>
          <a:sym typeface="宋体" pitchFamily="2" charset="-122"/>
        </a:defRPr>
      </a:lvl7pPr>
      <a:lvl8pPr marL="3429000" indent="-228600" algn="l" defTabSz="0" rtl="0" eaLnBrk="0" fontAlgn="base" hangingPunct="0">
        <a:lnSpc>
          <a:spcPct val="90000"/>
        </a:lnSpc>
        <a:spcBef>
          <a:spcPct val="30000"/>
        </a:spcBef>
        <a:spcAft>
          <a:spcPct val="0"/>
        </a:spcAft>
        <a:buFont typeface="Arial" pitchFamily="34" charset="0"/>
        <a:buChar char="•"/>
        <a:defRPr>
          <a:solidFill>
            <a:schemeClr val="tx1"/>
          </a:solidFill>
          <a:latin typeface="+mn-lt"/>
          <a:ea typeface="+mn-ea"/>
          <a:sym typeface="宋体" pitchFamily="2" charset="-122"/>
        </a:defRPr>
      </a:lvl8pPr>
      <a:lvl9pPr marL="3886200" indent="-228600" algn="l" defTabSz="0" rtl="0" eaLnBrk="0" fontAlgn="base" hangingPunct="0">
        <a:lnSpc>
          <a:spcPct val="90000"/>
        </a:lnSpc>
        <a:spcBef>
          <a:spcPct val="30000"/>
        </a:spcBef>
        <a:spcAft>
          <a:spcPct val="0"/>
        </a:spcAft>
        <a:buFont typeface="Arial" pitchFamily="34" charset="0"/>
        <a:buChar char="•"/>
        <a:defRPr>
          <a:solidFill>
            <a:schemeClr val="tx1"/>
          </a:solidFill>
          <a:latin typeface="+mn-lt"/>
          <a:ea typeface="+mn-ea"/>
          <a:sym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sz="4000" b="1" dirty="0">
                <a:effectLst>
                  <a:outerShdw blurRad="38100" dist="38100" dir="2700000" algn="tl">
                    <a:srgbClr val="000000">
                      <a:alpha val="43137"/>
                    </a:srgbClr>
                  </a:outerShdw>
                </a:effectLst>
              </a:rPr>
              <a:t>Introduction for </a:t>
            </a:r>
            <a:br>
              <a:rPr lang="en-US" altLang="zh-CN" sz="4000" b="1" dirty="0">
                <a:effectLst>
                  <a:outerShdw blurRad="38100" dist="38100" dir="2700000" algn="tl">
                    <a:srgbClr val="000000">
                      <a:alpha val="43137"/>
                    </a:srgbClr>
                  </a:outerShdw>
                </a:effectLst>
              </a:rPr>
            </a:br>
            <a:r>
              <a:rPr lang="en-US" altLang="zh-CN" sz="4000" b="1" dirty="0">
                <a:effectLst>
                  <a:outerShdw blurRad="38100" dist="38100" dir="2700000" algn="tl">
                    <a:srgbClr val="000000">
                      <a:alpha val="43137"/>
                    </a:srgbClr>
                  </a:outerShdw>
                </a:effectLst>
              </a:rPr>
              <a:t>Multi Units</a:t>
            </a:r>
            <a:endParaRPr lang="zh-CN" altLang="en-US" sz="40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
          <p:cNvSpPr>
            <a:spLocks noChangeArrowheads="1"/>
          </p:cNvSpPr>
          <p:nvPr/>
        </p:nvSpPr>
        <p:spPr bwMode="auto">
          <a:xfrm>
            <a:off x="411700" y="1823662"/>
            <a:ext cx="4784414" cy="1938992"/>
          </a:xfrm>
          <a:prstGeom prst="rect">
            <a:avLst/>
          </a:prstGeom>
          <a:noFill/>
          <a:ln w="9525">
            <a:noFill/>
            <a:miter lim="800000"/>
            <a:headEnd/>
            <a:tailEnd/>
          </a:ln>
        </p:spPr>
        <p:txBody>
          <a:bodyPr wrap="square">
            <a:spAutoFit/>
          </a:bodyPr>
          <a:lstStyle/>
          <a:p>
            <a:pPr eaLnBrk="1" fontAlgn="auto" hangingPunct="1">
              <a:lnSpc>
                <a:spcPct val="150000"/>
              </a:lnSpc>
              <a:spcBef>
                <a:spcPts val="0"/>
              </a:spcBef>
              <a:spcAft>
                <a:spcPts val="0"/>
              </a:spcAft>
            </a:pPr>
            <a:r>
              <a:rPr lang="en-US" altLang="zh-CN" sz="2000" kern="0" baseline="0" dirty="0">
                <a:solidFill>
                  <a:srgbClr val="000000"/>
                </a:solidFill>
                <a:cs typeface="Calibri" panose="020F0502020204030204" pitchFamily="34" charset="0"/>
              </a:rPr>
              <a:t>For </a:t>
            </a:r>
            <a:r>
              <a:rPr lang="en-US" altLang="zh-CN" sz="2000" b="1" kern="0" baseline="0" dirty="0">
                <a:solidFill>
                  <a:schemeClr val="tx1">
                    <a:lumMod val="75000"/>
                    <a:lumOff val="25000"/>
                  </a:schemeClr>
                </a:solidFill>
                <a:cs typeface="Calibri" panose="020F0502020204030204" pitchFamily="34" charset="0"/>
              </a:rPr>
              <a:t>14K-27K</a:t>
            </a:r>
            <a:r>
              <a:rPr lang="en-US" altLang="zh-CN" sz="2000" kern="0" baseline="0" dirty="0">
                <a:solidFill>
                  <a:srgbClr val="000000"/>
                </a:solidFill>
                <a:cs typeface="Calibri" panose="020F0502020204030204" pitchFamily="34" charset="0"/>
              </a:rPr>
              <a:t>, all connectors are 6.35/9.52,</a:t>
            </a:r>
          </a:p>
          <a:p>
            <a:pPr eaLnBrk="1" fontAlgn="auto" hangingPunct="1">
              <a:lnSpc>
                <a:spcPct val="150000"/>
              </a:lnSpc>
              <a:spcBef>
                <a:spcPts val="0"/>
              </a:spcBef>
              <a:spcAft>
                <a:spcPts val="0"/>
              </a:spcAft>
            </a:pPr>
            <a:r>
              <a:rPr lang="en-US" altLang="zh-CN" sz="2000" kern="0" baseline="0" dirty="0">
                <a:solidFill>
                  <a:srgbClr val="000000"/>
                </a:solidFill>
                <a:cs typeface="Calibri" panose="020F0502020204030204" pitchFamily="34" charset="0"/>
              </a:rPr>
              <a:t>When connect 18K IDU, pipe adaptor (Ф9.52 → Ф 12.7) needs to be fixed on the gas valve of outdoor unit.</a:t>
            </a:r>
          </a:p>
        </p:txBody>
      </p:sp>
      <p:sp>
        <p:nvSpPr>
          <p:cNvPr id="12"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14"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5"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7" name="文本框 3"/>
          <p:cNvSpPr txBox="1"/>
          <p:nvPr/>
        </p:nvSpPr>
        <p:spPr>
          <a:xfrm>
            <a:off x="1053016" y="984625"/>
            <a:ext cx="365888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requirement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graphicFrame>
        <p:nvGraphicFramePr>
          <p:cNvPr id="19" name="表格 18"/>
          <p:cNvGraphicFramePr>
            <a:graphicFrameLocks noGrp="1"/>
          </p:cNvGraphicFramePr>
          <p:nvPr>
            <p:extLst>
              <p:ext uri="{D42A27DB-BD31-4B8C-83A1-F6EECF244321}">
                <p14:modId xmlns:p14="http://schemas.microsoft.com/office/powerpoint/2010/main" val="1240591394"/>
              </p:ext>
            </p:extLst>
          </p:nvPr>
        </p:nvGraphicFramePr>
        <p:xfrm>
          <a:off x="5894930" y="1215457"/>
          <a:ext cx="5850568" cy="5105919"/>
        </p:xfrm>
        <a:graphic>
          <a:graphicData uri="http://schemas.openxmlformats.org/drawingml/2006/table">
            <a:tbl>
              <a:tblPr/>
              <a:tblGrid>
                <a:gridCol w="798285">
                  <a:extLst>
                    <a:ext uri="{9D8B030D-6E8A-4147-A177-3AD203B41FA5}">
                      <a16:colId xmlns:a16="http://schemas.microsoft.com/office/drawing/2014/main" val="20000"/>
                    </a:ext>
                  </a:extLst>
                </a:gridCol>
                <a:gridCol w="798286">
                  <a:extLst>
                    <a:ext uri="{9D8B030D-6E8A-4147-A177-3AD203B41FA5}">
                      <a16:colId xmlns:a16="http://schemas.microsoft.com/office/drawing/2014/main" val="20001"/>
                    </a:ext>
                  </a:extLst>
                </a:gridCol>
                <a:gridCol w="1103086">
                  <a:extLst>
                    <a:ext uri="{9D8B030D-6E8A-4147-A177-3AD203B41FA5}">
                      <a16:colId xmlns:a16="http://schemas.microsoft.com/office/drawing/2014/main" val="20002"/>
                    </a:ext>
                  </a:extLst>
                </a:gridCol>
                <a:gridCol w="856343">
                  <a:extLst>
                    <a:ext uri="{9D8B030D-6E8A-4147-A177-3AD203B41FA5}">
                      <a16:colId xmlns:a16="http://schemas.microsoft.com/office/drawing/2014/main" val="20003"/>
                    </a:ext>
                  </a:extLst>
                </a:gridCol>
                <a:gridCol w="798175">
                  <a:extLst>
                    <a:ext uri="{9D8B030D-6E8A-4147-A177-3AD203B41FA5}">
                      <a16:colId xmlns:a16="http://schemas.microsoft.com/office/drawing/2014/main" val="20004"/>
                    </a:ext>
                  </a:extLst>
                </a:gridCol>
                <a:gridCol w="1496393">
                  <a:extLst>
                    <a:ext uri="{9D8B030D-6E8A-4147-A177-3AD203B41FA5}">
                      <a16:colId xmlns:a16="http://schemas.microsoft.com/office/drawing/2014/main" val="20005"/>
                    </a:ext>
                  </a:extLst>
                </a:gridCol>
              </a:tblGrid>
              <a:tr h="567566">
                <a:tc>
                  <a:txBody>
                    <a:bodyPr/>
                    <a:lstStyle/>
                    <a:p>
                      <a:pPr algn="ctr" fontAlgn="ctr"/>
                      <a:r>
                        <a:rPr lang="it-IT" sz="1400" b="1" i="0" u="none" strike="noStrike" dirty="0">
                          <a:solidFill>
                            <a:schemeClr val="bg1"/>
                          </a:solidFill>
                          <a:effectLst/>
                          <a:latin typeface="Calibri"/>
                        </a:rPr>
                        <a:t>Capacity</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it-IT" sz="1400" b="1" i="0" u="none" strike="noStrike" dirty="0">
                          <a:solidFill>
                            <a:schemeClr val="bg1"/>
                          </a:solidFill>
                          <a:effectLst/>
                          <a:latin typeface="Calibri"/>
                        </a:rPr>
                        <a:t>Joint</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it-IT" sz="1400" b="1" i="0" u="none" strike="noStrike" dirty="0">
                          <a:solidFill>
                            <a:schemeClr val="bg1"/>
                          </a:solidFill>
                          <a:effectLst/>
                          <a:latin typeface="Calibri"/>
                        </a:rPr>
                        <a:t>Pipe</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gridSpan="2">
                  <a:txBody>
                    <a:bodyPr/>
                    <a:lstStyle/>
                    <a:p>
                      <a:pPr algn="ctr" fontAlgn="ctr"/>
                      <a:r>
                        <a:rPr lang="it-IT" sz="1400" b="1" i="0" u="none" strike="noStrike" dirty="0">
                          <a:solidFill>
                            <a:schemeClr val="bg1"/>
                          </a:solidFill>
                          <a:effectLst/>
                          <a:latin typeface="Calibri"/>
                        </a:rPr>
                        <a:t>Dimension</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CN" altLang="en-US"/>
                    </a:p>
                  </a:txBody>
                  <a:tcPr/>
                </a:tc>
                <a:tc>
                  <a:txBody>
                    <a:bodyPr/>
                    <a:lstStyle/>
                    <a:p>
                      <a:pPr algn="ctr" fontAlgn="ctr"/>
                      <a:r>
                        <a:rPr lang="it-IT" sz="1400" b="1" i="0" u="none" strike="noStrike" dirty="0">
                          <a:solidFill>
                            <a:schemeClr val="bg1"/>
                          </a:solidFill>
                          <a:effectLst/>
                          <a:latin typeface="Calibri"/>
                        </a:rPr>
                        <a:t>Adaptor I</a:t>
                      </a:r>
                      <a:br>
                        <a:rPr lang="it-IT" sz="1400" b="1" i="0" u="none" strike="noStrike" dirty="0">
                          <a:solidFill>
                            <a:schemeClr val="bg1"/>
                          </a:solidFill>
                          <a:effectLst/>
                          <a:latin typeface="Calibri"/>
                        </a:rPr>
                      </a:br>
                      <a:r>
                        <a:rPr lang="it-IT" sz="1400" b="1" i="0" u="none" strike="noStrike" dirty="0">
                          <a:solidFill>
                            <a:schemeClr val="bg1"/>
                          </a:solidFill>
                          <a:effectLst/>
                          <a:latin typeface="Calibri"/>
                        </a:rPr>
                        <a:t>(for 18K IDU),</a:t>
                      </a:r>
                      <a:br>
                        <a:rPr lang="it-IT" sz="1400" b="1" i="0" u="none" strike="noStrike" dirty="0">
                          <a:solidFill>
                            <a:schemeClr val="bg1"/>
                          </a:solidFill>
                          <a:effectLst/>
                          <a:latin typeface="Calibri"/>
                        </a:rPr>
                      </a:br>
                      <a:r>
                        <a:rPr lang="it-IT" sz="1400" b="1" i="0" u="none" strike="noStrike" dirty="0">
                          <a:solidFill>
                            <a:schemeClr val="bg1"/>
                          </a:solidFill>
                          <a:effectLst/>
                          <a:latin typeface="Calibri"/>
                        </a:rPr>
                        <a:t>Standard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89189">
                <a:tc rowSpan="4">
                  <a:txBody>
                    <a:bodyPr/>
                    <a:lstStyle/>
                    <a:p>
                      <a:pPr algn="ctr" fontAlgn="ctr"/>
                      <a:r>
                        <a:rPr lang="it-IT" sz="1400" b="0" i="0" u="none" strike="noStrike" dirty="0">
                          <a:solidFill>
                            <a:srgbClr val="000000"/>
                          </a:solidFill>
                          <a:effectLst/>
                          <a:latin typeface="Calibri"/>
                        </a:rPr>
                        <a:t>14K</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rowSpan="2">
                  <a:txBody>
                    <a:bodyPr/>
                    <a:lstStyle/>
                    <a:p>
                      <a:pPr algn="ctr" fontAlgn="ctr"/>
                      <a:r>
                        <a:rPr lang="it-IT" sz="1400" b="0" i="0" u="none" strike="noStrike" dirty="0">
                          <a:solidFill>
                            <a:srgbClr val="000000"/>
                          </a:solidFill>
                          <a:effectLst/>
                          <a:latin typeface="Calibri"/>
                        </a:rPr>
                        <a:t>A</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B</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r>
                        <a:rPr lang="zh-CN" altLang="en-US" sz="1400" b="0" i="0" u="none" strike="noStrike" dirty="0">
                          <a:solidFill>
                            <a:srgbClr val="000000"/>
                          </a:solidFill>
                          <a:effectLst/>
                          <a:latin typeface="宋体"/>
                        </a:rPr>
                        <a:t>→</a:t>
                      </a:r>
                      <a:r>
                        <a:rPr lang="en-US" altLang="zh-CN" sz="1400" b="0" i="0" u="none" strike="noStrike" dirty="0">
                          <a:solidFill>
                            <a:srgbClr val="000000"/>
                          </a:solidFill>
                          <a:effectLst/>
                          <a:latin typeface="Calibri"/>
                        </a:rPr>
                        <a:t>1/2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4"/>
                  </a:ext>
                </a:extLst>
              </a:tr>
              <a:tr h="189189">
                <a:tc rowSpan="4">
                  <a:txBody>
                    <a:bodyPr/>
                    <a:lstStyle/>
                    <a:p>
                      <a:pPr algn="ctr" fontAlgn="ctr"/>
                      <a:r>
                        <a:rPr lang="it-IT" sz="1400" b="0" i="0" u="none" strike="noStrike" dirty="0">
                          <a:solidFill>
                            <a:srgbClr val="000000"/>
                          </a:solidFill>
                          <a:effectLst/>
                          <a:latin typeface="Calibri"/>
                        </a:rPr>
                        <a:t>18K</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rowSpan="2">
                  <a:txBody>
                    <a:bodyPr/>
                    <a:lstStyle/>
                    <a:p>
                      <a:pPr algn="ctr" fontAlgn="ctr"/>
                      <a:r>
                        <a:rPr lang="it-IT" sz="1400" b="0" i="0" u="none" strike="noStrike" dirty="0">
                          <a:solidFill>
                            <a:srgbClr val="000000"/>
                          </a:solidFill>
                          <a:effectLst/>
                          <a:latin typeface="Calibri"/>
                        </a:rPr>
                        <a:t>A</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5"/>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6"/>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B</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7"/>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3/8</a:t>
                      </a:r>
                      <a:r>
                        <a:rPr lang="zh-CN" altLang="en-US" sz="1400" b="0" i="0" u="none" strike="noStrike" dirty="0">
                          <a:solidFill>
                            <a:srgbClr val="000000"/>
                          </a:solidFill>
                          <a:effectLst/>
                          <a:latin typeface="宋体"/>
                        </a:rPr>
                        <a:t>→</a:t>
                      </a:r>
                      <a:r>
                        <a:rPr lang="en-US" altLang="zh-CN" sz="1400" b="0" i="0" u="none" strike="noStrike" dirty="0">
                          <a:solidFill>
                            <a:srgbClr val="000000"/>
                          </a:solidFill>
                          <a:effectLst/>
                          <a:latin typeface="Calibri"/>
                        </a:rPr>
                        <a:t>1/2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8"/>
                  </a:ext>
                </a:extLst>
              </a:tr>
              <a:tr h="189189">
                <a:tc rowSpan="6">
                  <a:txBody>
                    <a:bodyPr/>
                    <a:lstStyle/>
                    <a:p>
                      <a:pPr algn="ctr" fontAlgn="ctr"/>
                      <a:r>
                        <a:rPr lang="it-IT" sz="1400" b="0" i="0" u="none" strike="noStrike" dirty="0">
                          <a:solidFill>
                            <a:srgbClr val="000000"/>
                          </a:solidFill>
                          <a:effectLst/>
                          <a:latin typeface="Calibri"/>
                        </a:rPr>
                        <a:t>21K</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rowSpan="2">
                  <a:txBody>
                    <a:bodyPr/>
                    <a:lstStyle/>
                    <a:p>
                      <a:pPr algn="ctr" fontAlgn="ctr"/>
                      <a:r>
                        <a:rPr lang="it-IT" sz="1400" b="0" i="0" u="none" strike="noStrike" dirty="0">
                          <a:solidFill>
                            <a:srgbClr val="000000"/>
                          </a:solidFill>
                          <a:effectLst/>
                          <a:latin typeface="Calibri"/>
                        </a:rPr>
                        <a:t>A</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9"/>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0"/>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B</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1"/>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2"/>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C</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it-IT" sz="1400" b="0" i="0" u="none" strike="noStrike">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3"/>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400" b="0" i="0" u="none" strike="noStrike" dirty="0">
                          <a:solidFill>
                            <a:srgbClr val="000000"/>
                          </a:solidFill>
                          <a:effectLst/>
                          <a:latin typeface="Calibri"/>
                        </a:rPr>
                        <a:t>3/8</a:t>
                      </a:r>
                      <a:r>
                        <a:rPr lang="zh-CN" altLang="en-US" sz="1400" b="0" i="0" u="none" strike="noStrike" dirty="0">
                          <a:solidFill>
                            <a:srgbClr val="000000"/>
                          </a:solidFill>
                          <a:effectLst/>
                          <a:latin typeface="宋体"/>
                        </a:rPr>
                        <a:t>→</a:t>
                      </a:r>
                      <a:r>
                        <a:rPr lang="en-US" altLang="zh-CN" sz="1400" b="0" i="0" u="none" strike="noStrike" dirty="0">
                          <a:solidFill>
                            <a:srgbClr val="000000"/>
                          </a:solidFill>
                          <a:effectLst/>
                          <a:latin typeface="Calibri"/>
                        </a:rPr>
                        <a:t>1/2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4"/>
                  </a:ext>
                </a:extLst>
              </a:tr>
              <a:tr h="189189">
                <a:tc rowSpan="6">
                  <a:txBody>
                    <a:bodyPr/>
                    <a:lstStyle/>
                    <a:p>
                      <a:pPr algn="ctr" fontAlgn="ctr"/>
                      <a:r>
                        <a:rPr lang="it-IT" sz="1400" b="0" i="0" u="none" strike="noStrike" dirty="0">
                          <a:solidFill>
                            <a:srgbClr val="000000"/>
                          </a:solidFill>
                          <a:effectLst/>
                          <a:latin typeface="Calibri"/>
                        </a:rPr>
                        <a:t>27K</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rowSpan="2">
                  <a:txBody>
                    <a:bodyPr/>
                    <a:lstStyle/>
                    <a:p>
                      <a:pPr algn="ctr" fontAlgn="ctr"/>
                      <a:r>
                        <a:rPr lang="it-IT" sz="1400" b="0" i="0" u="none" strike="noStrike">
                          <a:solidFill>
                            <a:srgbClr val="000000"/>
                          </a:solidFill>
                          <a:effectLst/>
                          <a:latin typeface="Calibri"/>
                        </a:rPr>
                        <a:t>A</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400" b="0" i="0" u="none" strike="noStrike">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5"/>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6"/>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B</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400" b="0" i="0" u="none" strike="noStrike">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7"/>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dirty="0">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8"/>
                  </a:ext>
                </a:extLst>
              </a:tr>
              <a:tr h="189189">
                <a:tc vMerge="1">
                  <a:txBody>
                    <a:bodyPr/>
                    <a:lstStyle/>
                    <a:p>
                      <a:endParaRPr lang="zh-CN" altLang="en-US"/>
                    </a:p>
                  </a:txBody>
                  <a:tcPr/>
                </a:tc>
                <a:tc rowSpan="2">
                  <a:txBody>
                    <a:bodyPr/>
                    <a:lstStyle/>
                    <a:p>
                      <a:pPr algn="ctr" fontAlgn="ctr"/>
                      <a:r>
                        <a:rPr lang="it-IT" sz="1400" b="0" i="0" u="none" strike="noStrike" dirty="0">
                          <a:solidFill>
                            <a:srgbClr val="000000"/>
                          </a:solidFill>
                          <a:effectLst/>
                          <a:latin typeface="Calibri"/>
                        </a:rPr>
                        <a:t>C</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it-IT" sz="1400" b="0" i="0" u="none" strike="noStrike" dirty="0">
                          <a:solidFill>
                            <a:srgbClr val="000000"/>
                          </a:solidFill>
                          <a:effectLst/>
                          <a:latin typeface="Calibri"/>
                        </a:rPr>
                        <a:t>Liquid</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1/4</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6.35</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400" b="0" i="0" u="none" strike="noStrike" dirty="0">
                          <a:solidFill>
                            <a:srgbClr val="000000"/>
                          </a:solidFill>
                          <a:effectLst/>
                          <a:latin typeface="Calibri"/>
                        </a:rPr>
                        <a:t>　</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9"/>
                  </a:ext>
                </a:extLst>
              </a:tr>
              <a:tr h="189189">
                <a:tc vMerge="1">
                  <a:txBody>
                    <a:bodyPr/>
                    <a:lstStyle/>
                    <a:p>
                      <a:endParaRPr lang="zh-CN" altLang="en-US"/>
                    </a:p>
                  </a:txBody>
                  <a:tcPr/>
                </a:tc>
                <a:tc vMerge="1">
                  <a:txBody>
                    <a:bodyPr/>
                    <a:lstStyle/>
                    <a:p>
                      <a:endParaRPr lang="zh-CN" altLang="en-US"/>
                    </a:p>
                  </a:txBody>
                  <a:tcPr/>
                </a:tc>
                <a:tc>
                  <a:txBody>
                    <a:bodyPr/>
                    <a:lstStyle/>
                    <a:p>
                      <a:pPr algn="ctr" fontAlgn="ctr"/>
                      <a:r>
                        <a:rPr lang="it-IT" sz="1400" b="0" i="0" u="none" strike="noStrike">
                          <a:solidFill>
                            <a:srgbClr val="000000"/>
                          </a:solidFill>
                          <a:effectLst/>
                          <a:latin typeface="Calibri"/>
                        </a:rPr>
                        <a:t>Gas</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a:solidFill>
                            <a:srgbClr val="000000"/>
                          </a:solidFill>
                          <a:effectLst/>
                          <a:latin typeface="Calibri"/>
                        </a:rPr>
                        <a:t>3/8</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9.52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400" b="0" i="0" u="none" strike="noStrike" dirty="0">
                          <a:solidFill>
                            <a:srgbClr val="000000"/>
                          </a:solidFill>
                          <a:effectLst/>
                          <a:latin typeface="Calibri"/>
                        </a:rPr>
                        <a:t>3/8</a:t>
                      </a:r>
                      <a:r>
                        <a:rPr lang="zh-CN" altLang="en-US" sz="1400" b="0" i="0" u="none" strike="noStrike" dirty="0">
                          <a:solidFill>
                            <a:srgbClr val="000000"/>
                          </a:solidFill>
                          <a:effectLst/>
                          <a:latin typeface="宋体"/>
                        </a:rPr>
                        <a:t>→</a:t>
                      </a:r>
                      <a:r>
                        <a:rPr lang="en-US" altLang="zh-CN" sz="1400" b="0" i="0" u="none" strike="noStrike" dirty="0">
                          <a:solidFill>
                            <a:srgbClr val="000000"/>
                          </a:solidFill>
                          <a:effectLst/>
                          <a:latin typeface="Calibri"/>
                        </a:rPr>
                        <a:t>1/2</a:t>
                      </a:r>
                    </a:p>
                  </a:txBody>
                  <a:tcPr marL="9459" marR="9459" marT="9459"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20"/>
                  </a:ext>
                </a:extLst>
              </a:tr>
            </a:tbl>
          </a:graphicData>
        </a:graphic>
      </p:graphicFrame>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04" y="4221456"/>
            <a:ext cx="3158309" cy="988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20"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167667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14"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5"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7" name="文本框 3"/>
          <p:cNvSpPr txBox="1"/>
          <p:nvPr/>
        </p:nvSpPr>
        <p:spPr>
          <a:xfrm>
            <a:off x="1053016" y="984625"/>
            <a:ext cx="365888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requirement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357558908"/>
              </p:ext>
            </p:extLst>
          </p:nvPr>
        </p:nvGraphicFramePr>
        <p:xfrm>
          <a:off x="5486400" y="1165387"/>
          <a:ext cx="6212113" cy="5506074"/>
        </p:xfrm>
        <a:graphic>
          <a:graphicData uri="http://schemas.openxmlformats.org/drawingml/2006/table">
            <a:tbl>
              <a:tblPr/>
              <a:tblGrid>
                <a:gridCol w="827314">
                  <a:extLst>
                    <a:ext uri="{9D8B030D-6E8A-4147-A177-3AD203B41FA5}">
                      <a16:colId xmlns:a16="http://schemas.microsoft.com/office/drawing/2014/main" val="20000"/>
                    </a:ext>
                  </a:extLst>
                </a:gridCol>
                <a:gridCol w="725715">
                  <a:extLst>
                    <a:ext uri="{9D8B030D-6E8A-4147-A177-3AD203B41FA5}">
                      <a16:colId xmlns:a16="http://schemas.microsoft.com/office/drawing/2014/main" val="20001"/>
                    </a:ext>
                  </a:extLst>
                </a:gridCol>
                <a:gridCol w="747508">
                  <a:extLst>
                    <a:ext uri="{9D8B030D-6E8A-4147-A177-3AD203B41FA5}">
                      <a16:colId xmlns:a16="http://schemas.microsoft.com/office/drawing/2014/main" val="20002"/>
                    </a:ext>
                  </a:extLst>
                </a:gridCol>
                <a:gridCol w="825098">
                  <a:extLst>
                    <a:ext uri="{9D8B030D-6E8A-4147-A177-3AD203B41FA5}">
                      <a16:colId xmlns:a16="http://schemas.microsoft.com/office/drawing/2014/main" val="20003"/>
                    </a:ext>
                  </a:extLst>
                </a:gridCol>
                <a:gridCol w="825098">
                  <a:extLst>
                    <a:ext uri="{9D8B030D-6E8A-4147-A177-3AD203B41FA5}">
                      <a16:colId xmlns:a16="http://schemas.microsoft.com/office/drawing/2014/main" val="20004"/>
                    </a:ext>
                  </a:extLst>
                </a:gridCol>
                <a:gridCol w="1084851">
                  <a:extLst>
                    <a:ext uri="{9D8B030D-6E8A-4147-A177-3AD203B41FA5}">
                      <a16:colId xmlns:a16="http://schemas.microsoft.com/office/drawing/2014/main" val="20005"/>
                    </a:ext>
                  </a:extLst>
                </a:gridCol>
                <a:gridCol w="1176529">
                  <a:extLst>
                    <a:ext uri="{9D8B030D-6E8A-4147-A177-3AD203B41FA5}">
                      <a16:colId xmlns:a16="http://schemas.microsoft.com/office/drawing/2014/main" val="20006"/>
                    </a:ext>
                  </a:extLst>
                </a:gridCol>
              </a:tblGrid>
              <a:tr h="476297">
                <a:tc>
                  <a:txBody>
                    <a:bodyPr/>
                    <a:lstStyle/>
                    <a:p>
                      <a:pPr algn="ctr" fontAlgn="ctr"/>
                      <a:r>
                        <a:rPr lang="it-IT" sz="1200" b="1" i="0" u="none" strike="noStrike" dirty="0">
                          <a:solidFill>
                            <a:srgbClr val="000000"/>
                          </a:solidFill>
                          <a:effectLst/>
                          <a:latin typeface="Calibri"/>
                        </a:rPr>
                        <a:t>Capacity</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it-IT" sz="1200" b="1" i="0" u="none" strike="noStrike" dirty="0">
                          <a:solidFill>
                            <a:srgbClr val="000000"/>
                          </a:solidFill>
                          <a:effectLst/>
                          <a:latin typeface="Calibri"/>
                        </a:rPr>
                        <a:t>Joint</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it-IT" sz="1200" b="1" i="0" u="none" strike="noStrike" dirty="0">
                          <a:solidFill>
                            <a:srgbClr val="000000"/>
                          </a:solidFill>
                          <a:effectLst/>
                          <a:latin typeface="Calibri"/>
                        </a:rPr>
                        <a:t>Pipe</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gridSpan="2">
                  <a:txBody>
                    <a:bodyPr/>
                    <a:lstStyle/>
                    <a:p>
                      <a:pPr algn="ctr" fontAlgn="ctr"/>
                      <a:r>
                        <a:rPr lang="it-IT" sz="1200" b="1" i="0" u="none" strike="noStrike" dirty="0">
                          <a:solidFill>
                            <a:srgbClr val="000000"/>
                          </a:solidFill>
                          <a:effectLst/>
                          <a:latin typeface="Calibri"/>
                        </a:rPr>
                        <a:t>Dimension</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hMerge="1">
                  <a:txBody>
                    <a:bodyPr/>
                    <a:lstStyle/>
                    <a:p>
                      <a:endParaRPr lang="zh-CN" altLang="en-US"/>
                    </a:p>
                  </a:txBody>
                  <a:tcPr/>
                </a:tc>
                <a:tc>
                  <a:txBody>
                    <a:bodyPr/>
                    <a:lstStyle/>
                    <a:p>
                      <a:pPr algn="ctr" fontAlgn="ctr"/>
                      <a:r>
                        <a:rPr lang="it-IT" sz="1200" b="1" i="0" u="none" strike="noStrike" dirty="0">
                          <a:solidFill>
                            <a:srgbClr val="000000"/>
                          </a:solidFill>
                          <a:effectLst/>
                          <a:latin typeface="Calibri"/>
                        </a:rPr>
                        <a:t>Adaptor I</a:t>
                      </a:r>
                      <a:br>
                        <a:rPr lang="it-IT" sz="1200" b="1" i="0" u="none" strike="noStrike" dirty="0">
                          <a:solidFill>
                            <a:srgbClr val="000000"/>
                          </a:solidFill>
                          <a:effectLst/>
                          <a:latin typeface="Calibri"/>
                        </a:rPr>
                      </a:br>
                      <a:r>
                        <a:rPr lang="it-IT" sz="1200" b="1" i="0" u="none" strike="noStrike" dirty="0">
                          <a:solidFill>
                            <a:srgbClr val="000000"/>
                          </a:solidFill>
                          <a:effectLst/>
                          <a:latin typeface="Calibri"/>
                        </a:rPr>
                        <a:t>(for 18K IDU),</a:t>
                      </a:r>
                      <a:br>
                        <a:rPr lang="it-IT" sz="1200" b="1" i="0" u="none" strike="noStrike" dirty="0">
                          <a:solidFill>
                            <a:srgbClr val="000000"/>
                          </a:solidFill>
                          <a:effectLst/>
                          <a:latin typeface="Calibri"/>
                        </a:rPr>
                      </a:br>
                      <a:r>
                        <a:rPr lang="it-IT" sz="1200" b="1" i="0" u="none" strike="noStrike" dirty="0">
                          <a:solidFill>
                            <a:srgbClr val="000000"/>
                          </a:solidFill>
                          <a:effectLst/>
                          <a:latin typeface="Calibri"/>
                        </a:rPr>
                        <a:t>Standard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fontAlgn="ctr"/>
                      <a:r>
                        <a:rPr lang="it-IT" sz="1200" b="1" i="0" u="none" strike="noStrike" dirty="0">
                          <a:solidFill>
                            <a:srgbClr val="000000"/>
                          </a:solidFill>
                          <a:effectLst/>
                          <a:latin typeface="Calibri"/>
                        </a:rPr>
                        <a:t>Adaptor II</a:t>
                      </a:r>
                      <a:br>
                        <a:rPr lang="it-IT" sz="1200" b="1" i="0" u="none" strike="noStrike" dirty="0">
                          <a:solidFill>
                            <a:srgbClr val="000000"/>
                          </a:solidFill>
                          <a:effectLst/>
                          <a:latin typeface="Calibri"/>
                        </a:rPr>
                      </a:br>
                      <a:r>
                        <a:rPr lang="it-IT" sz="1200" b="1" i="0" u="none" strike="noStrike" dirty="0">
                          <a:solidFill>
                            <a:srgbClr val="000000"/>
                          </a:solidFill>
                          <a:effectLst/>
                          <a:latin typeface="Calibri"/>
                        </a:rPr>
                        <a:t>(for 7-12K IDU),</a:t>
                      </a:r>
                      <a:br>
                        <a:rPr lang="it-IT" sz="1200" b="1" i="0" u="none" strike="noStrike" dirty="0">
                          <a:solidFill>
                            <a:srgbClr val="000000"/>
                          </a:solidFill>
                          <a:effectLst/>
                          <a:latin typeface="Calibri"/>
                        </a:rPr>
                      </a:br>
                      <a:r>
                        <a:rPr lang="it-IT" sz="1200" b="1" i="0" u="none" strike="noStrike" dirty="0">
                          <a:solidFill>
                            <a:srgbClr val="000000"/>
                          </a:solidFill>
                          <a:effectLst/>
                          <a:latin typeface="Calibri"/>
                        </a:rPr>
                        <a:t>Standard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58766">
                <a:tc rowSpan="8">
                  <a:txBody>
                    <a:bodyPr/>
                    <a:lstStyle/>
                    <a:p>
                      <a:pPr algn="ctr" fontAlgn="ctr"/>
                      <a:r>
                        <a:rPr lang="it-IT" sz="1200" b="0" i="0" u="none" strike="noStrike" dirty="0">
                          <a:solidFill>
                            <a:srgbClr val="000000"/>
                          </a:solidFill>
                          <a:effectLst/>
                          <a:latin typeface="Calibri"/>
                        </a:rPr>
                        <a:t>28K</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rowSpan="2">
                  <a:txBody>
                    <a:bodyPr/>
                    <a:lstStyle/>
                    <a:p>
                      <a:pPr algn="ctr" fontAlgn="ctr"/>
                      <a:r>
                        <a:rPr lang="it-IT" sz="1200" b="0" i="0" u="none" strike="noStrike" dirty="0">
                          <a:solidFill>
                            <a:srgbClr val="000000"/>
                          </a:solidFill>
                          <a:effectLst/>
                          <a:latin typeface="Calibri"/>
                        </a:rPr>
                        <a:t>A</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1"/>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dirty="0">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2"/>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B</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dirty="0">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3"/>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4"/>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C</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dirty="0">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5"/>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dirty="0">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6"/>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E</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7"/>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FF0000"/>
                          </a:solidFill>
                          <a:effectLst/>
                          <a:latin typeface="Calibri"/>
                        </a:rPr>
                        <a:t>1/2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FF0000"/>
                          </a:solidFill>
                          <a:effectLst/>
                          <a:latin typeface="Calibri"/>
                        </a:rPr>
                        <a:t>12.7</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FF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FF0000"/>
                          </a:solidFill>
                          <a:effectLst/>
                          <a:latin typeface="Calibri"/>
                        </a:rPr>
                        <a:t>1/2</a:t>
                      </a:r>
                      <a:r>
                        <a:rPr lang="zh-CN" altLang="en-US" sz="1200" b="0" i="0" u="none" strike="noStrike" dirty="0">
                          <a:solidFill>
                            <a:srgbClr val="FF0000"/>
                          </a:solidFill>
                          <a:effectLst/>
                          <a:latin typeface="宋体"/>
                        </a:rPr>
                        <a:t>→</a:t>
                      </a:r>
                      <a:r>
                        <a:rPr lang="en-US" altLang="zh-CN" sz="1200" b="0" i="0" u="none" strike="noStrike" dirty="0">
                          <a:solidFill>
                            <a:srgbClr val="FF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8"/>
                  </a:ext>
                </a:extLst>
              </a:tr>
              <a:tr h="158766">
                <a:tc rowSpan="8">
                  <a:txBody>
                    <a:bodyPr/>
                    <a:lstStyle/>
                    <a:p>
                      <a:pPr algn="ctr" fontAlgn="ctr"/>
                      <a:r>
                        <a:rPr lang="it-IT" sz="1200" b="0" i="0" u="none" strike="noStrike" dirty="0">
                          <a:solidFill>
                            <a:srgbClr val="000000"/>
                          </a:solidFill>
                          <a:effectLst/>
                          <a:latin typeface="Calibri"/>
                        </a:rPr>
                        <a:t>36K</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rowSpan="2">
                  <a:txBody>
                    <a:bodyPr/>
                    <a:lstStyle/>
                    <a:p>
                      <a:pPr algn="ctr" fontAlgn="ctr"/>
                      <a:r>
                        <a:rPr lang="it-IT" sz="1200" b="0" i="0" u="none" strike="noStrike" dirty="0">
                          <a:solidFill>
                            <a:srgbClr val="000000"/>
                          </a:solidFill>
                          <a:effectLst/>
                          <a:latin typeface="Calibri"/>
                        </a:rPr>
                        <a:t>A</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200" b="0" i="0" u="none" strike="noStrike" dirty="0">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09"/>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0"/>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B</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1"/>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2"/>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C</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3"/>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dirty="0">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4"/>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E</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it-IT" sz="1200" b="0" i="0" u="none" strike="noStrike" dirty="0">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dirty="0">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5"/>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dirty="0">
                          <a:solidFill>
                            <a:srgbClr val="FF0000"/>
                          </a:solidFill>
                          <a:effectLst/>
                          <a:latin typeface="Calibri"/>
                        </a:rPr>
                        <a:t>1/2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dirty="0">
                          <a:solidFill>
                            <a:srgbClr val="FF0000"/>
                          </a:solidFill>
                          <a:effectLst/>
                          <a:latin typeface="Calibri"/>
                        </a:rPr>
                        <a:t>12.7</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zh-CN" altLang="en-US" sz="1200" b="0" i="0" u="none" strike="noStrike" dirty="0">
                          <a:solidFill>
                            <a:srgbClr val="FF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fontAlgn="ctr"/>
                      <a:r>
                        <a:rPr lang="en-US" altLang="zh-CN" sz="1200" b="0" i="0" u="none" strike="noStrike" dirty="0">
                          <a:solidFill>
                            <a:srgbClr val="FF0000"/>
                          </a:solidFill>
                          <a:effectLst/>
                          <a:latin typeface="Calibri"/>
                        </a:rPr>
                        <a:t>1/2</a:t>
                      </a:r>
                      <a:r>
                        <a:rPr lang="zh-CN" altLang="en-US" sz="1200" b="0" i="0" u="none" strike="noStrike" dirty="0">
                          <a:solidFill>
                            <a:srgbClr val="FF0000"/>
                          </a:solidFill>
                          <a:effectLst/>
                          <a:latin typeface="宋体"/>
                        </a:rPr>
                        <a:t>→</a:t>
                      </a:r>
                      <a:r>
                        <a:rPr lang="en-US" altLang="zh-CN" sz="1200" b="0" i="0" u="none" strike="noStrike" dirty="0">
                          <a:solidFill>
                            <a:srgbClr val="FF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0016"/>
                  </a:ext>
                </a:extLst>
              </a:tr>
              <a:tr h="158766">
                <a:tc rowSpan="10">
                  <a:txBody>
                    <a:bodyPr/>
                    <a:lstStyle/>
                    <a:p>
                      <a:pPr algn="ctr" fontAlgn="ctr"/>
                      <a:r>
                        <a:rPr lang="it-IT" sz="1200" b="0" i="0" u="none" strike="noStrike" dirty="0">
                          <a:solidFill>
                            <a:srgbClr val="000000"/>
                          </a:solidFill>
                          <a:effectLst/>
                          <a:latin typeface="Calibri"/>
                        </a:rPr>
                        <a:t>42K</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rowSpan="2">
                  <a:txBody>
                    <a:bodyPr/>
                    <a:lstStyle/>
                    <a:p>
                      <a:pPr algn="ctr" fontAlgn="ctr"/>
                      <a:r>
                        <a:rPr lang="it-IT" sz="1200" b="0" i="0" u="none" strike="noStrike" dirty="0">
                          <a:solidFill>
                            <a:srgbClr val="000000"/>
                          </a:solidFill>
                          <a:effectLst/>
                          <a:latin typeface="Calibri"/>
                        </a:rPr>
                        <a:t>A</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7"/>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8"/>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B</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dirty="0">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19"/>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dirty="0">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0"/>
                  </a:ext>
                </a:extLst>
              </a:tr>
              <a:tr h="158766">
                <a:tc vMerge="1">
                  <a:txBody>
                    <a:bodyPr/>
                    <a:lstStyle/>
                    <a:p>
                      <a:endParaRPr lang="zh-CN" altLang="en-US"/>
                    </a:p>
                  </a:txBody>
                  <a:tcPr/>
                </a:tc>
                <a:tc rowSpan="2">
                  <a:txBody>
                    <a:bodyPr/>
                    <a:lstStyle/>
                    <a:p>
                      <a:pPr algn="ctr" fontAlgn="ctr"/>
                      <a:r>
                        <a:rPr lang="it-IT" sz="1200" b="0" i="0" u="none" strike="noStrike">
                          <a:solidFill>
                            <a:srgbClr val="000000"/>
                          </a:solidFill>
                          <a:effectLst/>
                          <a:latin typeface="Calibri"/>
                        </a:rPr>
                        <a:t>C</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1"/>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2"/>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3"/>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9.52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3/8</a:t>
                      </a:r>
                      <a:r>
                        <a:rPr lang="zh-CN" altLang="en-US" sz="1200" b="0" i="0" u="none" strike="noStrike" dirty="0">
                          <a:solidFill>
                            <a:srgbClr val="000000"/>
                          </a:solidFill>
                          <a:effectLst/>
                          <a:latin typeface="宋体"/>
                        </a:rPr>
                        <a:t>→</a:t>
                      </a:r>
                      <a:r>
                        <a:rPr lang="en-US" altLang="zh-CN" sz="1200" b="0" i="0" u="none" strike="noStrike" dirty="0">
                          <a:solidFill>
                            <a:srgbClr val="000000"/>
                          </a:solidFill>
                          <a:effectLst/>
                          <a:latin typeface="Calibri"/>
                        </a:rPr>
                        <a:t>1/2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4"/>
                  </a:ext>
                </a:extLst>
              </a:tr>
              <a:tr h="158766">
                <a:tc vMerge="1">
                  <a:txBody>
                    <a:bodyPr/>
                    <a:lstStyle/>
                    <a:p>
                      <a:endParaRPr lang="zh-CN" altLang="en-US"/>
                    </a:p>
                  </a:txBody>
                  <a:tcPr/>
                </a:tc>
                <a:tc rowSpan="2">
                  <a:txBody>
                    <a:bodyPr/>
                    <a:lstStyle/>
                    <a:p>
                      <a:pPr algn="ctr" fontAlgn="ctr"/>
                      <a:r>
                        <a:rPr lang="it-IT" sz="1200" b="0" i="0" u="none" strike="noStrike" dirty="0">
                          <a:solidFill>
                            <a:srgbClr val="000000"/>
                          </a:solidFill>
                          <a:effectLst/>
                          <a:latin typeface="Calibri"/>
                        </a:rPr>
                        <a:t>E</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it-IT" sz="1200" b="0" i="0" u="none" strike="noStrike">
                          <a:solidFill>
                            <a:srgbClr val="000000"/>
                          </a:solidFill>
                          <a:effectLst/>
                          <a:latin typeface="Calibri"/>
                        </a:rPr>
                        <a:t>Liquid</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000000"/>
                          </a:solidFill>
                          <a:effectLst/>
                          <a:latin typeface="Calibri"/>
                        </a:rPr>
                        <a:t>1/4</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000000"/>
                          </a:solidFill>
                          <a:effectLst/>
                          <a:latin typeface="Calibri"/>
                        </a:rPr>
                        <a:t>6.35</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dirty="0">
                          <a:solidFill>
                            <a:srgbClr val="00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5"/>
                  </a:ext>
                </a:extLst>
              </a:tr>
              <a:tr h="158766">
                <a:tc vMerge="1">
                  <a:txBody>
                    <a:bodyPr/>
                    <a:lstStyle/>
                    <a:p>
                      <a:endParaRPr lang="zh-CN" altLang="en-US"/>
                    </a:p>
                  </a:txBody>
                  <a:tcPr/>
                </a:tc>
                <a:tc vMerge="1">
                  <a:txBody>
                    <a:bodyPr/>
                    <a:lstStyle/>
                    <a:p>
                      <a:endParaRPr lang="zh-CN" altLang="en-US"/>
                    </a:p>
                  </a:txBody>
                  <a:tcPr/>
                </a:tc>
                <a:tc>
                  <a:txBody>
                    <a:bodyPr/>
                    <a:lstStyle/>
                    <a:p>
                      <a:pPr algn="ctr" fontAlgn="ctr"/>
                      <a:r>
                        <a:rPr lang="it-IT" sz="1200" b="0" i="0" u="none" strike="noStrike">
                          <a:solidFill>
                            <a:srgbClr val="000000"/>
                          </a:solidFill>
                          <a:effectLst/>
                          <a:latin typeface="Calibri"/>
                        </a:rPr>
                        <a:t>Gas</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FF0000"/>
                          </a:solidFill>
                          <a:effectLst/>
                          <a:latin typeface="Calibri"/>
                        </a:rPr>
                        <a:t>1/2</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a:solidFill>
                            <a:srgbClr val="FF0000"/>
                          </a:solidFill>
                          <a:effectLst/>
                          <a:latin typeface="Calibri"/>
                        </a:rPr>
                        <a:t>12.7</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zh-CN" altLang="en-US" sz="1200" b="0" i="0" u="none" strike="noStrike">
                          <a:solidFill>
                            <a:srgbClr val="FF0000"/>
                          </a:solidFill>
                          <a:effectLst/>
                          <a:latin typeface="Calibri"/>
                        </a:rPr>
                        <a:t>　</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fontAlgn="ctr"/>
                      <a:r>
                        <a:rPr lang="en-US" altLang="zh-CN" sz="1200" b="0" i="0" u="none" strike="noStrike" dirty="0">
                          <a:solidFill>
                            <a:srgbClr val="FF0000"/>
                          </a:solidFill>
                          <a:effectLst/>
                          <a:latin typeface="Calibri"/>
                        </a:rPr>
                        <a:t>1/2</a:t>
                      </a:r>
                      <a:r>
                        <a:rPr lang="zh-CN" altLang="en-US" sz="1200" b="0" i="0" u="none" strike="noStrike" dirty="0">
                          <a:solidFill>
                            <a:srgbClr val="FF0000"/>
                          </a:solidFill>
                          <a:effectLst/>
                          <a:latin typeface="宋体"/>
                        </a:rPr>
                        <a:t>→</a:t>
                      </a:r>
                      <a:r>
                        <a:rPr lang="en-US" altLang="zh-CN" sz="1200" b="0" i="0" u="none" strike="noStrike" dirty="0">
                          <a:solidFill>
                            <a:srgbClr val="FF0000"/>
                          </a:solidFill>
                          <a:effectLst/>
                          <a:latin typeface="Calibri"/>
                        </a:rPr>
                        <a:t>3/8</a:t>
                      </a:r>
                    </a:p>
                  </a:txBody>
                  <a:tcPr marL="7502" marR="7502" marT="750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26"/>
                  </a:ext>
                </a:extLst>
              </a:tr>
            </a:tbl>
          </a:graphicData>
        </a:graphic>
      </p:graphicFrame>
      <p:sp>
        <p:nvSpPr>
          <p:cNvPr id="18" name="矩形 6"/>
          <p:cNvSpPr>
            <a:spLocks noChangeArrowheads="1"/>
          </p:cNvSpPr>
          <p:nvPr/>
        </p:nvSpPr>
        <p:spPr bwMode="auto">
          <a:xfrm>
            <a:off x="411700" y="1388242"/>
            <a:ext cx="4784414" cy="4662815"/>
          </a:xfrm>
          <a:prstGeom prst="rect">
            <a:avLst/>
          </a:prstGeom>
          <a:noFill/>
          <a:ln w="9525">
            <a:noFill/>
            <a:miter lim="800000"/>
            <a:headEnd/>
            <a:tailEnd/>
          </a:ln>
        </p:spPr>
        <p:txBody>
          <a:bodyPr wrap="square">
            <a:spAutoFit/>
          </a:bodyPr>
          <a:lstStyle/>
          <a:p>
            <a:pPr eaLnBrk="1" fontAlgn="auto" hangingPunct="1">
              <a:lnSpc>
                <a:spcPct val="150000"/>
              </a:lnSpc>
              <a:spcBef>
                <a:spcPts val="0"/>
              </a:spcBef>
              <a:spcAft>
                <a:spcPts val="0"/>
              </a:spcAft>
            </a:pPr>
            <a:r>
              <a:rPr lang="en-US" altLang="zh-CN" kern="0" baseline="0" dirty="0">
                <a:solidFill>
                  <a:srgbClr val="000000"/>
                </a:solidFill>
                <a:cs typeface="Calibri" panose="020F0502020204030204" pitchFamily="34" charset="0"/>
              </a:rPr>
              <a:t>For </a:t>
            </a:r>
            <a:r>
              <a:rPr lang="en-US" altLang="zh-CN" b="1" kern="0" baseline="0" dirty="0">
                <a:solidFill>
                  <a:schemeClr val="tx1">
                    <a:lumMod val="75000"/>
                    <a:lumOff val="25000"/>
                  </a:schemeClr>
                </a:solidFill>
                <a:cs typeface="Calibri" panose="020F0502020204030204" pitchFamily="34" charset="0"/>
              </a:rPr>
              <a:t>28K-42K</a:t>
            </a:r>
            <a:r>
              <a:rPr lang="en-US" altLang="zh-CN" kern="0" baseline="0" dirty="0">
                <a:solidFill>
                  <a:srgbClr val="000000"/>
                </a:solidFill>
                <a:cs typeface="Calibri" panose="020F0502020204030204" pitchFamily="34" charset="0"/>
              </a:rPr>
              <a:t>, one connector is 6.35/12.7,</a:t>
            </a:r>
          </a:p>
          <a:p>
            <a:pPr eaLnBrk="1" fontAlgn="auto" hangingPunct="1">
              <a:lnSpc>
                <a:spcPct val="150000"/>
              </a:lnSpc>
              <a:spcBef>
                <a:spcPts val="0"/>
              </a:spcBef>
              <a:spcAft>
                <a:spcPts val="0"/>
              </a:spcAft>
            </a:pPr>
            <a:r>
              <a:rPr lang="en-US" altLang="zh-CN" kern="0" baseline="0" dirty="0">
                <a:solidFill>
                  <a:srgbClr val="000000"/>
                </a:solidFill>
                <a:cs typeface="Calibri" panose="020F0502020204030204" pitchFamily="34" charset="0"/>
              </a:rPr>
              <a:t>When connect to 7K-12K, pipe adaptor (Ф12.7 → Ф 9.52) needs to be fixed on the gas valve of outdoor unit.</a:t>
            </a:r>
          </a:p>
          <a:p>
            <a:pPr eaLnBrk="1" fontAlgn="auto" hangingPunct="1">
              <a:lnSpc>
                <a:spcPct val="150000"/>
              </a:lnSpc>
              <a:spcBef>
                <a:spcPts val="0"/>
              </a:spcBef>
              <a:spcAft>
                <a:spcPts val="0"/>
              </a:spcAft>
            </a:pPr>
            <a:endParaRPr lang="en-US" altLang="zh-CN" kern="0" baseline="0" dirty="0">
              <a:solidFill>
                <a:srgbClr val="000000"/>
              </a:solidFill>
              <a:cs typeface="Calibri" panose="020F0502020204030204" pitchFamily="34" charset="0"/>
            </a:endParaRPr>
          </a:p>
          <a:p>
            <a:pPr eaLnBrk="1" fontAlgn="auto" hangingPunct="1">
              <a:lnSpc>
                <a:spcPct val="150000"/>
              </a:lnSpc>
              <a:spcBef>
                <a:spcPts val="0"/>
              </a:spcBef>
              <a:spcAft>
                <a:spcPts val="0"/>
              </a:spcAft>
            </a:pPr>
            <a:endParaRPr lang="en-US" altLang="zh-CN" kern="0" baseline="0" dirty="0">
              <a:solidFill>
                <a:srgbClr val="000000"/>
              </a:solidFill>
              <a:cs typeface="Calibri" panose="020F0502020204030204" pitchFamily="34" charset="0"/>
            </a:endParaRPr>
          </a:p>
          <a:p>
            <a:pPr eaLnBrk="1" fontAlgn="auto" hangingPunct="1">
              <a:lnSpc>
                <a:spcPct val="150000"/>
              </a:lnSpc>
              <a:spcBef>
                <a:spcPts val="0"/>
              </a:spcBef>
              <a:spcAft>
                <a:spcPts val="0"/>
              </a:spcAft>
            </a:pPr>
            <a:endParaRPr lang="en-US" altLang="zh-CN" kern="0" baseline="0" dirty="0">
              <a:solidFill>
                <a:srgbClr val="000000"/>
              </a:solidFill>
              <a:cs typeface="Calibri" panose="020F0502020204030204" pitchFamily="34" charset="0"/>
            </a:endParaRPr>
          </a:p>
          <a:p>
            <a:pPr eaLnBrk="1" fontAlgn="auto" hangingPunct="1">
              <a:lnSpc>
                <a:spcPct val="150000"/>
              </a:lnSpc>
              <a:spcBef>
                <a:spcPts val="0"/>
              </a:spcBef>
              <a:spcAft>
                <a:spcPts val="0"/>
              </a:spcAft>
            </a:pPr>
            <a:r>
              <a:rPr lang="en-US" altLang="zh-CN" kern="0" baseline="0" dirty="0">
                <a:solidFill>
                  <a:srgbClr val="000000"/>
                </a:solidFill>
                <a:cs typeface="Calibri" panose="020F0502020204030204" pitchFamily="34" charset="0"/>
              </a:rPr>
              <a:t>The other connectors are 6.35/9.52, when connect 18K IDU, pipe adaptor (Ф9.52 → Ф 12.7) needs to be fixed on the gas valve of outdoor unit.</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626" y="3259225"/>
            <a:ext cx="3055809" cy="920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2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324" y="5658370"/>
            <a:ext cx="3158309" cy="988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20"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374323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14"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5"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7" name="文本框 3"/>
          <p:cNvSpPr txBox="1"/>
          <p:nvPr/>
        </p:nvSpPr>
        <p:spPr>
          <a:xfrm>
            <a:off x="1053016" y="984625"/>
            <a:ext cx="365888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requirement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8" name="矩形 6"/>
          <p:cNvSpPr>
            <a:spLocks noChangeArrowheads="1"/>
          </p:cNvSpPr>
          <p:nvPr/>
        </p:nvSpPr>
        <p:spPr bwMode="auto">
          <a:xfrm>
            <a:off x="1268026" y="1431784"/>
            <a:ext cx="9864414" cy="1338828"/>
          </a:xfrm>
          <a:prstGeom prst="rect">
            <a:avLst/>
          </a:prstGeom>
          <a:noFill/>
          <a:ln w="9525">
            <a:noFill/>
            <a:miter lim="800000"/>
            <a:headEnd/>
            <a:tailEnd/>
          </a:ln>
        </p:spPr>
        <p:txBody>
          <a:bodyPr wrap="square">
            <a:spAutoFit/>
          </a:bodyPr>
          <a:lstStyle/>
          <a:p>
            <a:pPr eaLnBrk="1" fontAlgn="auto" hangingPunct="1">
              <a:lnSpc>
                <a:spcPct val="150000"/>
              </a:lnSpc>
              <a:spcBef>
                <a:spcPts val="0"/>
              </a:spcBef>
              <a:spcAft>
                <a:spcPts val="0"/>
              </a:spcAft>
            </a:pPr>
            <a:r>
              <a:rPr lang="en-US" altLang="zh-CN" kern="0" baseline="0" dirty="0">
                <a:solidFill>
                  <a:srgbClr val="000000"/>
                </a:solidFill>
                <a:cs typeface="Calibri" panose="020F0502020204030204" pitchFamily="34" charset="0"/>
              </a:rPr>
              <a:t>For </a:t>
            </a:r>
            <a:r>
              <a:rPr lang="en-US" altLang="zh-CN" b="1" kern="0" baseline="0" dirty="0">
                <a:solidFill>
                  <a:schemeClr val="tx1">
                    <a:lumMod val="75000"/>
                    <a:lumOff val="25000"/>
                  </a:schemeClr>
                </a:solidFill>
                <a:cs typeface="Calibri" panose="020F0502020204030204" pitchFamily="34" charset="0"/>
              </a:rPr>
              <a:t>28K-42K</a:t>
            </a:r>
            <a:r>
              <a:rPr lang="en-US" altLang="zh-CN" kern="0" baseline="0" dirty="0">
                <a:solidFill>
                  <a:srgbClr val="000000"/>
                </a:solidFill>
                <a:cs typeface="Calibri" panose="020F0502020204030204" pitchFamily="34" charset="0"/>
              </a:rPr>
              <a:t>, the connector 6.35/12.7 cannot connect with 24K indoor unit.</a:t>
            </a:r>
          </a:p>
          <a:p>
            <a:pPr eaLnBrk="1" fontAlgn="auto" hangingPunct="1">
              <a:lnSpc>
                <a:spcPct val="150000"/>
              </a:lnSpc>
              <a:spcBef>
                <a:spcPts val="0"/>
              </a:spcBef>
              <a:spcAft>
                <a:spcPts val="0"/>
              </a:spcAft>
            </a:pPr>
            <a:r>
              <a:rPr lang="en-US" altLang="zh-CN" kern="0" baseline="0" dirty="0">
                <a:solidFill>
                  <a:srgbClr val="000000"/>
                </a:solidFill>
                <a:cs typeface="Calibri" panose="020F0502020204030204" pitchFamily="34" charset="0"/>
              </a:rPr>
              <a:t>When connect to 24K, two pipe adaptors (Liquid: Ф6.35 → Ф 9.52, Gas: Ф12.7 → Ф 15.9, ) need to be fixed on the valve of outdoor unit.</a:t>
            </a:r>
          </a:p>
        </p:txBody>
      </p:sp>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461" y="2770612"/>
            <a:ext cx="3540125" cy="1608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898" y="4109440"/>
            <a:ext cx="3825249" cy="1270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9"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3277450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3680175"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combination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6" name="TextBox 5"/>
          <p:cNvSpPr txBox="1"/>
          <p:nvPr/>
        </p:nvSpPr>
        <p:spPr>
          <a:xfrm>
            <a:off x="3943677" y="1458265"/>
            <a:ext cx="4572704" cy="523220"/>
          </a:xfrm>
          <a:prstGeom prst="rect">
            <a:avLst/>
          </a:prstGeom>
          <a:noFill/>
        </p:spPr>
        <p:txBody>
          <a:bodyPr wrap="square" rtlCol="0">
            <a:spAutoFit/>
          </a:bodyPr>
          <a:lstStyle/>
          <a:p>
            <a:r>
              <a:rPr kumimoji="1" lang="en-US" altLang="zh-CN" b="1" baseline="0" dirty="0">
                <a:solidFill>
                  <a:schemeClr val="tx1">
                    <a:lumMod val="85000"/>
                    <a:lumOff val="15000"/>
                  </a:schemeClr>
                </a:solidFill>
                <a:latin typeface="Arial" pitchFamily="34" charset="0"/>
                <a:cs typeface="Arial" pitchFamily="34" charset="0"/>
              </a:rPr>
              <a:t>Maximum combination is </a:t>
            </a:r>
            <a:r>
              <a:rPr kumimoji="1" lang="en-US" altLang="zh-CN" sz="2800" b="1" baseline="0" dirty="0">
                <a:solidFill>
                  <a:srgbClr val="FF0000"/>
                </a:solidFill>
                <a:latin typeface="Arial" pitchFamily="34" charset="0"/>
                <a:cs typeface="Arial" pitchFamily="34" charset="0"/>
              </a:rPr>
              <a:t>130%</a:t>
            </a:r>
            <a:endParaRPr lang="zh-CN" altLang="en-US" sz="2800" baseline="0" dirty="0"/>
          </a:p>
        </p:txBody>
      </p:sp>
      <p:sp>
        <p:nvSpPr>
          <p:cNvPr id="26" name="矩形 25"/>
          <p:cNvSpPr/>
          <p:nvPr/>
        </p:nvSpPr>
        <p:spPr>
          <a:xfrm>
            <a:off x="2816818" y="2257636"/>
            <a:ext cx="733394" cy="400110"/>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spcBef>
                <a:spcPct val="50000"/>
              </a:spcBef>
              <a:spcAft>
                <a:spcPct val="50000"/>
              </a:spcAft>
              <a:defRPr/>
            </a:pPr>
            <a:r>
              <a:rPr lang="it-IT" altLang="zh-CN" baseline="0" dirty="0">
                <a:solidFill>
                  <a:srgbClr val="000000"/>
                </a:solidFill>
              </a:rPr>
              <a:t>14</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graphicFrame>
        <p:nvGraphicFramePr>
          <p:cNvPr id="27" name="表格 26"/>
          <p:cNvGraphicFramePr>
            <a:graphicFrameLocks noGrp="1"/>
          </p:cNvGraphicFramePr>
          <p:nvPr>
            <p:extLst>
              <p:ext uri="{D42A27DB-BD31-4B8C-83A1-F6EECF244321}">
                <p14:modId xmlns:p14="http://schemas.microsoft.com/office/powerpoint/2010/main" val="3903204791"/>
              </p:ext>
            </p:extLst>
          </p:nvPr>
        </p:nvGraphicFramePr>
        <p:xfrm>
          <a:off x="7068463" y="2738133"/>
          <a:ext cx="3960360" cy="1438945"/>
        </p:xfrm>
        <a:graphic>
          <a:graphicData uri="http://schemas.openxmlformats.org/drawingml/2006/table">
            <a:tbl>
              <a:tblPr/>
              <a:tblGrid>
                <a:gridCol w="1360951">
                  <a:extLst>
                    <a:ext uri="{9D8B030D-6E8A-4147-A177-3AD203B41FA5}">
                      <a16:colId xmlns:a16="http://schemas.microsoft.com/office/drawing/2014/main" val="20000"/>
                    </a:ext>
                  </a:extLst>
                </a:gridCol>
                <a:gridCol w="1314474">
                  <a:extLst>
                    <a:ext uri="{9D8B030D-6E8A-4147-A177-3AD203B41FA5}">
                      <a16:colId xmlns:a16="http://schemas.microsoft.com/office/drawing/2014/main" val="20001"/>
                    </a:ext>
                  </a:extLst>
                </a:gridCol>
                <a:gridCol w="1284935">
                  <a:extLst>
                    <a:ext uri="{9D8B030D-6E8A-4147-A177-3AD203B41FA5}">
                      <a16:colId xmlns:a16="http://schemas.microsoft.com/office/drawing/2014/main" val="20002"/>
                    </a:ext>
                  </a:extLst>
                </a:gridCol>
              </a:tblGrid>
              <a:tr h="287789">
                <a:tc>
                  <a:txBody>
                    <a:bodyPr/>
                    <a:lstStyle/>
                    <a:p>
                      <a:pPr algn="ctr" fontAlgn="ctr"/>
                      <a:r>
                        <a:rPr lang="it-IT" sz="1800" b="1" i="0" u="none" strike="noStrike" dirty="0">
                          <a:solidFill>
                            <a:srgbClr val="000000"/>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gridSpan="2">
                  <a:txBody>
                    <a:bodyPr/>
                    <a:lstStyle/>
                    <a:p>
                      <a:pPr algn="ctr" fontAlgn="ctr"/>
                      <a:r>
                        <a:rPr lang="it-IT" sz="1800" b="1" i="0" u="none" strike="noStrike" dirty="0">
                          <a:solidFill>
                            <a:srgbClr val="000000"/>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extLst>
                  <a:ext uri="{0D108BD9-81ED-4DB2-BD59-A6C34878D82A}">
                    <a16:rowId xmlns:a16="http://schemas.microsoft.com/office/drawing/2014/main" val="10000"/>
                  </a:ext>
                </a:extLst>
              </a:tr>
              <a:tr h="287789">
                <a:tc>
                  <a:txBody>
                    <a:bodyPr/>
                    <a:lstStyle/>
                    <a:p>
                      <a:pPr algn="ctr" fontAlgn="ctr"/>
                      <a:r>
                        <a:rPr lang="en-US" altLang="zh-CN" sz="1800" b="0" i="0" u="none" strike="noStrike">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87789">
                <a:tc>
                  <a:txBody>
                    <a:bodyPr/>
                    <a:lstStyle/>
                    <a:p>
                      <a:pPr algn="ctr" fontAlgn="ctr"/>
                      <a:r>
                        <a:rPr lang="en-US" altLang="zh-CN" sz="18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287789">
                <a:tc>
                  <a:txBody>
                    <a:bodyPr/>
                    <a:lstStyle/>
                    <a:p>
                      <a:pPr algn="ctr" fontAlgn="ctr"/>
                      <a:r>
                        <a:rPr lang="en-US" altLang="zh-CN" sz="1800" b="0" i="0" u="none" strike="noStrike" dirty="0">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87789">
                <a:tc>
                  <a:txBody>
                    <a:bodyPr/>
                    <a:lstStyle/>
                    <a:p>
                      <a:pPr algn="ctr" fontAlgn="ctr"/>
                      <a:r>
                        <a:rPr lang="en-US" altLang="zh-CN" sz="18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bl>
          </a:graphicData>
        </a:graphic>
      </p:graphicFrame>
      <p:sp>
        <p:nvSpPr>
          <p:cNvPr id="28" name="矩形 27"/>
          <p:cNvSpPr/>
          <p:nvPr/>
        </p:nvSpPr>
        <p:spPr>
          <a:xfrm>
            <a:off x="8939499" y="2257636"/>
            <a:ext cx="723247" cy="400110"/>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spcBef>
                <a:spcPct val="50000"/>
              </a:spcBef>
              <a:spcAft>
                <a:spcPct val="50000"/>
              </a:spcAft>
              <a:defRPr/>
            </a:pPr>
            <a:r>
              <a:rPr lang="it-IT" altLang="zh-CN" baseline="0" dirty="0">
                <a:solidFill>
                  <a:srgbClr val="000000"/>
                </a:solidFill>
              </a:rPr>
              <a:t>18</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graphicFrame>
        <p:nvGraphicFramePr>
          <p:cNvPr id="29" name="表格 28"/>
          <p:cNvGraphicFramePr>
            <a:graphicFrameLocks noGrp="1"/>
          </p:cNvGraphicFramePr>
          <p:nvPr>
            <p:extLst>
              <p:ext uri="{D42A27DB-BD31-4B8C-83A1-F6EECF244321}">
                <p14:modId xmlns:p14="http://schemas.microsoft.com/office/powerpoint/2010/main" val="1541986326"/>
              </p:ext>
            </p:extLst>
          </p:nvPr>
        </p:nvGraphicFramePr>
        <p:xfrm>
          <a:off x="1053016" y="4744244"/>
          <a:ext cx="7692355" cy="1419225"/>
        </p:xfrm>
        <a:graphic>
          <a:graphicData uri="http://schemas.openxmlformats.org/drawingml/2006/table">
            <a:tbl>
              <a:tblPr/>
              <a:tblGrid>
                <a:gridCol w="1682156">
                  <a:extLst>
                    <a:ext uri="{9D8B030D-6E8A-4147-A177-3AD203B41FA5}">
                      <a16:colId xmlns:a16="http://schemas.microsoft.com/office/drawing/2014/main" val="20000"/>
                    </a:ext>
                  </a:extLst>
                </a:gridCol>
                <a:gridCol w="1559497">
                  <a:extLst>
                    <a:ext uri="{9D8B030D-6E8A-4147-A177-3AD203B41FA5}">
                      <a16:colId xmlns:a16="http://schemas.microsoft.com/office/drawing/2014/main" val="20001"/>
                    </a:ext>
                  </a:extLst>
                </a:gridCol>
                <a:gridCol w="1524453">
                  <a:extLst>
                    <a:ext uri="{9D8B030D-6E8A-4147-A177-3AD203B41FA5}">
                      <a16:colId xmlns:a16="http://schemas.microsoft.com/office/drawing/2014/main" val="20002"/>
                    </a:ext>
                  </a:extLst>
                </a:gridCol>
                <a:gridCol w="1734723">
                  <a:extLst>
                    <a:ext uri="{9D8B030D-6E8A-4147-A177-3AD203B41FA5}">
                      <a16:colId xmlns:a16="http://schemas.microsoft.com/office/drawing/2014/main" val="20003"/>
                    </a:ext>
                  </a:extLst>
                </a:gridCol>
                <a:gridCol w="1191526">
                  <a:extLst>
                    <a:ext uri="{9D8B030D-6E8A-4147-A177-3AD203B41FA5}">
                      <a16:colId xmlns:a16="http://schemas.microsoft.com/office/drawing/2014/main" val="20004"/>
                    </a:ext>
                  </a:extLst>
                </a:gridCol>
              </a:tblGrid>
              <a:tr h="190500">
                <a:tc>
                  <a:txBody>
                    <a:bodyPr/>
                    <a:lstStyle/>
                    <a:p>
                      <a:pPr algn="ctr" fontAlgn="ctr"/>
                      <a:r>
                        <a:rPr lang="it-IT" sz="1800" b="1" i="0" u="none" strike="noStrike" dirty="0">
                          <a:solidFill>
                            <a:srgbClr val="000000"/>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gridSpan="2">
                  <a:txBody>
                    <a:bodyPr/>
                    <a:lstStyle/>
                    <a:p>
                      <a:pPr algn="ctr" fontAlgn="ctr"/>
                      <a:r>
                        <a:rPr lang="it-IT" sz="1800" b="1" i="0" u="none" strike="noStrike" dirty="0">
                          <a:solidFill>
                            <a:srgbClr val="000000"/>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tc gridSpan="2">
                  <a:txBody>
                    <a:bodyPr/>
                    <a:lstStyle/>
                    <a:p>
                      <a:pPr algn="ctr" fontAlgn="ctr"/>
                      <a:r>
                        <a:rPr lang="it-IT" sz="1800" b="1" i="0" u="none" strike="noStrike" dirty="0">
                          <a:solidFill>
                            <a:srgbClr val="000000"/>
                          </a:solidFill>
                          <a:effectLst/>
                          <a:latin typeface="Calibri"/>
                        </a:rPr>
                        <a:t>Three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zh-CN" altLang="en-US"/>
                    </a:p>
                  </a:txBody>
                  <a:tcPr/>
                </a:tc>
                <a:extLst>
                  <a:ext uri="{0D108BD9-81ED-4DB2-BD59-A6C34878D82A}">
                    <a16:rowId xmlns:a16="http://schemas.microsoft.com/office/drawing/2014/main" val="10000"/>
                  </a:ext>
                </a:extLst>
              </a:tr>
              <a:tr h="190500">
                <a:tc>
                  <a:txBody>
                    <a:bodyPr/>
                    <a:lstStyle/>
                    <a:p>
                      <a:pPr algn="ctr" fontAlgn="ctr"/>
                      <a:r>
                        <a:rPr lang="en-US" altLang="zh-CN" sz="1800" b="0" i="0" u="none" strike="noStrike">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0500">
                <a:tc>
                  <a:txBody>
                    <a:bodyPr/>
                    <a:lstStyle/>
                    <a:p>
                      <a:pPr algn="ctr" fontAlgn="ctr"/>
                      <a:r>
                        <a:rPr lang="en-US" altLang="zh-CN" sz="18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190500">
                <a:tc>
                  <a:txBody>
                    <a:bodyPr/>
                    <a:lstStyle/>
                    <a:p>
                      <a:pPr algn="ctr" fontAlgn="ctr"/>
                      <a:r>
                        <a:rPr lang="en-US" altLang="zh-CN" sz="1800" b="0" i="0" u="none" strike="noStrike">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90500">
                <a:tc>
                  <a:txBody>
                    <a:bodyPr/>
                    <a:lstStyle/>
                    <a:p>
                      <a:pPr algn="ctr" fontAlgn="ctr"/>
                      <a:r>
                        <a:rPr lang="en-US" altLang="zh-CN" sz="18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bl>
          </a:graphicData>
        </a:graphic>
      </p:graphicFrame>
      <p:sp>
        <p:nvSpPr>
          <p:cNvPr id="30" name="矩形 29"/>
          <p:cNvSpPr/>
          <p:nvPr/>
        </p:nvSpPr>
        <p:spPr>
          <a:xfrm>
            <a:off x="5109893" y="4287014"/>
            <a:ext cx="670096" cy="400110"/>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spcBef>
                <a:spcPct val="50000"/>
              </a:spcBef>
              <a:spcAft>
                <a:spcPct val="50000"/>
              </a:spcAft>
              <a:defRPr/>
            </a:pPr>
            <a:r>
              <a:rPr lang="it-IT" altLang="zh-CN" baseline="0" dirty="0">
                <a:solidFill>
                  <a:srgbClr val="000000"/>
                </a:solidFill>
              </a:rPr>
              <a:t>21</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sp>
        <p:nvSpPr>
          <p:cNvPr id="31" name="TextBox 15"/>
          <p:cNvSpPr txBox="1"/>
          <p:nvPr/>
        </p:nvSpPr>
        <p:spPr>
          <a:xfrm>
            <a:off x="1705797" y="6469619"/>
            <a:ext cx="8148384" cy="338554"/>
          </a:xfrm>
          <a:prstGeom prst="rect">
            <a:avLst/>
          </a:prstGeom>
          <a:noFill/>
        </p:spPr>
        <p:txBody>
          <a:bodyPr wrap="none" rtlCol="0">
            <a:spAutoFit/>
          </a:bodyPr>
          <a:lstStyle/>
          <a:p>
            <a:r>
              <a:rPr kumimoji="1" lang="en-US" altLang="zh-CN" sz="1600" baseline="0" dirty="0">
                <a:latin typeface="Arial" pitchFamily="34" charset="0"/>
                <a:cs typeface="Arial" pitchFamily="34" charset="0"/>
              </a:rPr>
              <a:t>PS : maximum combination is based on not all indoor units will turn on at the same time.</a:t>
            </a:r>
            <a:endParaRPr lang="zh-CN" altLang="en-US" sz="1600" baseline="0" dirty="0">
              <a:latin typeface="Arial" pitchFamily="34" charset="0"/>
              <a:cs typeface="Arial" pitchFamily="34" charset="0"/>
            </a:endParaRPr>
          </a:p>
        </p:txBody>
      </p:sp>
      <p:graphicFrame>
        <p:nvGraphicFramePr>
          <p:cNvPr id="17" name="表格 16"/>
          <p:cNvGraphicFramePr>
            <a:graphicFrameLocks noGrp="1"/>
          </p:cNvGraphicFramePr>
          <p:nvPr>
            <p:extLst>
              <p:ext uri="{D42A27DB-BD31-4B8C-83A1-F6EECF244321}">
                <p14:modId xmlns:p14="http://schemas.microsoft.com/office/powerpoint/2010/main" val="492093774"/>
              </p:ext>
            </p:extLst>
          </p:nvPr>
        </p:nvGraphicFramePr>
        <p:xfrm>
          <a:off x="1541773" y="2741074"/>
          <a:ext cx="3960360" cy="1438945"/>
        </p:xfrm>
        <a:graphic>
          <a:graphicData uri="http://schemas.openxmlformats.org/drawingml/2006/table">
            <a:tbl>
              <a:tblPr/>
              <a:tblGrid>
                <a:gridCol w="1360951">
                  <a:extLst>
                    <a:ext uri="{9D8B030D-6E8A-4147-A177-3AD203B41FA5}">
                      <a16:colId xmlns:a16="http://schemas.microsoft.com/office/drawing/2014/main" val="20000"/>
                    </a:ext>
                  </a:extLst>
                </a:gridCol>
                <a:gridCol w="1314474">
                  <a:extLst>
                    <a:ext uri="{9D8B030D-6E8A-4147-A177-3AD203B41FA5}">
                      <a16:colId xmlns:a16="http://schemas.microsoft.com/office/drawing/2014/main" val="20001"/>
                    </a:ext>
                  </a:extLst>
                </a:gridCol>
                <a:gridCol w="1284935">
                  <a:extLst>
                    <a:ext uri="{9D8B030D-6E8A-4147-A177-3AD203B41FA5}">
                      <a16:colId xmlns:a16="http://schemas.microsoft.com/office/drawing/2014/main" val="20002"/>
                    </a:ext>
                  </a:extLst>
                </a:gridCol>
              </a:tblGrid>
              <a:tr h="287789">
                <a:tc>
                  <a:txBody>
                    <a:bodyPr/>
                    <a:lstStyle/>
                    <a:p>
                      <a:pPr algn="ctr" fontAlgn="ctr"/>
                      <a:r>
                        <a:rPr lang="it-IT" sz="1800" b="1" i="0" u="none" strike="noStrike" dirty="0">
                          <a:solidFill>
                            <a:srgbClr val="000000"/>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gridSpan="2">
                  <a:txBody>
                    <a:bodyPr/>
                    <a:lstStyle/>
                    <a:p>
                      <a:pPr algn="ctr" fontAlgn="ctr"/>
                      <a:r>
                        <a:rPr lang="it-IT" sz="1800" b="1" i="0" u="none" strike="noStrike" dirty="0">
                          <a:solidFill>
                            <a:srgbClr val="000000"/>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extLst>
                  <a:ext uri="{0D108BD9-81ED-4DB2-BD59-A6C34878D82A}">
                    <a16:rowId xmlns:a16="http://schemas.microsoft.com/office/drawing/2014/main" val="10000"/>
                  </a:ext>
                </a:extLst>
              </a:tr>
              <a:tr h="287789">
                <a:tc>
                  <a:txBody>
                    <a:bodyPr/>
                    <a:lstStyle/>
                    <a:p>
                      <a:pPr algn="ctr" fontAlgn="ctr"/>
                      <a:r>
                        <a:rPr lang="en-US" altLang="zh-CN" sz="1800" b="0" i="0" u="none" strike="noStrike">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87789">
                <a:tc>
                  <a:txBody>
                    <a:bodyPr/>
                    <a:lstStyle/>
                    <a:p>
                      <a:pPr algn="ctr" fontAlgn="ctr"/>
                      <a:r>
                        <a:rPr lang="en-US" altLang="zh-CN" sz="18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287789">
                <a:tc>
                  <a:txBody>
                    <a:bodyPr/>
                    <a:lstStyle/>
                    <a:p>
                      <a:pPr algn="ctr" fontAlgn="ctr"/>
                      <a:r>
                        <a:rPr lang="en-US" altLang="zh-CN" sz="1800" b="0" i="0" u="none" strike="noStrike" dirty="0">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87789">
                <a:tc>
                  <a:txBody>
                    <a:bodyPr/>
                    <a:lstStyle/>
                    <a:p>
                      <a:pPr algn="ctr" fontAlgn="ctr"/>
                      <a:r>
                        <a:rPr lang="en-US" altLang="zh-CN" sz="18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mn-lt"/>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bl>
          </a:graphicData>
        </a:graphic>
      </p:graphicFrame>
      <p:sp>
        <p:nvSpPr>
          <p:cNvPr id="18"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9"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1676672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3680175"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combination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505367578"/>
              </p:ext>
            </p:extLst>
          </p:nvPr>
        </p:nvGraphicFramePr>
        <p:xfrm>
          <a:off x="893362" y="1972015"/>
          <a:ext cx="9055563" cy="1419225"/>
        </p:xfrm>
        <a:graphic>
          <a:graphicData uri="http://schemas.openxmlformats.org/drawingml/2006/table">
            <a:tbl>
              <a:tblPr/>
              <a:tblGrid>
                <a:gridCol w="1444075">
                  <a:extLst>
                    <a:ext uri="{9D8B030D-6E8A-4147-A177-3AD203B41FA5}">
                      <a16:colId xmlns:a16="http://schemas.microsoft.com/office/drawing/2014/main" val="20000"/>
                    </a:ext>
                  </a:extLst>
                </a:gridCol>
                <a:gridCol w="1338779">
                  <a:extLst>
                    <a:ext uri="{9D8B030D-6E8A-4147-A177-3AD203B41FA5}">
                      <a16:colId xmlns:a16="http://schemas.microsoft.com/office/drawing/2014/main" val="20001"/>
                    </a:ext>
                  </a:extLst>
                </a:gridCol>
                <a:gridCol w="1308695">
                  <a:extLst>
                    <a:ext uri="{9D8B030D-6E8A-4147-A177-3AD203B41FA5}">
                      <a16:colId xmlns:a16="http://schemas.microsoft.com/office/drawing/2014/main" val="20002"/>
                    </a:ext>
                  </a:extLst>
                </a:gridCol>
                <a:gridCol w="1489203">
                  <a:extLst>
                    <a:ext uri="{9D8B030D-6E8A-4147-A177-3AD203B41FA5}">
                      <a16:colId xmlns:a16="http://schemas.microsoft.com/office/drawing/2014/main" val="20003"/>
                    </a:ext>
                  </a:extLst>
                </a:gridCol>
                <a:gridCol w="1022888">
                  <a:extLst>
                    <a:ext uri="{9D8B030D-6E8A-4147-A177-3AD203B41FA5}">
                      <a16:colId xmlns:a16="http://schemas.microsoft.com/office/drawing/2014/main" val="20004"/>
                    </a:ext>
                  </a:extLst>
                </a:gridCol>
                <a:gridCol w="1143228">
                  <a:extLst>
                    <a:ext uri="{9D8B030D-6E8A-4147-A177-3AD203B41FA5}">
                      <a16:colId xmlns:a16="http://schemas.microsoft.com/office/drawing/2014/main" val="20005"/>
                    </a:ext>
                  </a:extLst>
                </a:gridCol>
                <a:gridCol w="1308695">
                  <a:extLst>
                    <a:ext uri="{9D8B030D-6E8A-4147-A177-3AD203B41FA5}">
                      <a16:colId xmlns:a16="http://schemas.microsoft.com/office/drawing/2014/main" val="20006"/>
                    </a:ext>
                  </a:extLst>
                </a:gridCol>
              </a:tblGrid>
              <a:tr h="190500">
                <a:tc>
                  <a:txBody>
                    <a:bodyPr/>
                    <a:lstStyle/>
                    <a:p>
                      <a:pPr algn="ctr" fontAlgn="ctr"/>
                      <a:r>
                        <a:rPr lang="it-IT" sz="1800" b="1" i="0" u="none" strike="noStrike" dirty="0">
                          <a:solidFill>
                            <a:srgbClr val="000000"/>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gridSpan="3">
                  <a:txBody>
                    <a:bodyPr/>
                    <a:lstStyle/>
                    <a:p>
                      <a:pPr algn="ctr" fontAlgn="ctr"/>
                      <a:r>
                        <a:rPr lang="it-IT" sz="1800" b="1" i="0" u="none" strike="noStrike" dirty="0">
                          <a:solidFill>
                            <a:srgbClr val="000000"/>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it-IT" sz="1800" b="1" i="0" u="none" strike="noStrike" dirty="0">
                          <a:solidFill>
                            <a:srgbClr val="000000"/>
                          </a:solidFill>
                          <a:effectLst/>
                          <a:latin typeface="Calibri"/>
                        </a:rPr>
                        <a:t>Three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90500">
                <a:tc>
                  <a:txBody>
                    <a:bodyPr/>
                    <a:lstStyle/>
                    <a:p>
                      <a:pPr algn="ctr" fontAlgn="ctr"/>
                      <a:r>
                        <a:rPr lang="en-US" altLang="zh-CN" sz="1800" b="0" i="0" u="none" strike="noStrike" dirty="0">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90500">
                <a:tc>
                  <a:txBody>
                    <a:bodyPr/>
                    <a:lstStyle/>
                    <a:p>
                      <a:pPr algn="ctr" fontAlgn="ctr"/>
                      <a:r>
                        <a:rPr lang="en-US" altLang="zh-CN" sz="18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190500">
                <a:tc>
                  <a:txBody>
                    <a:bodyPr/>
                    <a:lstStyle/>
                    <a:p>
                      <a:pPr algn="ctr" fontAlgn="ctr"/>
                      <a:r>
                        <a:rPr lang="en-US" altLang="zh-CN" sz="1800" b="0" i="0" u="none" strike="noStrike" dirty="0">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a:solidFill>
                            <a:srgbClr val="000000"/>
                          </a:solidFill>
                          <a:effectLst/>
                          <a:latin typeface="Calibri"/>
                        </a:rPr>
                        <a:t>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zh-CN" altLang="en-US" sz="1800" b="0" i="0" u="none" strike="noStrike">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zh-CN" sz="1800" b="0" i="0" u="none" strike="noStrike" dirty="0">
                          <a:solidFill>
                            <a:srgbClr val="000000"/>
                          </a:solidFill>
                          <a:effectLst/>
                          <a:latin typeface="Calibri"/>
                        </a:rPr>
                        <a:t>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90500">
                <a:tc>
                  <a:txBody>
                    <a:bodyPr/>
                    <a:lstStyle/>
                    <a:p>
                      <a:pPr algn="ctr" fontAlgn="ctr"/>
                      <a:r>
                        <a:rPr lang="en-US" altLang="zh-CN" sz="18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zh-CN" altLang="en-US" sz="1800" b="0" i="0" u="none" strike="noStrike" dirty="0">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bl>
          </a:graphicData>
        </a:graphic>
      </p:graphicFrame>
      <p:sp>
        <p:nvSpPr>
          <p:cNvPr id="10" name="矩形 9"/>
          <p:cNvSpPr/>
          <p:nvPr/>
        </p:nvSpPr>
        <p:spPr>
          <a:xfrm>
            <a:off x="636931" y="1643349"/>
            <a:ext cx="5475681" cy="246221"/>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lnSpc>
                <a:spcPts val="1200"/>
              </a:lnSpc>
              <a:spcBef>
                <a:spcPct val="50000"/>
              </a:spcBef>
              <a:spcAft>
                <a:spcPct val="50000"/>
              </a:spcAft>
              <a:defRPr/>
            </a:pPr>
            <a:r>
              <a:rPr kumimoji="0" lang="en-US" altLang="zh-CN" i="0" u="none" strike="noStrike" kern="1200" cap="none" spc="0" normalizeH="0" baseline="0" noProof="0" dirty="0">
                <a:ln>
                  <a:noFill/>
                </a:ln>
                <a:solidFill>
                  <a:srgbClr val="000000"/>
                </a:solidFill>
                <a:effectLst/>
                <a:uLnTx/>
                <a:uFillTx/>
              </a:rPr>
              <a:t>Combination table </a:t>
            </a:r>
            <a:r>
              <a:rPr lang="en-US" altLang="zh-CN" baseline="0" dirty="0">
                <a:solidFill>
                  <a:srgbClr val="000000"/>
                </a:solidFill>
              </a:rPr>
              <a:t>for 27K</a:t>
            </a:r>
            <a:endParaRPr kumimoji="0" lang="en-US" altLang="zh-CN" i="0" u="none" strike="noStrike" kern="1200" cap="none" spc="0" normalizeH="0" baseline="0" noProof="0" dirty="0">
              <a:ln>
                <a:noFill/>
              </a:ln>
              <a:solidFill>
                <a:srgbClr val="000000"/>
              </a:solidFill>
              <a:effectLst/>
              <a:uLnTx/>
              <a:uFillTx/>
            </a:endParaRPr>
          </a:p>
        </p:txBody>
      </p:sp>
      <p:sp>
        <p:nvSpPr>
          <p:cNvPr id="12" name="矩形 11"/>
          <p:cNvSpPr/>
          <p:nvPr/>
        </p:nvSpPr>
        <p:spPr>
          <a:xfrm>
            <a:off x="583750" y="3819418"/>
            <a:ext cx="5475681" cy="246221"/>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lnSpc>
                <a:spcPts val="1200"/>
              </a:lnSpc>
              <a:spcBef>
                <a:spcPct val="50000"/>
              </a:spcBef>
              <a:spcAft>
                <a:spcPct val="50000"/>
              </a:spcAft>
              <a:defRPr/>
            </a:pPr>
            <a:r>
              <a:rPr kumimoji="0" lang="en-US" altLang="zh-CN" i="0" u="none" strike="noStrike" kern="1200" cap="none" spc="0" normalizeH="0" baseline="0" noProof="0" dirty="0">
                <a:ln>
                  <a:noFill/>
                </a:ln>
                <a:solidFill>
                  <a:srgbClr val="000000"/>
                </a:solidFill>
                <a:effectLst/>
                <a:uLnTx/>
                <a:uFillTx/>
              </a:rPr>
              <a:t>Combination table </a:t>
            </a:r>
            <a:r>
              <a:rPr lang="en-US" altLang="zh-CN" baseline="0" dirty="0">
                <a:solidFill>
                  <a:srgbClr val="000000"/>
                </a:solidFill>
              </a:rPr>
              <a:t>for </a:t>
            </a:r>
            <a:r>
              <a:rPr lang="it-IT" altLang="zh-CN" baseline="0" dirty="0">
                <a:solidFill>
                  <a:srgbClr val="000000"/>
                </a:solidFill>
              </a:rPr>
              <a:t>28</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graphicFrame>
        <p:nvGraphicFramePr>
          <p:cNvPr id="13" name="表格 12"/>
          <p:cNvGraphicFramePr>
            <a:graphicFrameLocks noGrp="1"/>
          </p:cNvGraphicFramePr>
          <p:nvPr>
            <p:extLst>
              <p:ext uri="{D42A27DB-BD31-4B8C-83A1-F6EECF244321}">
                <p14:modId xmlns:p14="http://schemas.microsoft.com/office/powerpoint/2010/main" val="2742854434"/>
              </p:ext>
            </p:extLst>
          </p:nvPr>
        </p:nvGraphicFramePr>
        <p:xfrm>
          <a:off x="809262" y="4237264"/>
          <a:ext cx="8392875" cy="1903845"/>
        </p:xfrm>
        <a:graphic>
          <a:graphicData uri="http://schemas.openxmlformats.org/drawingml/2006/table">
            <a:tbl>
              <a:tblPr/>
              <a:tblGrid>
                <a:gridCol w="904875">
                  <a:extLst>
                    <a:ext uri="{9D8B030D-6E8A-4147-A177-3AD203B41FA5}">
                      <a16:colId xmlns:a16="http://schemas.microsoft.com/office/drawing/2014/main" val="20000"/>
                    </a:ext>
                  </a:extLst>
                </a:gridCol>
                <a:gridCol w="756000">
                  <a:extLst>
                    <a:ext uri="{9D8B030D-6E8A-4147-A177-3AD203B41FA5}">
                      <a16:colId xmlns:a16="http://schemas.microsoft.com/office/drawing/2014/main" val="20001"/>
                    </a:ext>
                  </a:extLst>
                </a:gridCol>
                <a:gridCol w="756000">
                  <a:extLst>
                    <a:ext uri="{9D8B030D-6E8A-4147-A177-3AD203B41FA5}">
                      <a16:colId xmlns:a16="http://schemas.microsoft.com/office/drawing/2014/main" val="20002"/>
                    </a:ext>
                  </a:extLst>
                </a:gridCol>
                <a:gridCol w="756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gridCol w="972000">
                  <a:extLst>
                    <a:ext uri="{9D8B030D-6E8A-4147-A177-3AD203B41FA5}">
                      <a16:colId xmlns:a16="http://schemas.microsoft.com/office/drawing/2014/main" val="20006"/>
                    </a:ext>
                  </a:extLst>
                </a:gridCol>
                <a:gridCol w="1152000">
                  <a:extLst>
                    <a:ext uri="{9D8B030D-6E8A-4147-A177-3AD203B41FA5}">
                      <a16:colId xmlns:a16="http://schemas.microsoft.com/office/drawing/2014/main" val="20008"/>
                    </a:ext>
                  </a:extLst>
                </a:gridCol>
                <a:gridCol w="1152000">
                  <a:extLst>
                    <a:ext uri="{9D8B030D-6E8A-4147-A177-3AD203B41FA5}">
                      <a16:colId xmlns:a16="http://schemas.microsoft.com/office/drawing/2014/main" val="20009"/>
                    </a:ext>
                  </a:extLst>
                </a:gridCol>
              </a:tblGrid>
              <a:tr h="225375">
                <a:tc>
                  <a:txBody>
                    <a:bodyPr/>
                    <a:lstStyle/>
                    <a:p>
                      <a:pPr algn="ctr" fontAlgn="ctr"/>
                      <a:r>
                        <a:rPr lang="it-IT" sz="1800" b="1" i="0" u="none" strike="noStrike" dirty="0">
                          <a:solidFill>
                            <a:srgbClr val="000000"/>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gridSpan="3">
                  <a:txBody>
                    <a:bodyPr/>
                    <a:lstStyle/>
                    <a:p>
                      <a:pPr algn="ctr" fontAlgn="ctr"/>
                      <a:r>
                        <a:rPr lang="it-IT" sz="1800" b="1" i="0" u="none" strike="noStrike" dirty="0">
                          <a:solidFill>
                            <a:srgbClr val="000000"/>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it-IT" sz="1800" b="1" i="0" u="none" strike="noStrike" dirty="0">
                          <a:solidFill>
                            <a:srgbClr val="000000"/>
                          </a:solidFill>
                          <a:effectLst/>
                          <a:latin typeface="Calibri"/>
                        </a:rPr>
                        <a:t>Three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tc hMerge="1">
                  <a:txBody>
                    <a:bodyPr/>
                    <a:lstStyle/>
                    <a:p>
                      <a:endParaRPr lang="zh-CN" altLang="en-US"/>
                    </a:p>
                  </a:txBody>
                  <a:tcPr/>
                </a:tc>
                <a:tc gridSpan="2">
                  <a:txBody>
                    <a:bodyPr/>
                    <a:lstStyle/>
                    <a:p>
                      <a:pPr algn="ctr" fontAlgn="ctr"/>
                      <a:r>
                        <a:rPr lang="it-IT" sz="1800" b="1" i="0" u="none" strike="noStrike" dirty="0">
                          <a:solidFill>
                            <a:srgbClr val="000000"/>
                          </a:solidFill>
                          <a:effectLst/>
                          <a:latin typeface="Calibri"/>
                        </a:rPr>
                        <a:t>Four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zh-CN" altLang="en-US"/>
                    </a:p>
                  </a:txBody>
                  <a:tcPr/>
                </a:tc>
                <a:extLst>
                  <a:ext uri="{0D108BD9-81ED-4DB2-BD59-A6C34878D82A}">
                    <a16:rowId xmlns:a16="http://schemas.microsoft.com/office/drawing/2014/main" val="10000"/>
                  </a:ext>
                </a:extLst>
              </a:tr>
              <a:tr h="324000">
                <a:tc>
                  <a:txBody>
                    <a:bodyPr/>
                    <a:lstStyle/>
                    <a:p>
                      <a:pPr algn="ctr" fontAlgn="ctr"/>
                      <a:r>
                        <a:rPr lang="en-US" altLang="zh-CN" sz="1800" b="0" i="0" u="none" strike="noStrike" dirty="0">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4000">
                <a:tc>
                  <a:txBody>
                    <a:bodyPr/>
                    <a:lstStyle/>
                    <a:p>
                      <a:pPr algn="ctr" fontAlgn="ctr"/>
                      <a:r>
                        <a:rPr lang="en-US" altLang="zh-CN" sz="18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324000">
                <a:tc>
                  <a:txBody>
                    <a:bodyPr/>
                    <a:lstStyle/>
                    <a:p>
                      <a:pPr algn="ctr" fontAlgn="ctr"/>
                      <a:r>
                        <a:rPr lang="en-US" altLang="zh-CN" sz="1800" b="0" i="0" u="none" strike="noStrike">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a:solidFill>
                            <a:srgbClr val="000000"/>
                          </a:solidFill>
                          <a:effectLst/>
                          <a:latin typeface="Calibri"/>
                        </a:rPr>
                        <a:t>7+7+7+12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9+9+9+12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4000">
                <a:tc>
                  <a:txBody>
                    <a:bodyPr/>
                    <a:lstStyle/>
                    <a:p>
                      <a:pPr algn="ctr" fontAlgn="ctr"/>
                      <a:r>
                        <a:rPr lang="en-US" altLang="zh-CN" sz="18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endParaRPr lang="zh-CN" altLang="en-US" dirty="0"/>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endParaRPr lang="zh-CN" altLang="en-US"/>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800" b="0" i="0" u="none" strike="noStrike" dirty="0">
                          <a:solidFill>
                            <a:srgbClr val="000000"/>
                          </a:solidFill>
                          <a:effectLst/>
                          <a:latin typeface="Calibri"/>
                        </a:rPr>
                        <a:t>7+7+9+9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r h="324000">
                <a:tc>
                  <a:txBody>
                    <a:bodyPr/>
                    <a:lstStyle/>
                    <a:p>
                      <a:pPr algn="ctr" fontAlgn="ctr"/>
                      <a:r>
                        <a:rPr lang="en-US" altLang="zh-CN" sz="1800" b="0" i="0" u="none" strike="noStrike" dirty="0">
                          <a:solidFill>
                            <a:srgbClr val="000000"/>
                          </a:solidFill>
                          <a:effectLst/>
                          <a:latin typeface="Calibri"/>
                        </a:rPr>
                        <a:t>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a:solidFill>
                            <a:srgbClr val="000000"/>
                          </a:solidFill>
                          <a:effectLst/>
                          <a:latin typeface="Calibri"/>
                        </a:rPr>
                        <a:t>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dirty="0"/>
                        <a:t>12+12</a:t>
                      </a:r>
                      <a:endParaRPr lang="zh-CN" altLang="en-US" dirty="0"/>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zh-CN" altLang="en-US" sz="1800" b="0" i="0" u="none" strike="noStrike" dirty="0">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800" b="0" i="0" u="none" strike="noStrike" dirty="0">
                          <a:solidFill>
                            <a:srgbClr val="000000"/>
                          </a:solidFill>
                          <a:effectLst/>
                          <a:latin typeface="+mn-lt"/>
                        </a:rPr>
                        <a:t>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dirty="0"/>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800" b="0" i="0" u="none" strike="noStrike" dirty="0">
                          <a:solidFill>
                            <a:srgbClr val="000000"/>
                          </a:solidFill>
                          <a:effectLst/>
                          <a:latin typeface="Calibri"/>
                        </a:rPr>
                        <a:t>7+7+9+12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8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4" name="TextBox 5"/>
          <p:cNvSpPr txBox="1"/>
          <p:nvPr/>
        </p:nvSpPr>
        <p:spPr>
          <a:xfrm>
            <a:off x="6067700" y="1310064"/>
            <a:ext cx="4572704" cy="523220"/>
          </a:xfrm>
          <a:prstGeom prst="rect">
            <a:avLst/>
          </a:prstGeom>
          <a:noFill/>
        </p:spPr>
        <p:txBody>
          <a:bodyPr wrap="square" rtlCol="0">
            <a:spAutoFit/>
          </a:bodyPr>
          <a:lstStyle/>
          <a:p>
            <a:r>
              <a:rPr kumimoji="1" lang="en-US" altLang="zh-CN" b="1" baseline="0" dirty="0">
                <a:solidFill>
                  <a:schemeClr val="tx1">
                    <a:lumMod val="85000"/>
                    <a:lumOff val="15000"/>
                  </a:schemeClr>
                </a:solidFill>
                <a:latin typeface="Arial" pitchFamily="34" charset="0"/>
                <a:cs typeface="Arial" pitchFamily="34" charset="0"/>
              </a:rPr>
              <a:t>Maximum combination is </a:t>
            </a:r>
            <a:r>
              <a:rPr kumimoji="1" lang="en-US" altLang="zh-CN" sz="2800" b="1" baseline="0" dirty="0">
                <a:solidFill>
                  <a:srgbClr val="FF0000"/>
                </a:solidFill>
                <a:latin typeface="Arial" pitchFamily="34" charset="0"/>
                <a:cs typeface="Arial" pitchFamily="34" charset="0"/>
              </a:rPr>
              <a:t>130%</a:t>
            </a:r>
            <a:endParaRPr lang="zh-CN" altLang="en-US" sz="2800" baseline="0" dirty="0"/>
          </a:p>
        </p:txBody>
      </p:sp>
      <p:sp>
        <p:nvSpPr>
          <p:cNvPr id="15" name="TextBox 15"/>
          <p:cNvSpPr txBox="1"/>
          <p:nvPr/>
        </p:nvSpPr>
        <p:spPr>
          <a:xfrm>
            <a:off x="1705797" y="6469619"/>
            <a:ext cx="8148384" cy="338554"/>
          </a:xfrm>
          <a:prstGeom prst="rect">
            <a:avLst/>
          </a:prstGeom>
          <a:noFill/>
        </p:spPr>
        <p:txBody>
          <a:bodyPr wrap="none" rtlCol="0">
            <a:spAutoFit/>
          </a:bodyPr>
          <a:lstStyle/>
          <a:p>
            <a:r>
              <a:rPr kumimoji="1" lang="en-US" altLang="zh-CN" sz="1600" baseline="0" dirty="0">
                <a:latin typeface="Arial" pitchFamily="34" charset="0"/>
                <a:cs typeface="Arial" pitchFamily="34" charset="0"/>
              </a:rPr>
              <a:t>PS : maximum combination is based on not all indoor units will turn on at the same time.</a:t>
            </a:r>
            <a:endParaRPr lang="zh-CN" altLang="en-US" sz="1600" baseline="0" dirty="0">
              <a:latin typeface="Arial" pitchFamily="34" charset="0"/>
              <a:cs typeface="Arial" pitchFamily="34" charset="0"/>
            </a:endParaRPr>
          </a:p>
        </p:txBody>
      </p:sp>
      <p:sp>
        <p:nvSpPr>
          <p:cNvPr id="16"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7"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167667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3680175"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combination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1706138173"/>
              </p:ext>
            </p:extLst>
          </p:nvPr>
        </p:nvGraphicFramePr>
        <p:xfrm>
          <a:off x="1206747" y="3268032"/>
          <a:ext cx="9887245" cy="2801304"/>
        </p:xfrm>
        <a:graphic>
          <a:graphicData uri="http://schemas.openxmlformats.org/drawingml/2006/table">
            <a:tbl>
              <a:tblPr/>
              <a:tblGrid>
                <a:gridCol w="879475">
                  <a:extLst>
                    <a:ext uri="{9D8B030D-6E8A-4147-A177-3AD203B41FA5}">
                      <a16:colId xmlns:a16="http://schemas.microsoft.com/office/drawing/2014/main" val="20000"/>
                    </a:ext>
                  </a:extLst>
                </a:gridCol>
                <a:gridCol w="619434">
                  <a:extLst>
                    <a:ext uri="{9D8B030D-6E8A-4147-A177-3AD203B41FA5}">
                      <a16:colId xmlns:a16="http://schemas.microsoft.com/office/drawing/2014/main" val="20001"/>
                    </a:ext>
                  </a:extLst>
                </a:gridCol>
                <a:gridCol w="647591">
                  <a:extLst>
                    <a:ext uri="{9D8B030D-6E8A-4147-A177-3AD203B41FA5}">
                      <a16:colId xmlns:a16="http://schemas.microsoft.com/office/drawing/2014/main" val="20002"/>
                    </a:ext>
                  </a:extLst>
                </a:gridCol>
                <a:gridCol w="732059">
                  <a:extLst>
                    <a:ext uri="{9D8B030D-6E8A-4147-A177-3AD203B41FA5}">
                      <a16:colId xmlns:a16="http://schemas.microsoft.com/office/drawing/2014/main" val="20003"/>
                    </a:ext>
                  </a:extLst>
                </a:gridCol>
                <a:gridCol w="872950">
                  <a:extLst>
                    <a:ext uri="{9D8B030D-6E8A-4147-A177-3AD203B41FA5}">
                      <a16:colId xmlns:a16="http://schemas.microsoft.com/office/drawing/2014/main" val="20004"/>
                    </a:ext>
                  </a:extLst>
                </a:gridCol>
                <a:gridCol w="872950">
                  <a:extLst>
                    <a:ext uri="{9D8B030D-6E8A-4147-A177-3AD203B41FA5}">
                      <a16:colId xmlns:a16="http://schemas.microsoft.com/office/drawing/2014/main" val="20005"/>
                    </a:ext>
                  </a:extLst>
                </a:gridCol>
                <a:gridCol w="942786">
                  <a:extLst>
                    <a:ext uri="{9D8B030D-6E8A-4147-A177-3AD203B41FA5}">
                      <a16:colId xmlns:a16="http://schemas.microsoft.com/office/drawing/2014/main" val="20006"/>
                    </a:ext>
                  </a:extLst>
                </a:gridCol>
                <a:gridCol w="1044000">
                  <a:extLst>
                    <a:ext uri="{9D8B030D-6E8A-4147-A177-3AD203B41FA5}">
                      <a16:colId xmlns:a16="http://schemas.microsoft.com/office/drawing/2014/main" val="20007"/>
                    </a:ext>
                  </a:extLst>
                </a:gridCol>
                <a:gridCol w="1044000">
                  <a:extLst>
                    <a:ext uri="{9D8B030D-6E8A-4147-A177-3AD203B41FA5}">
                      <a16:colId xmlns:a16="http://schemas.microsoft.com/office/drawing/2014/main" val="20008"/>
                    </a:ext>
                  </a:extLst>
                </a:gridCol>
                <a:gridCol w="1116000">
                  <a:extLst>
                    <a:ext uri="{9D8B030D-6E8A-4147-A177-3AD203B41FA5}">
                      <a16:colId xmlns:a16="http://schemas.microsoft.com/office/drawing/2014/main" val="20009"/>
                    </a:ext>
                  </a:extLst>
                </a:gridCol>
                <a:gridCol w="1116000">
                  <a:extLst>
                    <a:ext uri="{9D8B030D-6E8A-4147-A177-3AD203B41FA5}">
                      <a16:colId xmlns:a16="http://schemas.microsoft.com/office/drawing/2014/main" val="20010"/>
                    </a:ext>
                  </a:extLst>
                </a:gridCol>
              </a:tblGrid>
              <a:tr h="496351">
                <a:tc>
                  <a:txBody>
                    <a:bodyPr/>
                    <a:lstStyle/>
                    <a:p>
                      <a:pPr algn="ctr" rtl="0" fontAlgn="ctr"/>
                      <a:r>
                        <a:rPr lang="it-IT" sz="1800" b="1" i="0" u="none" strike="noStrike" dirty="0">
                          <a:solidFill>
                            <a:schemeClr val="tx1">
                              <a:lumMod val="75000"/>
                              <a:lumOff val="25000"/>
                            </a:schemeClr>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gridSpan="2">
                  <a:txBody>
                    <a:bodyPr/>
                    <a:lstStyle/>
                    <a:p>
                      <a:pPr algn="ctr" rtl="0" fontAlgn="ctr"/>
                      <a:r>
                        <a:rPr lang="it-IT" sz="1800" b="1" i="0" u="none" strike="noStrike" dirty="0">
                          <a:solidFill>
                            <a:schemeClr val="tx1">
                              <a:lumMod val="75000"/>
                              <a:lumOff val="25000"/>
                            </a:schemeClr>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endParaRPr lang="zh-CN" altLang="en-US"/>
                    </a:p>
                  </a:txBody>
                  <a:tcPr/>
                </a:tc>
                <a:tc gridSpan="4">
                  <a:txBody>
                    <a:bodyPr/>
                    <a:lstStyle/>
                    <a:p>
                      <a:pPr algn="ctr" rtl="0" fontAlgn="ctr"/>
                      <a:r>
                        <a:rPr lang="it-IT" sz="1800" b="1" i="0" u="none" strike="noStrike" dirty="0">
                          <a:solidFill>
                            <a:schemeClr val="tx1">
                              <a:lumMod val="75000"/>
                              <a:lumOff val="25000"/>
                            </a:schemeClr>
                          </a:solidFill>
                          <a:effectLst/>
                          <a:latin typeface="Calibri"/>
                        </a:rPr>
                        <a:t>Three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tc hMerge="1">
                  <a:txBody>
                    <a:bodyPr/>
                    <a:lstStyle/>
                    <a:p>
                      <a:endParaRPr lang="zh-CN" altLang="en-US"/>
                    </a:p>
                  </a:txBody>
                  <a:tcPr/>
                </a:tc>
                <a:tc hMerge="1">
                  <a:txBody>
                    <a:bodyPr/>
                    <a:lstStyle/>
                    <a:p>
                      <a:pPr algn="ctr" rtl="0" fontAlgn="ctr"/>
                      <a:endParaRPr lang="it-IT" sz="18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ctr"/>
                      <a:r>
                        <a:rPr lang="it-IT" sz="1800" b="1" i="0" u="none" strike="noStrike" dirty="0">
                          <a:solidFill>
                            <a:schemeClr val="tx1">
                              <a:lumMod val="75000"/>
                              <a:lumOff val="25000"/>
                            </a:schemeClr>
                          </a:solidFill>
                          <a:effectLst/>
                          <a:latin typeface="Calibri"/>
                        </a:rPr>
                        <a:t>Four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329279">
                <a:tc>
                  <a:txBody>
                    <a:bodyPr/>
                    <a:lstStyle/>
                    <a:p>
                      <a:pPr algn="ctr" rtl="0" fontAlgn="ctr"/>
                      <a:r>
                        <a:rPr lang="en-US" altLang="zh-CN" sz="1600" b="0" i="0" u="none" strike="noStrike" dirty="0">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600" b="0" i="0" u="none" strike="noStrike" kern="1200" dirty="0">
                          <a:solidFill>
                            <a:srgbClr val="000000"/>
                          </a:solidFill>
                          <a:effectLst/>
                          <a:latin typeface="Calibri"/>
                          <a:ea typeface="+mn-ea"/>
                          <a:cs typeface="+mn-cs"/>
                        </a:rPr>
                        <a:t>9+12+12+12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29279">
                <a:tc>
                  <a:txBody>
                    <a:bodyPr/>
                    <a:lstStyle/>
                    <a:p>
                      <a:pPr algn="ctr" rtl="0" fontAlgn="ctr"/>
                      <a:r>
                        <a:rPr lang="en-US" altLang="zh-CN" sz="16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endParaRPr lang="zh-CN" altLang="en-US"/>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329279">
                <a:tc>
                  <a:txBody>
                    <a:bodyPr/>
                    <a:lstStyle/>
                    <a:p>
                      <a:pPr algn="ctr" rtl="0" fontAlgn="ctr"/>
                      <a:r>
                        <a:rPr lang="en-US" altLang="zh-CN" sz="1600" b="0" i="0" u="none" strike="noStrike">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a:solidFill>
                            <a:srgbClr val="000000"/>
                          </a:solidFill>
                          <a:effectLst/>
                          <a:latin typeface="+mn-lt"/>
                          <a:ea typeface="+mn-ea"/>
                          <a:cs typeface="+mn-cs"/>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Calibri"/>
                          <a:ea typeface="+mn-ea"/>
                          <a:cs typeface="+mn-cs"/>
                        </a:rPr>
                        <a:t>7+12+12+12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29279">
                <a:tc>
                  <a:txBody>
                    <a:bodyPr/>
                    <a:lstStyle/>
                    <a:p>
                      <a:pPr algn="ctr" rtl="0" fontAlgn="ctr"/>
                      <a:r>
                        <a:rPr lang="en-US" altLang="zh-CN" sz="16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endParaRPr lang="zh-CN" altLang="en-US" dirty="0"/>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r h="329279">
                <a:tc>
                  <a:txBody>
                    <a:bodyPr/>
                    <a:lstStyle/>
                    <a:p>
                      <a:pPr algn="ctr" rtl="0" fontAlgn="ctr"/>
                      <a:r>
                        <a:rPr lang="en-US" altLang="zh-CN" sz="1600" b="0" i="0" u="none" strike="noStrike" dirty="0">
                          <a:solidFill>
                            <a:srgbClr val="000000"/>
                          </a:solidFill>
                          <a:effectLst/>
                          <a:latin typeface="Calibri"/>
                        </a:rPr>
                        <a:t>24</a:t>
                      </a:r>
                      <a:r>
                        <a:rPr lang="zh-CN" altLang="en-US" sz="1600" b="0" i="0" u="none" strike="noStrike" dirty="0">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7+24</a:t>
                      </a:r>
                      <a:r>
                        <a:rPr lang="zh-CN" altLang="en-US" sz="1600" b="0" i="0" u="none" strike="noStrike" kern="1200" dirty="0">
                          <a:solidFill>
                            <a:srgbClr val="000000"/>
                          </a:solidFill>
                          <a:effectLst/>
                          <a:latin typeface="+mn-lt"/>
                          <a:ea typeface="+mn-ea"/>
                          <a:cs typeface="+mn-cs"/>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29279">
                <a:tc>
                  <a:txBody>
                    <a:bodyPr/>
                    <a:lstStyle/>
                    <a:p>
                      <a:pPr algn="ctr" rtl="0" fontAlgn="ctr"/>
                      <a:r>
                        <a:rPr lang="zh-CN" altLang="en-US" sz="1600" b="0" i="0" u="none" strike="noStrike" dirty="0">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a:solidFill>
                            <a:srgbClr val="000000"/>
                          </a:solidFill>
                          <a:effectLst/>
                          <a:latin typeface="+mn-lt"/>
                          <a:ea typeface="+mn-ea"/>
                          <a:cs typeface="+mn-cs"/>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6"/>
                  </a:ext>
                </a:extLst>
              </a:tr>
              <a:tr h="329279">
                <a:tc>
                  <a:txBody>
                    <a:bodyPr/>
                    <a:lstStyle/>
                    <a:p>
                      <a:pPr algn="ctr" rtl="0" fontAlgn="ctr"/>
                      <a:r>
                        <a:rPr lang="zh-CN" altLang="en-US" sz="1600" b="0" i="0" u="none" strike="noStrike">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mn-lt"/>
                          <a:ea typeface="+mn-ea"/>
                          <a:cs typeface="+mn-cs"/>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CN" altLang="en-US" sz="1600" b="0" i="0" u="none" strike="noStrike" kern="1200" dirty="0">
                          <a:solidFill>
                            <a:srgbClr val="000000"/>
                          </a:solidFill>
                          <a:effectLst/>
                          <a:latin typeface="+mn-lt"/>
                          <a:ea typeface="+mn-ea"/>
                          <a:cs typeface="+mn-cs"/>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Calibri"/>
                          <a:ea typeface="+mn-ea"/>
                          <a:cs typeface="+mn-cs"/>
                        </a:rPr>
                        <a:t>7+9+9+18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11" name="矩形 10"/>
          <p:cNvSpPr/>
          <p:nvPr/>
        </p:nvSpPr>
        <p:spPr>
          <a:xfrm>
            <a:off x="4233646" y="2889343"/>
            <a:ext cx="5475681" cy="246221"/>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lnSpc>
                <a:spcPts val="1200"/>
              </a:lnSpc>
              <a:spcBef>
                <a:spcPct val="50000"/>
              </a:spcBef>
              <a:spcAft>
                <a:spcPct val="50000"/>
              </a:spcAft>
              <a:defRPr/>
            </a:pPr>
            <a:r>
              <a:rPr kumimoji="0" lang="en-US" altLang="zh-CN" i="0" u="none" strike="noStrike" kern="1200" cap="none" spc="0" normalizeH="0" baseline="0" noProof="0" dirty="0">
                <a:ln>
                  <a:noFill/>
                </a:ln>
                <a:solidFill>
                  <a:srgbClr val="000000"/>
                </a:solidFill>
                <a:effectLst/>
                <a:uLnTx/>
                <a:uFillTx/>
              </a:rPr>
              <a:t>Combination table </a:t>
            </a:r>
            <a:r>
              <a:rPr lang="en-US" altLang="zh-CN" baseline="0" dirty="0">
                <a:solidFill>
                  <a:srgbClr val="000000"/>
                </a:solidFill>
              </a:rPr>
              <a:t>for </a:t>
            </a:r>
            <a:r>
              <a:rPr lang="it-IT" altLang="zh-CN" baseline="0" dirty="0">
                <a:solidFill>
                  <a:srgbClr val="000000"/>
                </a:solidFill>
              </a:rPr>
              <a:t>36</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sp>
        <p:nvSpPr>
          <p:cNvPr id="10" name="TextBox 5"/>
          <p:cNvSpPr txBox="1"/>
          <p:nvPr/>
        </p:nvSpPr>
        <p:spPr>
          <a:xfrm>
            <a:off x="3817020" y="1592427"/>
            <a:ext cx="4572704" cy="523220"/>
          </a:xfrm>
          <a:prstGeom prst="rect">
            <a:avLst/>
          </a:prstGeom>
          <a:noFill/>
        </p:spPr>
        <p:txBody>
          <a:bodyPr wrap="square" rtlCol="0">
            <a:spAutoFit/>
          </a:bodyPr>
          <a:lstStyle/>
          <a:p>
            <a:r>
              <a:rPr kumimoji="1" lang="en-US" altLang="zh-CN" b="1" baseline="0" dirty="0">
                <a:solidFill>
                  <a:schemeClr val="tx1">
                    <a:lumMod val="85000"/>
                    <a:lumOff val="15000"/>
                  </a:schemeClr>
                </a:solidFill>
                <a:latin typeface="Arial" pitchFamily="34" charset="0"/>
                <a:cs typeface="Arial" pitchFamily="34" charset="0"/>
              </a:rPr>
              <a:t>Maximum combination is </a:t>
            </a:r>
            <a:r>
              <a:rPr kumimoji="1" lang="en-US" altLang="zh-CN" sz="2800" b="1" baseline="0" dirty="0">
                <a:solidFill>
                  <a:srgbClr val="FF0000"/>
                </a:solidFill>
                <a:latin typeface="Arial" pitchFamily="34" charset="0"/>
                <a:cs typeface="Arial" pitchFamily="34" charset="0"/>
              </a:rPr>
              <a:t>130%</a:t>
            </a:r>
            <a:endParaRPr lang="zh-CN" altLang="en-US" sz="2800" baseline="0" dirty="0"/>
          </a:p>
        </p:txBody>
      </p:sp>
      <p:sp>
        <p:nvSpPr>
          <p:cNvPr id="12" name="TextBox 15"/>
          <p:cNvSpPr txBox="1"/>
          <p:nvPr/>
        </p:nvSpPr>
        <p:spPr>
          <a:xfrm>
            <a:off x="1705797" y="6469619"/>
            <a:ext cx="8148384" cy="338554"/>
          </a:xfrm>
          <a:prstGeom prst="rect">
            <a:avLst/>
          </a:prstGeom>
          <a:noFill/>
        </p:spPr>
        <p:txBody>
          <a:bodyPr wrap="none" rtlCol="0">
            <a:spAutoFit/>
          </a:bodyPr>
          <a:lstStyle/>
          <a:p>
            <a:r>
              <a:rPr kumimoji="1" lang="en-US" altLang="zh-CN" sz="1600" baseline="0" dirty="0">
                <a:latin typeface="Arial" pitchFamily="34" charset="0"/>
                <a:cs typeface="Arial" pitchFamily="34" charset="0"/>
              </a:rPr>
              <a:t>PS : maximum combination is based on not all indoor units will turn on at the same time.</a:t>
            </a:r>
            <a:endParaRPr lang="zh-CN" altLang="en-US" sz="1600" baseline="0" dirty="0">
              <a:latin typeface="Arial" pitchFamily="34" charset="0"/>
              <a:cs typeface="Arial" pitchFamily="34" charset="0"/>
            </a:endParaRPr>
          </a:p>
        </p:txBody>
      </p:sp>
      <p:sp>
        <p:nvSpPr>
          <p:cNvPr id="14"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298648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3680175"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combination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0" name="矩形 9"/>
          <p:cNvSpPr/>
          <p:nvPr/>
        </p:nvSpPr>
        <p:spPr>
          <a:xfrm>
            <a:off x="583750" y="1547974"/>
            <a:ext cx="5475681" cy="246221"/>
          </a:xfrm>
          <a:prstGeom prst="rect">
            <a:avLst/>
          </a:prstGeom>
        </p:spPr>
        <p:txBody>
          <a:bodyPr wrap="square">
            <a:spAutoFit/>
          </a:bodyPr>
          <a:lstStyle>
            <a:defPPr>
              <a:defRPr lang="zh-CN"/>
            </a:defPPr>
            <a:lvl1pPr algn="l" rtl="0" fontAlgn="base">
              <a:spcBef>
                <a:spcPct val="0"/>
              </a:spcBef>
              <a:spcAft>
                <a:spcPct val="0"/>
              </a:spcAft>
              <a:defRPr sz="2000" b="1" kern="1200">
                <a:solidFill>
                  <a:srgbClr val="00ADEF"/>
                </a:solidFill>
                <a:latin typeface="Arial" charset="0"/>
                <a:ea typeface="华文中宋" pitchFamily="2" charset="-122"/>
                <a:cs typeface="+mn-cs"/>
              </a:defRPr>
            </a:lvl1pPr>
            <a:lvl2pPr marL="457200" algn="l" rtl="0" fontAlgn="base">
              <a:spcBef>
                <a:spcPct val="0"/>
              </a:spcBef>
              <a:spcAft>
                <a:spcPct val="0"/>
              </a:spcAft>
              <a:defRPr sz="2000" b="1" kern="1200">
                <a:solidFill>
                  <a:srgbClr val="00ADEF"/>
                </a:solidFill>
                <a:latin typeface="Arial" charset="0"/>
                <a:ea typeface="华文中宋" pitchFamily="2" charset="-122"/>
                <a:cs typeface="+mn-cs"/>
              </a:defRPr>
            </a:lvl2pPr>
            <a:lvl3pPr marL="914400" algn="l" rtl="0" fontAlgn="base">
              <a:spcBef>
                <a:spcPct val="0"/>
              </a:spcBef>
              <a:spcAft>
                <a:spcPct val="0"/>
              </a:spcAft>
              <a:defRPr sz="2000" b="1" kern="1200">
                <a:solidFill>
                  <a:srgbClr val="00ADEF"/>
                </a:solidFill>
                <a:latin typeface="Arial" charset="0"/>
                <a:ea typeface="华文中宋" pitchFamily="2" charset="-122"/>
                <a:cs typeface="+mn-cs"/>
              </a:defRPr>
            </a:lvl3pPr>
            <a:lvl4pPr marL="1371600" algn="l" rtl="0" fontAlgn="base">
              <a:spcBef>
                <a:spcPct val="0"/>
              </a:spcBef>
              <a:spcAft>
                <a:spcPct val="0"/>
              </a:spcAft>
              <a:defRPr sz="2000" b="1" kern="1200">
                <a:solidFill>
                  <a:srgbClr val="00ADEF"/>
                </a:solidFill>
                <a:latin typeface="Arial" charset="0"/>
                <a:ea typeface="华文中宋" pitchFamily="2" charset="-122"/>
                <a:cs typeface="+mn-cs"/>
              </a:defRPr>
            </a:lvl4pPr>
            <a:lvl5pPr marL="1828800" algn="l" rtl="0" fontAlgn="base">
              <a:spcBef>
                <a:spcPct val="0"/>
              </a:spcBef>
              <a:spcAft>
                <a:spcPct val="0"/>
              </a:spcAft>
              <a:defRPr sz="2000" b="1" kern="1200">
                <a:solidFill>
                  <a:srgbClr val="00ADEF"/>
                </a:solidFill>
                <a:latin typeface="Arial" charset="0"/>
                <a:ea typeface="华文中宋" pitchFamily="2" charset="-122"/>
                <a:cs typeface="+mn-cs"/>
              </a:defRPr>
            </a:lvl5pPr>
            <a:lvl6pPr marL="2286000" algn="l" defTabSz="914400" rtl="0" eaLnBrk="1" latinLnBrk="0" hangingPunct="1">
              <a:defRPr sz="2000" b="1" kern="1200">
                <a:solidFill>
                  <a:srgbClr val="00ADEF"/>
                </a:solidFill>
                <a:latin typeface="Arial" charset="0"/>
                <a:ea typeface="华文中宋" pitchFamily="2" charset="-122"/>
                <a:cs typeface="+mn-cs"/>
              </a:defRPr>
            </a:lvl6pPr>
            <a:lvl7pPr marL="2743200" algn="l" defTabSz="914400" rtl="0" eaLnBrk="1" latinLnBrk="0" hangingPunct="1">
              <a:defRPr sz="2000" b="1" kern="1200">
                <a:solidFill>
                  <a:srgbClr val="00ADEF"/>
                </a:solidFill>
                <a:latin typeface="Arial" charset="0"/>
                <a:ea typeface="华文中宋" pitchFamily="2" charset="-122"/>
                <a:cs typeface="+mn-cs"/>
              </a:defRPr>
            </a:lvl7pPr>
            <a:lvl8pPr marL="3200400" algn="l" defTabSz="914400" rtl="0" eaLnBrk="1" latinLnBrk="0" hangingPunct="1">
              <a:defRPr sz="2000" b="1" kern="1200">
                <a:solidFill>
                  <a:srgbClr val="00ADEF"/>
                </a:solidFill>
                <a:latin typeface="Arial" charset="0"/>
                <a:ea typeface="华文中宋" pitchFamily="2" charset="-122"/>
                <a:cs typeface="+mn-cs"/>
              </a:defRPr>
            </a:lvl8pPr>
            <a:lvl9pPr marL="3657600" algn="l" defTabSz="914400" rtl="0" eaLnBrk="1" latinLnBrk="0" hangingPunct="1">
              <a:defRPr sz="2000" b="1" kern="1200">
                <a:solidFill>
                  <a:srgbClr val="00ADEF"/>
                </a:solidFill>
                <a:latin typeface="Arial" charset="0"/>
                <a:ea typeface="华文中宋" pitchFamily="2" charset="-122"/>
                <a:cs typeface="+mn-cs"/>
              </a:defRPr>
            </a:lvl9pPr>
          </a:lstStyle>
          <a:p>
            <a:pPr marL="342900" lvl="0" indent="-342900" eaLnBrk="1" hangingPunct="1">
              <a:lnSpc>
                <a:spcPts val="1200"/>
              </a:lnSpc>
              <a:spcBef>
                <a:spcPct val="50000"/>
              </a:spcBef>
              <a:spcAft>
                <a:spcPct val="50000"/>
              </a:spcAft>
              <a:defRPr/>
            </a:pPr>
            <a:r>
              <a:rPr kumimoji="0" lang="en-US" altLang="zh-CN" i="0" u="none" strike="noStrike" kern="1200" cap="none" spc="0" normalizeH="0" baseline="0" noProof="0" dirty="0">
                <a:ln>
                  <a:noFill/>
                </a:ln>
                <a:solidFill>
                  <a:srgbClr val="000000"/>
                </a:solidFill>
                <a:effectLst/>
                <a:uLnTx/>
                <a:uFillTx/>
              </a:rPr>
              <a:t>Combination table </a:t>
            </a:r>
            <a:r>
              <a:rPr lang="en-US" altLang="zh-CN" baseline="0" dirty="0">
                <a:solidFill>
                  <a:srgbClr val="000000"/>
                </a:solidFill>
              </a:rPr>
              <a:t>for </a:t>
            </a:r>
            <a:r>
              <a:rPr lang="it-IT" altLang="zh-CN" baseline="0" dirty="0">
                <a:solidFill>
                  <a:srgbClr val="000000"/>
                </a:solidFill>
              </a:rPr>
              <a:t>42</a:t>
            </a:r>
            <a:r>
              <a:rPr lang="en-US" altLang="zh-CN" baseline="0" dirty="0">
                <a:solidFill>
                  <a:srgbClr val="000000"/>
                </a:solidFill>
              </a:rPr>
              <a:t>K</a:t>
            </a:r>
            <a:endParaRPr kumimoji="0" lang="en-US" altLang="zh-CN" i="0" u="none" strike="noStrike" kern="1200" cap="none" spc="0" normalizeH="0" baseline="0" noProof="0" dirty="0">
              <a:ln>
                <a:noFill/>
              </a:ln>
              <a:solidFill>
                <a:srgbClr val="000000"/>
              </a:solidFill>
              <a:effectLst/>
              <a:uLnTx/>
              <a:uFillTx/>
            </a:endParaRPr>
          </a:p>
        </p:txBody>
      </p:sp>
      <p:graphicFrame>
        <p:nvGraphicFramePr>
          <p:cNvPr id="14" name="表格 13"/>
          <p:cNvGraphicFramePr>
            <a:graphicFrameLocks noGrp="1"/>
          </p:cNvGraphicFramePr>
          <p:nvPr>
            <p:extLst>
              <p:ext uri="{D42A27DB-BD31-4B8C-83A1-F6EECF244321}">
                <p14:modId xmlns:p14="http://schemas.microsoft.com/office/powerpoint/2010/main" val="514816739"/>
              </p:ext>
            </p:extLst>
          </p:nvPr>
        </p:nvGraphicFramePr>
        <p:xfrm>
          <a:off x="583750" y="2137369"/>
          <a:ext cx="11251110" cy="4065292"/>
        </p:xfrm>
        <a:graphic>
          <a:graphicData uri="http://schemas.openxmlformats.org/drawingml/2006/table">
            <a:tbl>
              <a:tblPr/>
              <a:tblGrid>
                <a:gridCol w="904875">
                  <a:extLst>
                    <a:ext uri="{9D8B030D-6E8A-4147-A177-3AD203B41FA5}">
                      <a16:colId xmlns:a16="http://schemas.microsoft.com/office/drawing/2014/main" val="20000"/>
                    </a:ext>
                  </a:extLst>
                </a:gridCol>
                <a:gridCol w="926465">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72457">
                  <a:extLst>
                    <a:ext uri="{9D8B030D-6E8A-4147-A177-3AD203B41FA5}">
                      <a16:colId xmlns:a16="http://schemas.microsoft.com/office/drawing/2014/main" val="20003"/>
                    </a:ext>
                  </a:extLst>
                </a:gridCol>
                <a:gridCol w="1103086">
                  <a:extLst>
                    <a:ext uri="{9D8B030D-6E8A-4147-A177-3AD203B41FA5}">
                      <a16:colId xmlns:a16="http://schemas.microsoft.com/office/drawing/2014/main" val="20004"/>
                    </a:ext>
                  </a:extLst>
                </a:gridCol>
                <a:gridCol w="1146628">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gridCol w="1175658">
                  <a:extLst>
                    <a:ext uri="{9D8B030D-6E8A-4147-A177-3AD203B41FA5}">
                      <a16:colId xmlns:a16="http://schemas.microsoft.com/office/drawing/2014/main" val="20007"/>
                    </a:ext>
                  </a:extLst>
                </a:gridCol>
                <a:gridCol w="1407885">
                  <a:extLst>
                    <a:ext uri="{9D8B030D-6E8A-4147-A177-3AD203B41FA5}">
                      <a16:colId xmlns:a16="http://schemas.microsoft.com/office/drawing/2014/main" val="20008"/>
                    </a:ext>
                  </a:extLst>
                </a:gridCol>
                <a:gridCol w="1523999">
                  <a:extLst>
                    <a:ext uri="{9D8B030D-6E8A-4147-A177-3AD203B41FA5}">
                      <a16:colId xmlns:a16="http://schemas.microsoft.com/office/drawing/2014/main" val="20009"/>
                    </a:ext>
                  </a:extLst>
                </a:gridCol>
              </a:tblGrid>
              <a:tr h="413027">
                <a:tc>
                  <a:txBody>
                    <a:bodyPr/>
                    <a:lstStyle/>
                    <a:p>
                      <a:pPr algn="ctr" fontAlgn="ctr"/>
                      <a:r>
                        <a:rPr lang="it-IT" sz="1800" b="1" i="0" u="none" strike="noStrike" dirty="0">
                          <a:solidFill>
                            <a:schemeClr val="tx1">
                              <a:lumMod val="75000"/>
                              <a:lumOff val="25000"/>
                            </a:schemeClr>
                          </a:solidFill>
                          <a:effectLst/>
                          <a:latin typeface="Calibri"/>
                        </a:rPr>
                        <a:t>One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it-IT" sz="1800" b="1" i="0" u="none" strike="noStrike" dirty="0">
                          <a:solidFill>
                            <a:schemeClr val="tx1">
                              <a:lumMod val="75000"/>
                              <a:lumOff val="25000"/>
                            </a:schemeClr>
                          </a:solidFill>
                          <a:effectLst/>
                          <a:latin typeface="Calibri"/>
                        </a:rPr>
                        <a:t>Two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gridSpan="2">
                  <a:txBody>
                    <a:bodyPr/>
                    <a:lstStyle/>
                    <a:p>
                      <a:pPr algn="ctr" fontAlgn="ctr"/>
                      <a:r>
                        <a:rPr lang="it-IT" sz="1800" b="1" i="0" u="none" strike="noStrike" dirty="0">
                          <a:solidFill>
                            <a:schemeClr val="tx1">
                              <a:lumMod val="75000"/>
                              <a:lumOff val="25000"/>
                            </a:schemeClr>
                          </a:solidFill>
                          <a:effectLst/>
                          <a:latin typeface="Calibri"/>
                        </a:rPr>
                        <a:t>Three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endParaRPr lang="zh-CN" altLang="en-US"/>
                    </a:p>
                  </a:txBody>
                  <a:tcPr/>
                </a:tc>
                <a:tc gridSpan="3">
                  <a:txBody>
                    <a:bodyPr/>
                    <a:lstStyle/>
                    <a:p>
                      <a:pPr algn="ctr" fontAlgn="ctr"/>
                      <a:r>
                        <a:rPr lang="it-IT" sz="1800" b="1" i="0" u="none" strike="noStrike" dirty="0">
                          <a:solidFill>
                            <a:schemeClr val="tx1">
                              <a:lumMod val="75000"/>
                              <a:lumOff val="25000"/>
                            </a:schemeClr>
                          </a:solidFill>
                          <a:effectLst/>
                          <a:latin typeface="Calibri"/>
                        </a:rPr>
                        <a:t>Four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93CDDD"/>
                    </a:solidFill>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it-IT" sz="1800" b="1" i="0" u="none" strike="noStrike" dirty="0">
                          <a:solidFill>
                            <a:schemeClr val="tx1">
                              <a:lumMod val="75000"/>
                              <a:lumOff val="25000"/>
                            </a:schemeClr>
                          </a:solidFill>
                          <a:effectLst/>
                          <a:latin typeface="Calibri"/>
                        </a:rPr>
                        <a:t>Five Unit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1859C"/>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234519">
                <a:tc>
                  <a:txBody>
                    <a:bodyPr/>
                    <a:lstStyle/>
                    <a:p>
                      <a:pPr algn="ctr" fontAlgn="ctr"/>
                      <a:r>
                        <a:rPr lang="en-US" altLang="zh-CN" sz="1600" b="0" i="0" u="none" strike="noStrike" dirty="0">
                          <a:solidFill>
                            <a:srgbClr val="000000"/>
                          </a:solidFill>
                          <a:effectLst/>
                          <a:latin typeface="Calibri"/>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7+7+7+7+7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Calibri"/>
                          <a:ea typeface="+mn-ea"/>
                          <a:cs typeface="+mn-cs"/>
                        </a:rPr>
                        <a:t>9+9+9+12+12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34519">
                <a:tc>
                  <a:txBody>
                    <a:bodyPr/>
                    <a:lstStyle/>
                    <a:p>
                      <a:pPr algn="ctr" fontAlgn="ctr"/>
                      <a:r>
                        <a:rPr lang="en-US" altLang="zh-CN" sz="1600" b="0" i="0" u="none" strike="noStrike" dirty="0">
                          <a:solidFill>
                            <a:srgbClr val="000000"/>
                          </a:solidFill>
                          <a:effectLst/>
                          <a:latin typeface="Calibri"/>
                        </a:rPr>
                        <a:t>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a:solidFill>
                            <a:srgbClr val="000000"/>
                          </a:solidFill>
                          <a:effectLst/>
                          <a:latin typeface="Calibri"/>
                        </a:rPr>
                        <a:t>9+9+12+12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7+7+7+7+9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Calibri"/>
                          <a:ea typeface="+mn-ea"/>
                          <a:cs typeface="+mn-cs"/>
                        </a:rPr>
                        <a:t>9+9+12+12+12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234519">
                <a:tc>
                  <a:txBody>
                    <a:bodyPr/>
                    <a:lstStyle/>
                    <a:p>
                      <a:pPr algn="ctr" fontAlgn="ctr"/>
                      <a:r>
                        <a:rPr lang="en-US" altLang="zh-CN" sz="1600" b="0" i="0" u="none" strike="noStrike">
                          <a:solidFill>
                            <a:srgbClr val="000000"/>
                          </a:solidFill>
                          <a:effectLst/>
                          <a:latin typeface="Calibri"/>
                        </a:rPr>
                        <a:t>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7+7+7+7+12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34519">
                <a:tc>
                  <a:txBody>
                    <a:bodyPr/>
                    <a:lstStyle/>
                    <a:p>
                      <a:pPr algn="ctr" fontAlgn="ctr"/>
                      <a:r>
                        <a:rPr lang="en-US" altLang="zh-CN" sz="1600" b="0" i="0" u="none" strike="noStrike" dirty="0">
                          <a:solidFill>
                            <a:srgbClr val="000000"/>
                          </a:solidFill>
                          <a:effectLst/>
                          <a:latin typeface="Calibri"/>
                        </a:rPr>
                        <a:t>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a:solidFill>
                            <a:srgbClr val="000000"/>
                          </a:solidFill>
                          <a:effectLst/>
                          <a:latin typeface="Calibri"/>
                        </a:rPr>
                        <a:t>9+9+12+24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7+7+7+7+18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r h="234519">
                <a:tc>
                  <a:txBody>
                    <a:bodyPr/>
                    <a:lstStyle/>
                    <a:p>
                      <a:pPr algn="ctr" fontAlgn="ctr"/>
                      <a:r>
                        <a:rPr lang="en-US" altLang="zh-CN" sz="1600" b="0" i="0" u="none" strike="noStrike" dirty="0">
                          <a:solidFill>
                            <a:srgbClr val="000000"/>
                          </a:solidFill>
                          <a:effectLst/>
                          <a:latin typeface="Calibri"/>
                        </a:rPr>
                        <a:t>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7+7+7+7+24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ctr" fontAlgn="ctr"/>
                      <a:r>
                        <a:rPr lang="zh-CN" altLang="en-US" sz="1600" b="0" i="0" u="none" strike="noStrike" dirty="0">
                          <a:solidFill>
                            <a:srgbClr val="000000"/>
                          </a:solidFill>
                          <a:effectLst/>
                          <a:latin typeface="Calibri"/>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6"/>
                  </a:ext>
                </a:extLst>
              </a:tr>
              <a:tr h="168092">
                <a:tc>
                  <a:txBody>
                    <a:bodyPr/>
                    <a:lstStyle/>
                    <a:p>
                      <a:pPr algn="l" fontAlgn="ctr"/>
                      <a:r>
                        <a:rPr lang="zh-CN" altLang="en-US" sz="1600" b="0" i="0" u="none" strike="noStrike" dirty="0">
                          <a:solidFill>
                            <a:srgbClr val="000000"/>
                          </a:solidFill>
                          <a:effectLst/>
                          <a:latin typeface="宋体"/>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9+12+24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12+12+12+12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7+7+7+9+12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42995">
                <a:tc>
                  <a:txBody>
                    <a:bodyPr/>
                    <a:lstStyle/>
                    <a:p>
                      <a:pPr algn="l" fontAlgn="ctr"/>
                      <a:r>
                        <a:rPr lang="zh-CN" altLang="en-US" sz="1600" b="0" i="0" u="none" strike="noStrike" dirty="0">
                          <a:solidFill>
                            <a:srgbClr val="000000"/>
                          </a:solidFill>
                          <a:effectLst/>
                          <a:latin typeface="宋体"/>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7+9+9+9+18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en-US" altLang="zh-CN"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8"/>
                  </a:ext>
                </a:extLst>
              </a:tr>
              <a:tr h="342995">
                <a:tc>
                  <a:txBody>
                    <a:bodyPr/>
                    <a:lstStyle/>
                    <a:p>
                      <a:pPr algn="l" fontAlgn="ctr"/>
                      <a:r>
                        <a:rPr lang="zh-CN" altLang="en-US" sz="1600" b="0" i="0" u="none" strike="noStrike" dirty="0">
                          <a:solidFill>
                            <a:srgbClr val="000000"/>
                          </a:solidFill>
                          <a:effectLst/>
                          <a:latin typeface="宋体"/>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dirty="0"/>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7+7+7+9+24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7+9+9+12+12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42995">
                <a:tc>
                  <a:txBody>
                    <a:bodyPr/>
                    <a:lstStyle/>
                    <a:p>
                      <a:pPr algn="l" fontAlgn="ctr"/>
                      <a:r>
                        <a:rPr lang="zh-CN" altLang="en-US" sz="1600" b="0" i="0" u="none" strike="noStrike" dirty="0">
                          <a:solidFill>
                            <a:srgbClr val="000000"/>
                          </a:solidFill>
                          <a:effectLst/>
                          <a:latin typeface="宋体"/>
                        </a:rPr>
                        <a:t>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7+12+12+18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7+7+7+12+12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dirty="0">
                          <a:solidFill>
                            <a:srgbClr val="000000"/>
                          </a:solidFill>
                          <a:effectLst/>
                          <a:latin typeface="+mn-lt"/>
                        </a:rPr>
                        <a:t>7+9+12+12+12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10"/>
                  </a:ext>
                </a:extLst>
              </a:tr>
              <a:tr h="99826">
                <a:tc>
                  <a:txBody>
                    <a:bodyPr/>
                    <a:lstStyle/>
                    <a:p>
                      <a:pPr algn="l" fontAlgn="ctr"/>
                      <a:endParaRPr lang="zh-CN" altLang="en-US" sz="1600" b="0" i="0" u="none" strike="noStrike" dirty="0">
                        <a:solidFill>
                          <a:srgbClr val="000000"/>
                        </a:solidFill>
                        <a:effectLst/>
                        <a:latin typeface="宋体"/>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12+12+24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7+7+7+12+18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dirty="0">
                          <a:solidFill>
                            <a:srgbClr val="000000"/>
                          </a:solidFill>
                          <a:effectLst/>
                          <a:latin typeface="+mn-lt"/>
                        </a:rPr>
                        <a:t>9+9+9+9+9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11040">
                <a:tc>
                  <a:txBody>
                    <a:bodyPr/>
                    <a:lstStyle/>
                    <a:p>
                      <a:pPr algn="l" fontAlgn="ctr"/>
                      <a:endParaRPr lang="zh-CN" altLang="en-US" sz="1600" b="0" i="0" u="none" strike="noStrike" dirty="0">
                        <a:solidFill>
                          <a:srgbClr val="000000"/>
                        </a:solidFill>
                        <a:effectLst/>
                        <a:latin typeface="宋体"/>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12+18+18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7+7+12+24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7+7+9+9+9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r>
                        <a:rPr lang="en-US" altLang="zh-CN" sz="1600" b="0" i="0" u="none" strike="noStrike" dirty="0">
                          <a:solidFill>
                            <a:srgbClr val="000000"/>
                          </a:solidFill>
                          <a:effectLst/>
                          <a:latin typeface="Calibri"/>
                        </a:rPr>
                        <a:t>9+9+9+9+12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12"/>
                  </a:ext>
                </a:extLst>
              </a:tr>
              <a:tr h="342995">
                <a:tc>
                  <a:txBody>
                    <a:bodyPr/>
                    <a:lstStyle/>
                    <a:p>
                      <a:pPr algn="l" fontAlgn="ctr"/>
                      <a:endParaRPr lang="zh-CN" altLang="en-US" sz="1600" b="0" i="0" u="none" strike="noStrike" dirty="0">
                        <a:solidFill>
                          <a:srgbClr val="000000"/>
                        </a:solidFill>
                        <a:effectLst/>
                        <a:latin typeface="宋体"/>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7+7+18+18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CN" sz="1600" b="0" i="0" u="none" strike="noStrike" kern="1200" dirty="0">
                          <a:solidFill>
                            <a:srgbClr val="000000"/>
                          </a:solidFill>
                          <a:effectLst/>
                          <a:latin typeface="Calibri"/>
                          <a:ea typeface="+mn-ea"/>
                          <a:cs typeface="+mn-cs"/>
                        </a:rPr>
                        <a:t>9+9+9+18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a:solidFill>
                            <a:srgbClr val="000000"/>
                          </a:solidFill>
                          <a:effectLst/>
                          <a:latin typeface="Calibri"/>
                        </a:rPr>
                        <a:t>7+7+9+9+12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zh-CN" sz="1600" b="0" i="0" u="none" strike="noStrike" dirty="0">
                          <a:solidFill>
                            <a:srgbClr val="000000"/>
                          </a:solidFill>
                          <a:effectLst/>
                          <a:latin typeface="Calibri"/>
                        </a:rPr>
                        <a:t>9+9+9+9+18</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zh-CN" altLang="en-US" sz="1600" b="0" i="0" u="none" strike="noStrike" dirty="0">
                        <a:solidFill>
                          <a:srgbClr val="000000"/>
                        </a:solidFill>
                        <a:effectLst/>
                        <a:latin typeface="Calibri"/>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
        <p:nvSpPr>
          <p:cNvPr id="11" name="TextBox 5"/>
          <p:cNvSpPr txBox="1"/>
          <p:nvPr/>
        </p:nvSpPr>
        <p:spPr>
          <a:xfrm>
            <a:off x="7080888" y="1286364"/>
            <a:ext cx="4572704" cy="523220"/>
          </a:xfrm>
          <a:prstGeom prst="rect">
            <a:avLst/>
          </a:prstGeom>
          <a:noFill/>
        </p:spPr>
        <p:txBody>
          <a:bodyPr wrap="square" rtlCol="0">
            <a:spAutoFit/>
          </a:bodyPr>
          <a:lstStyle/>
          <a:p>
            <a:r>
              <a:rPr kumimoji="1" lang="en-US" altLang="zh-CN" b="1" baseline="0" dirty="0">
                <a:solidFill>
                  <a:schemeClr val="tx1">
                    <a:lumMod val="85000"/>
                    <a:lumOff val="15000"/>
                  </a:schemeClr>
                </a:solidFill>
                <a:latin typeface="Arial" pitchFamily="34" charset="0"/>
                <a:cs typeface="Arial" pitchFamily="34" charset="0"/>
              </a:rPr>
              <a:t>Maximum combination is </a:t>
            </a:r>
            <a:r>
              <a:rPr kumimoji="1" lang="en-US" altLang="zh-CN" sz="2800" b="1" baseline="0" dirty="0">
                <a:solidFill>
                  <a:srgbClr val="FF0000"/>
                </a:solidFill>
                <a:latin typeface="Arial" pitchFamily="34" charset="0"/>
                <a:cs typeface="Arial" pitchFamily="34" charset="0"/>
              </a:rPr>
              <a:t>130%</a:t>
            </a:r>
            <a:endParaRPr lang="zh-CN" altLang="en-US" sz="2800" baseline="0" dirty="0"/>
          </a:p>
        </p:txBody>
      </p:sp>
      <p:sp>
        <p:nvSpPr>
          <p:cNvPr id="12" name="TextBox 15"/>
          <p:cNvSpPr txBox="1"/>
          <p:nvPr/>
        </p:nvSpPr>
        <p:spPr>
          <a:xfrm>
            <a:off x="1705797" y="6469619"/>
            <a:ext cx="8148384" cy="338554"/>
          </a:xfrm>
          <a:prstGeom prst="rect">
            <a:avLst/>
          </a:prstGeom>
          <a:noFill/>
        </p:spPr>
        <p:txBody>
          <a:bodyPr wrap="none" rtlCol="0">
            <a:spAutoFit/>
          </a:bodyPr>
          <a:lstStyle/>
          <a:p>
            <a:r>
              <a:rPr kumimoji="1" lang="en-US" altLang="zh-CN" sz="1600" baseline="0" dirty="0">
                <a:latin typeface="Arial" pitchFamily="34" charset="0"/>
                <a:cs typeface="Arial" pitchFamily="34" charset="0"/>
              </a:rPr>
              <a:t>PS : maximum combination is based on not all indoor units will turn on at the same time.</a:t>
            </a:r>
            <a:endParaRPr lang="zh-CN" altLang="en-US" sz="1600" baseline="0" dirty="0">
              <a:latin typeface="Arial" pitchFamily="34" charset="0"/>
              <a:cs typeface="Arial" pitchFamily="34" charset="0"/>
            </a:endParaRPr>
          </a:p>
        </p:txBody>
      </p:sp>
      <p:sp>
        <p:nvSpPr>
          <p:cNvPr id="13"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86756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4142416"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Working temperature range</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385308152"/>
              </p:ext>
            </p:extLst>
          </p:nvPr>
        </p:nvGraphicFramePr>
        <p:xfrm>
          <a:off x="3149558" y="2398717"/>
          <a:ext cx="6072230" cy="2071701"/>
        </p:xfrm>
        <a:graphic>
          <a:graphicData uri="http://schemas.openxmlformats.org/drawingml/2006/table">
            <a:tbl>
              <a:tblPr firstRow="1" bandRow="1"/>
              <a:tblGrid>
                <a:gridCol w="2500330">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1857388">
                  <a:extLst>
                    <a:ext uri="{9D8B030D-6E8A-4147-A177-3AD203B41FA5}">
                      <a16:colId xmlns:a16="http://schemas.microsoft.com/office/drawing/2014/main" val="20002"/>
                    </a:ext>
                  </a:extLst>
                </a:gridCol>
              </a:tblGrid>
              <a:tr h="690567">
                <a:tc>
                  <a:txBody>
                    <a:bodyPr/>
                    <a:lstStyle>
                      <a:lvl1pPr marL="0" algn="l" defTabSz="914400" rtl="0" eaLnBrk="1" latinLnBrk="0" hangingPunct="1">
                        <a:defRPr sz="1800" b="1" kern="1200">
                          <a:solidFill>
                            <a:schemeClr val="lt1"/>
                          </a:solidFill>
                          <a:latin typeface="TrueFrutiger"/>
                          <a:ea typeface="SimSun"/>
                          <a:cs typeface=""/>
                        </a:defRPr>
                      </a:lvl1pPr>
                      <a:lvl2pPr marL="457200" algn="l" defTabSz="914400" rtl="0" eaLnBrk="1" latinLnBrk="0" hangingPunct="1">
                        <a:defRPr sz="1800" b="1" kern="1200">
                          <a:solidFill>
                            <a:schemeClr val="lt1"/>
                          </a:solidFill>
                          <a:latin typeface="TrueFrutiger"/>
                          <a:ea typeface="SimSun"/>
                          <a:cs typeface=""/>
                        </a:defRPr>
                      </a:lvl2pPr>
                      <a:lvl3pPr marL="914400" algn="l" defTabSz="914400" rtl="0" eaLnBrk="1" latinLnBrk="0" hangingPunct="1">
                        <a:defRPr sz="1800" b="1" kern="1200">
                          <a:solidFill>
                            <a:schemeClr val="lt1"/>
                          </a:solidFill>
                          <a:latin typeface="TrueFrutiger"/>
                          <a:ea typeface="SimSun"/>
                          <a:cs typeface=""/>
                        </a:defRPr>
                      </a:lvl3pPr>
                      <a:lvl4pPr marL="1371600" algn="l" defTabSz="914400" rtl="0" eaLnBrk="1" latinLnBrk="0" hangingPunct="1">
                        <a:defRPr sz="1800" b="1" kern="1200">
                          <a:solidFill>
                            <a:schemeClr val="lt1"/>
                          </a:solidFill>
                          <a:latin typeface="TrueFrutiger"/>
                          <a:ea typeface="SimSun"/>
                          <a:cs typeface=""/>
                        </a:defRPr>
                      </a:lvl4pPr>
                      <a:lvl5pPr marL="1828800" algn="l" defTabSz="914400" rtl="0" eaLnBrk="1" latinLnBrk="0" hangingPunct="1">
                        <a:defRPr sz="1800" b="1" kern="1200">
                          <a:solidFill>
                            <a:schemeClr val="lt1"/>
                          </a:solidFill>
                          <a:latin typeface="TrueFrutiger"/>
                          <a:ea typeface="SimSun"/>
                          <a:cs typeface=""/>
                        </a:defRPr>
                      </a:lvl5pPr>
                      <a:lvl6pPr marL="2286000" algn="l" defTabSz="914400" rtl="0" eaLnBrk="1" latinLnBrk="0" hangingPunct="1">
                        <a:defRPr sz="1800" b="1" kern="1200">
                          <a:solidFill>
                            <a:schemeClr val="lt1"/>
                          </a:solidFill>
                          <a:latin typeface="TrueFrutiger"/>
                          <a:ea typeface="SimSun"/>
                          <a:cs typeface=""/>
                        </a:defRPr>
                      </a:lvl6pPr>
                      <a:lvl7pPr marL="2743200" algn="l" defTabSz="914400" rtl="0" eaLnBrk="1" latinLnBrk="0" hangingPunct="1">
                        <a:defRPr sz="1800" b="1" kern="1200">
                          <a:solidFill>
                            <a:schemeClr val="lt1"/>
                          </a:solidFill>
                          <a:latin typeface="TrueFrutiger"/>
                          <a:ea typeface="SimSun"/>
                          <a:cs typeface=""/>
                        </a:defRPr>
                      </a:lvl7pPr>
                      <a:lvl8pPr marL="3200400" algn="l" defTabSz="914400" rtl="0" eaLnBrk="1" latinLnBrk="0" hangingPunct="1">
                        <a:defRPr sz="1800" b="1" kern="1200">
                          <a:solidFill>
                            <a:schemeClr val="lt1"/>
                          </a:solidFill>
                          <a:latin typeface="TrueFrutiger"/>
                          <a:ea typeface="SimSun"/>
                          <a:cs typeface=""/>
                        </a:defRPr>
                      </a:lvl8pPr>
                      <a:lvl9pPr marL="3657600" algn="l" defTabSz="914400" rtl="0" eaLnBrk="1" latinLnBrk="0" hangingPunct="1">
                        <a:defRPr sz="1800" b="1" kern="1200">
                          <a:solidFill>
                            <a:schemeClr val="lt1"/>
                          </a:solidFill>
                          <a:latin typeface="TrueFrutiger"/>
                          <a:ea typeface="SimSun"/>
                          <a:cs typeface=""/>
                        </a:defRPr>
                      </a:lvl9pPr>
                    </a:lstStyle>
                    <a:p>
                      <a:pPr algn="ctr"/>
                      <a:r>
                        <a:rPr lang="en-US" altLang="zh-CN" sz="2000" dirty="0">
                          <a:solidFill>
                            <a:schemeClr val="tx1"/>
                          </a:solidFill>
                          <a:latin typeface="Arial Narrow" pitchFamily="34" charset="0"/>
                        </a:rPr>
                        <a:t>Mode</a:t>
                      </a:r>
                      <a:endParaRPr lang="zh-CN" altLang="en-US" sz="2000" dirty="0">
                        <a:solidFill>
                          <a:schemeClr val="tx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TrueFrutiger"/>
                          <a:ea typeface="SimSun"/>
                          <a:cs typeface=""/>
                        </a:defRPr>
                      </a:lvl1pPr>
                      <a:lvl2pPr marL="457200" algn="l" defTabSz="914400" rtl="0" eaLnBrk="1" latinLnBrk="0" hangingPunct="1">
                        <a:defRPr sz="1800" b="1" kern="1200">
                          <a:solidFill>
                            <a:schemeClr val="lt1"/>
                          </a:solidFill>
                          <a:latin typeface="TrueFrutiger"/>
                          <a:ea typeface="SimSun"/>
                          <a:cs typeface=""/>
                        </a:defRPr>
                      </a:lvl2pPr>
                      <a:lvl3pPr marL="914400" algn="l" defTabSz="914400" rtl="0" eaLnBrk="1" latinLnBrk="0" hangingPunct="1">
                        <a:defRPr sz="1800" b="1" kern="1200">
                          <a:solidFill>
                            <a:schemeClr val="lt1"/>
                          </a:solidFill>
                          <a:latin typeface="TrueFrutiger"/>
                          <a:ea typeface="SimSun"/>
                          <a:cs typeface=""/>
                        </a:defRPr>
                      </a:lvl3pPr>
                      <a:lvl4pPr marL="1371600" algn="l" defTabSz="914400" rtl="0" eaLnBrk="1" latinLnBrk="0" hangingPunct="1">
                        <a:defRPr sz="1800" b="1" kern="1200">
                          <a:solidFill>
                            <a:schemeClr val="lt1"/>
                          </a:solidFill>
                          <a:latin typeface="TrueFrutiger"/>
                          <a:ea typeface="SimSun"/>
                          <a:cs typeface=""/>
                        </a:defRPr>
                      </a:lvl4pPr>
                      <a:lvl5pPr marL="1828800" algn="l" defTabSz="914400" rtl="0" eaLnBrk="1" latinLnBrk="0" hangingPunct="1">
                        <a:defRPr sz="1800" b="1" kern="1200">
                          <a:solidFill>
                            <a:schemeClr val="lt1"/>
                          </a:solidFill>
                          <a:latin typeface="TrueFrutiger"/>
                          <a:ea typeface="SimSun"/>
                          <a:cs typeface=""/>
                        </a:defRPr>
                      </a:lvl5pPr>
                      <a:lvl6pPr marL="2286000" algn="l" defTabSz="914400" rtl="0" eaLnBrk="1" latinLnBrk="0" hangingPunct="1">
                        <a:defRPr sz="1800" b="1" kern="1200">
                          <a:solidFill>
                            <a:schemeClr val="lt1"/>
                          </a:solidFill>
                          <a:latin typeface="TrueFrutiger"/>
                          <a:ea typeface="SimSun"/>
                          <a:cs typeface=""/>
                        </a:defRPr>
                      </a:lvl6pPr>
                      <a:lvl7pPr marL="2743200" algn="l" defTabSz="914400" rtl="0" eaLnBrk="1" latinLnBrk="0" hangingPunct="1">
                        <a:defRPr sz="1800" b="1" kern="1200">
                          <a:solidFill>
                            <a:schemeClr val="lt1"/>
                          </a:solidFill>
                          <a:latin typeface="TrueFrutiger"/>
                          <a:ea typeface="SimSun"/>
                          <a:cs typeface=""/>
                        </a:defRPr>
                      </a:lvl7pPr>
                      <a:lvl8pPr marL="3200400" algn="l" defTabSz="914400" rtl="0" eaLnBrk="1" latinLnBrk="0" hangingPunct="1">
                        <a:defRPr sz="1800" b="1" kern="1200">
                          <a:solidFill>
                            <a:schemeClr val="lt1"/>
                          </a:solidFill>
                          <a:latin typeface="TrueFrutiger"/>
                          <a:ea typeface="SimSun"/>
                          <a:cs typeface=""/>
                        </a:defRPr>
                      </a:lvl8pPr>
                      <a:lvl9pPr marL="3657600" algn="l" defTabSz="914400" rtl="0" eaLnBrk="1" latinLnBrk="0" hangingPunct="1">
                        <a:defRPr sz="1800" b="1" kern="1200">
                          <a:solidFill>
                            <a:schemeClr val="lt1"/>
                          </a:solidFill>
                          <a:latin typeface="TrueFrutiger"/>
                          <a:ea typeface="SimSun"/>
                          <a:cs typeface=""/>
                        </a:defRPr>
                      </a:lvl9pPr>
                    </a:lstStyle>
                    <a:p>
                      <a:pPr algn="ctr"/>
                      <a:r>
                        <a:rPr lang="en-US" altLang="zh-CN" sz="2000" dirty="0">
                          <a:solidFill>
                            <a:schemeClr val="tx1"/>
                          </a:solidFill>
                          <a:latin typeface="Arial Narrow" pitchFamily="34" charset="0"/>
                        </a:rPr>
                        <a:t>Cooling </a:t>
                      </a:r>
                      <a:endParaRPr lang="zh-CN" altLang="en-US" sz="2000" dirty="0">
                        <a:solidFill>
                          <a:schemeClr val="tx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b="1" kern="1200">
                          <a:solidFill>
                            <a:schemeClr val="lt1"/>
                          </a:solidFill>
                          <a:latin typeface="TrueFrutiger"/>
                          <a:ea typeface="SimSun"/>
                          <a:cs typeface=""/>
                        </a:defRPr>
                      </a:lvl1pPr>
                      <a:lvl2pPr marL="457200" algn="l" defTabSz="914400" rtl="0" eaLnBrk="1" latinLnBrk="0" hangingPunct="1">
                        <a:defRPr sz="1800" b="1" kern="1200">
                          <a:solidFill>
                            <a:schemeClr val="lt1"/>
                          </a:solidFill>
                          <a:latin typeface="TrueFrutiger"/>
                          <a:ea typeface="SimSun"/>
                          <a:cs typeface=""/>
                        </a:defRPr>
                      </a:lvl2pPr>
                      <a:lvl3pPr marL="914400" algn="l" defTabSz="914400" rtl="0" eaLnBrk="1" latinLnBrk="0" hangingPunct="1">
                        <a:defRPr sz="1800" b="1" kern="1200">
                          <a:solidFill>
                            <a:schemeClr val="lt1"/>
                          </a:solidFill>
                          <a:latin typeface="TrueFrutiger"/>
                          <a:ea typeface="SimSun"/>
                          <a:cs typeface=""/>
                        </a:defRPr>
                      </a:lvl3pPr>
                      <a:lvl4pPr marL="1371600" algn="l" defTabSz="914400" rtl="0" eaLnBrk="1" latinLnBrk="0" hangingPunct="1">
                        <a:defRPr sz="1800" b="1" kern="1200">
                          <a:solidFill>
                            <a:schemeClr val="lt1"/>
                          </a:solidFill>
                          <a:latin typeface="TrueFrutiger"/>
                          <a:ea typeface="SimSun"/>
                          <a:cs typeface=""/>
                        </a:defRPr>
                      </a:lvl4pPr>
                      <a:lvl5pPr marL="1828800" algn="l" defTabSz="914400" rtl="0" eaLnBrk="1" latinLnBrk="0" hangingPunct="1">
                        <a:defRPr sz="1800" b="1" kern="1200">
                          <a:solidFill>
                            <a:schemeClr val="lt1"/>
                          </a:solidFill>
                          <a:latin typeface="TrueFrutiger"/>
                          <a:ea typeface="SimSun"/>
                          <a:cs typeface=""/>
                        </a:defRPr>
                      </a:lvl5pPr>
                      <a:lvl6pPr marL="2286000" algn="l" defTabSz="914400" rtl="0" eaLnBrk="1" latinLnBrk="0" hangingPunct="1">
                        <a:defRPr sz="1800" b="1" kern="1200">
                          <a:solidFill>
                            <a:schemeClr val="lt1"/>
                          </a:solidFill>
                          <a:latin typeface="TrueFrutiger"/>
                          <a:ea typeface="SimSun"/>
                          <a:cs typeface=""/>
                        </a:defRPr>
                      </a:lvl6pPr>
                      <a:lvl7pPr marL="2743200" algn="l" defTabSz="914400" rtl="0" eaLnBrk="1" latinLnBrk="0" hangingPunct="1">
                        <a:defRPr sz="1800" b="1" kern="1200">
                          <a:solidFill>
                            <a:schemeClr val="lt1"/>
                          </a:solidFill>
                          <a:latin typeface="TrueFrutiger"/>
                          <a:ea typeface="SimSun"/>
                          <a:cs typeface=""/>
                        </a:defRPr>
                      </a:lvl7pPr>
                      <a:lvl8pPr marL="3200400" algn="l" defTabSz="914400" rtl="0" eaLnBrk="1" latinLnBrk="0" hangingPunct="1">
                        <a:defRPr sz="1800" b="1" kern="1200">
                          <a:solidFill>
                            <a:schemeClr val="lt1"/>
                          </a:solidFill>
                          <a:latin typeface="TrueFrutiger"/>
                          <a:ea typeface="SimSun"/>
                          <a:cs typeface=""/>
                        </a:defRPr>
                      </a:lvl8pPr>
                      <a:lvl9pPr marL="3657600" algn="l" defTabSz="914400" rtl="0" eaLnBrk="1" latinLnBrk="0" hangingPunct="1">
                        <a:defRPr sz="1800" b="1" kern="1200">
                          <a:solidFill>
                            <a:schemeClr val="lt1"/>
                          </a:solidFill>
                          <a:latin typeface="TrueFrutiger"/>
                          <a:ea typeface="SimSun"/>
                          <a:cs typeface=""/>
                        </a:defRPr>
                      </a:lvl9pPr>
                    </a:lstStyle>
                    <a:p>
                      <a:pPr algn="ctr"/>
                      <a:r>
                        <a:rPr lang="en-US" altLang="zh-CN" sz="2000" dirty="0">
                          <a:solidFill>
                            <a:schemeClr val="tx1"/>
                          </a:solidFill>
                          <a:latin typeface="Arial Narrow" pitchFamily="34" charset="0"/>
                        </a:rPr>
                        <a:t>Heating </a:t>
                      </a:r>
                      <a:endParaRPr lang="zh-CN" altLang="en-US" sz="2000" dirty="0">
                        <a:solidFill>
                          <a:schemeClr val="tx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0"/>
                  </a:ext>
                </a:extLst>
              </a:tr>
              <a:tr h="690567">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algn="l"/>
                      <a:r>
                        <a:rPr lang="en-US" altLang="zh-CN" dirty="0">
                          <a:latin typeface="Arial Narrow" pitchFamily="34" charset="0"/>
                        </a:rPr>
                        <a:t>Room temp.</a:t>
                      </a:r>
                      <a:endParaRPr lang="zh-CN" altLang="en-US" dirty="0">
                        <a:latin typeface="Arial Narrow"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algn="ctr"/>
                      <a:r>
                        <a:rPr lang="en-US" altLang="zh-CN" b="0" i="0" dirty="0">
                          <a:latin typeface="Arial" panose="020B0604020202020204" pitchFamily="34" charset="0"/>
                          <a:cs typeface="Arial" panose="020B0604020202020204" pitchFamily="34" charset="0"/>
                        </a:rPr>
                        <a:t>17~32</a:t>
                      </a:r>
                      <a:endParaRPr lang="zh-CN" altLang="en-US" b="0" i="0" dirty="0">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b="0" i="0" dirty="0">
                          <a:latin typeface="Arial" panose="020B0604020202020204" pitchFamily="34" charset="0"/>
                          <a:cs typeface="Arial" panose="020B0604020202020204" pitchFamily="34" charset="0"/>
                        </a:rPr>
                        <a:t>0~30</a:t>
                      </a:r>
                      <a:endParaRPr lang="zh-CN" altLang="en-US" b="0" i="0" dirty="0">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1"/>
                  </a:ext>
                </a:extLst>
              </a:tr>
              <a:tr h="690567">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algn="l"/>
                      <a:r>
                        <a:rPr lang="en-US" altLang="zh-CN" dirty="0">
                          <a:latin typeface="Arial Narrow" pitchFamily="34" charset="0"/>
                        </a:rPr>
                        <a:t>Outside ambient temp.</a:t>
                      </a:r>
                      <a:endParaRPr lang="zh-CN" altLang="en-US"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0" i="0" kern="1200" dirty="0">
                          <a:solidFill>
                            <a:schemeClr val="dk1"/>
                          </a:solidFill>
                          <a:latin typeface="Arial" panose="020B0604020202020204" pitchFamily="34" charset="0"/>
                          <a:ea typeface="SimSun"/>
                          <a:cs typeface="Arial" panose="020B0604020202020204" pitchFamily="34" charset="0"/>
                        </a:rPr>
                        <a:t>-15</a:t>
                      </a:r>
                      <a:r>
                        <a:rPr lang="en-US" altLang="zh-CN" b="0" i="0" dirty="0">
                          <a:latin typeface="Arial" panose="020B0604020202020204" pitchFamily="34" charset="0"/>
                          <a:cs typeface="Arial" panose="020B0604020202020204" pitchFamily="34" charset="0"/>
                        </a:rPr>
                        <a:t>~ 50</a:t>
                      </a:r>
                      <a:endParaRPr lang="zh-CN" altLang="en-US" sz="1800" b="0" i="0" kern="1200" dirty="0">
                        <a:solidFill>
                          <a:schemeClr val="dk1"/>
                        </a:solidFill>
                        <a:latin typeface="Arial" panose="020B0604020202020204" pitchFamily="34" charset="0"/>
                        <a:ea typeface="+mn-ea"/>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TrueFrutiger"/>
                          <a:ea typeface="SimSun"/>
                          <a:cs typeface=""/>
                        </a:defRPr>
                      </a:lvl1pPr>
                      <a:lvl2pPr marL="457200" algn="l" defTabSz="914400" rtl="0" eaLnBrk="1" latinLnBrk="0" hangingPunct="1">
                        <a:defRPr sz="1800" kern="1200">
                          <a:solidFill>
                            <a:schemeClr val="dk1"/>
                          </a:solidFill>
                          <a:latin typeface="TrueFrutiger"/>
                          <a:ea typeface="SimSun"/>
                          <a:cs typeface=""/>
                        </a:defRPr>
                      </a:lvl2pPr>
                      <a:lvl3pPr marL="914400" algn="l" defTabSz="914400" rtl="0" eaLnBrk="1" latinLnBrk="0" hangingPunct="1">
                        <a:defRPr sz="1800" kern="1200">
                          <a:solidFill>
                            <a:schemeClr val="dk1"/>
                          </a:solidFill>
                          <a:latin typeface="TrueFrutiger"/>
                          <a:ea typeface="SimSun"/>
                          <a:cs typeface=""/>
                        </a:defRPr>
                      </a:lvl3pPr>
                      <a:lvl4pPr marL="1371600" algn="l" defTabSz="914400" rtl="0" eaLnBrk="1" latinLnBrk="0" hangingPunct="1">
                        <a:defRPr sz="1800" kern="1200">
                          <a:solidFill>
                            <a:schemeClr val="dk1"/>
                          </a:solidFill>
                          <a:latin typeface="TrueFrutiger"/>
                          <a:ea typeface="SimSun"/>
                          <a:cs typeface=""/>
                        </a:defRPr>
                      </a:lvl4pPr>
                      <a:lvl5pPr marL="1828800" algn="l" defTabSz="914400" rtl="0" eaLnBrk="1" latinLnBrk="0" hangingPunct="1">
                        <a:defRPr sz="1800" kern="1200">
                          <a:solidFill>
                            <a:schemeClr val="dk1"/>
                          </a:solidFill>
                          <a:latin typeface="TrueFrutiger"/>
                          <a:ea typeface="SimSun"/>
                          <a:cs typeface=""/>
                        </a:defRPr>
                      </a:lvl5pPr>
                      <a:lvl6pPr marL="2286000" algn="l" defTabSz="914400" rtl="0" eaLnBrk="1" latinLnBrk="0" hangingPunct="1">
                        <a:defRPr sz="1800" kern="1200">
                          <a:solidFill>
                            <a:schemeClr val="dk1"/>
                          </a:solidFill>
                          <a:latin typeface="TrueFrutiger"/>
                          <a:ea typeface="SimSun"/>
                          <a:cs typeface=""/>
                        </a:defRPr>
                      </a:lvl6pPr>
                      <a:lvl7pPr marL="2743200" algn="l" defTabSz="914400" rtl="0" eaLnBrk="1" latinLnBrk="0" hangingPunct="1">
                        <a:defRPr sz="1800" kern="1200">
                          <a:solidFill>
                            <a:schemeClr val="dk1"/>
                          </a:solidFill>
                          <a:latin typeface="TrueFrutiger"/>
                          <a:ea typeface="SimSun"/>
                          <a:cs typeface=""/>
                        </a:defRPr>
                      </a:lvl7pPr>
                      <a:lvl8pPr marL="3200400" algn="l" defTabSz="914400" rtl="0" eaLnBrk="1" latinLnBrk="0" hangingPunct="1">
                        <a:defRPr sz="1800" kern="1200">
                          <a:solidFill>
                            <a:schemeClr val="dk1"/>
                          </a:solidFill>
                          <a:latin typeface="TrueFrutiger"/>
                          <a:ea typeface="SimSun"/>
                          <a:cs typeface=""/>
                        </a:defRPr>
                      </a:lvl8pPr>
                      <a:lvl9pPr marL="3657600" algn="l" defTabSz="914400" rtl="0" eaLnBrk="1" latinLnBrk="0" hangingPunct="1">
                        <a:defRPr sz="1800" kern="1200">
                          <a:solidFill>
                            <a:schemeClr val="dk1"/>
                          </a:solidFill>
                          <a:latin typeface="TrueFrutiger"/>
                          <a:ea typeface="SimSun"/>
                          <a:cs typeface=""/>
                        </a:defRPr>
                      </a:lvl9pPr>
                    </a:lstStyle>
                    <a:p>
                      <a:pPr algn="ctr"/>
                      <a:r>
                        <a:rPr lang="en-US" altLang="zh-CN" b="0" i="0" dirty="0">
                          <a:latin typeface="Arial" panose="020B0604020202020204" pitchFamily="34" charset="0"/>
                          <a:cs typeface="Arial" panose="020B0604020202020204" pitchFamily="34" charset="0"/>
                        </a:rPr>
                        <a:t>-15~ 24</a:t>
                      </a:r>
                      <a:endParaRPr lang="zh-CN" altLang="en-US" b="0" i="0" dirty="0">
                        <a:latin typeface="Arial" panose="020B0604020202020204" pitchFamily="34" charset="0"/>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2"/>
                  </a:ext>
                </a:extLst>
              </a:tr>
            </a:tbl>
          </a:graphicData>
        </a:graphic>
      </p:graphicFrame>
      <p:sp>
        <p:nvSpPr>
          <p:cNvPr id="10"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1"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3554658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5"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6"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文本框 3"/>
          <p:cNvSpPr txBox="1"/>
          <p:nvPr/>
        </p:nvSpPr>
        <p:spPr>
          <a:xfrm>
            <a:off x="1053016" y="984625"/>
            <a:ext cx="534191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Basic information for key components</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9" name="Text Box 3"/>
          <p:cNvSpPr txBox="1">
            <a:spLocks noChangeArrowheads="1"/>
          </p:cNvSpPr>
          <p:nvPr/>
        </p:nvSpPr>
        <p:spPr bwMode="auto">
          <a:xfrm>
            <a:off x="1953039" y="1945399"/>
            <a:ext cx="8743979" cy="3323987"/>
          </a:xfrm>
          <a:prstGeom prst="rect">
            <a:avLst/>
          </a:prstGeom>
          <a:noFill/>
          <a:ln w="9525">
            <a:noFill/>
            <a:miter lim="800000"/>
            <a:headEnd/>
            <a:tailEnd/>
          </a:ln>
        </p:spPr>
        <p:txBody>
          <a:bodyPr wrap="square">
            <a:spAutoFit/>
          </a:bodyPr>
          <a:lstStyle>
            <a:defPPr>
              <a:defRPr lang="zh-CN"/>
            </a:defPPr>
            <a:lvl1pPr eaLnBrk="1" fontAlgn="auto" hangingPunct="1">
              <a:lnSpc>
                <a:spcPct val="150000"/>
              </a:lnSpc>
              <a:spcBef>
                <a:spcPts val="0"/>
              </a:spcBef>
              <a:spcAft>
                <a:spcPts val="0"/>
              </a:spcAft>
              <a:defRPr sz="2000" kern="0" baseline="0">
                <a:solidFill>
                  <a:srgbClr val="000000"/>
                </a:solidFill>
                <a:cs typeface="Calibri" panose="020F0502020204030204" pitchFamily="34" charset="0"/>
              </a:defRPr>
            </a:lvl1pPr>
          </a:lstStyle>
          <a:p>
            <a:r>
              <a:rPr lang="en-US" altLang="zh-CN" dirty="0"/>
              <a:t>Compressor:                            DC Inverter Rotary type</a:t>
            </a:r>
          </a:p>
          <a:p>
            <a:r>
              <a:rPr lang="en-US" altLang="zh-CN" dirty="0"/>
              <a:t>Indoor fan motor:                   Max. 220-240V,</a:t>
            </a:r>
          </a:p>
          <a:p>
            <a:r>
              <a:rPr lang="en-US" altLang="zh-CN" dirty="0"/>
              <a:t>Outdoor fan motor:                220-240V, 50Hz</a:t>
            </a:r>
          </a:p>
          <a:p>
            <a:r>
              <a:rPr lang="en-US" altLang="zh-CN" dirty="0"/>
              <a:t>Swing motor:                           DC12V</a:t>
            </a:r>
          </a:p>
          <a:p>
            <a:r>
              <a:rPr lang="en-US" altLang="zh-CN" dirty="0"/>
              <a:t>Four-way valve:                       220-240V, 50Hz, energized in heating mode</a:t>
            </a:r>
          </a:p>
          <a:p>
            <a:r>
              <a:rPr lang="en-US" altLang="zh-CN" dirty="0"/>
              <a:t>Transformer:                            Input 220-240V, 50Hz, output 12-14V</a:t>
            </a:r>
          </a:p>
          <a:p>
            <a:r>
              <a:rPr lang="en-US" altLang="zh-CN" dirty="0"/>
              <a:t>Electronic expansive valve:   DC 12V</a:t>
            </a:r>
          </a:p>
        </p:txBody>
      </p:sp>
      <p:sp>
        <p:nvSpPr>
          <p:cNvPr id="10"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1"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1745679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220625" y="3140875"/>
            <a:ext cx="6245279" cy="646331"/>
          </a:xfrm>
          <a:prstGeom prst="rect">
            <a:avLst/>
          </a:prstGeom>
          <a:noFill/>
        </p:spPr>
        <p:txBody>
          <a:bodyPr wrap="square" rtlCol="0">
            <a:spAutoFit/>
          </a:bodyPr>
          <a:lstStyle/>
          <a:p>
            <a:pPr marL="342900" indent="-342900">
              <a:spcBef>
                <a:spcPct val="20000"/>
              </a:spcBef>
              <a:defRPr/>
            </a:pPr>
            <a:r>
              <a:rPr lang="en-US" altLang="zh-CN" sz="3600" b="1" i="1" baseline="0" dirty="0">
                <a:latin typeface="微软雅黑" panose="020B0503020204020204" pitchFamily="34" charset="-122"/>
                <a:ea typeface="微软雅黑" panose="020B0503020204020204" pitchFamily="34" charset="-122"/>
              </a:rPr>
              <a:t>Part II     Features</a:t>
            </a:r>
            <a:endParaRPr lang="zh-CN" altLang="en-US" sz="3600" b="1" i="1" baseline="0" dirty="0">
              <a:latin typeface="微软雅黑" panose="020B0503020204020204" pitchFamily="34" charset="-122"/>
              <a:ea typeface="微软雅黑" panose="020B0503020204020204" pitchFamily="34" charset="-122"/>
            </a:endParaRPr>
          </a:p>
        </p:txBody>
      </p:sp>
      <p:grpSp>
        <p:nvGrpSpPr>
          <p:cNvPr id="2" name="组合 18"/>
          <p:cNvGrpSpPr/>
          <p:nvPr/>
        </p:nvGrpSpPr>
        <p:grpSpPr>
          <a:xfrm>
            <a:off x="4167174" y="2994229"/>
            <a:ext cx="928694" cy="381003"/>
            <a:chOff x="2071670" y="2928940"/>
            <a:chExt cx="928694" cy="285752"/>
          </a:xfrm>
        </p:grpSpPr>
        <p:sp>
          <p:nvSpPr>
            <p:cNvPr id="21" name="矩形 20"/>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39"/>
          <p:cNvGrpSpPr/>
          <p:nvPr/>
        </p:nvGrpSpPr>
        <p:grpSpPr>
          <a:xfrm>
            <a:off x="3952860" y="2613228"/>
            <a:ext cx="347666" cy="381003"/>
            <a:chOff x="1285852" y="3000378"/>
            <a:chExt cx="347666" cy="285752"/>
          </a:xfrm>
        </p:grpSpPr>
        <p:sp>
          <p:nvSpPr>
            <p:cNvPr id="41" name="矩形 40"/>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42"/>
          <p:cNvGrpSpPr/>
          <p:nvPr/>
        </p:nvGrpSpPr>
        <p:grpSpPr>
          <a:xfrm>
            <a:off x="5381620" y="3946737"/>
            <a:ext cx="571504" cy="381003"/>
            <a:chOff x="2214546" y="3571882"/>
            <a:chExt cx="571504" cy="285752"/>
          </a:xfrm>
        </p:grpSpPr>
        <p:sp>
          <p:nvSpPr>
            <p:cNvPr id="44" name="矩形 43"/>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乘号 45"/>
          <p:cNvSpPr/>
          <p:nvPr/>
        </p:nvSpPr>
        <p:spPr>
          <a:xfrm>
            <a:off x="5381620" y="2517976"/>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乘号 46"/>
          <p:cNvSpPr/>
          <p:nvPr/>
        </p:nvSpPr>
        <p:spPr>
          <a:xfrm>
            <a:off x="3667108" y="2708479"/>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7"/>
          <p:cNvGrpSpPr/>
          <p:nvPr/>
        </p:nvGrpSpPr>
        <p:grpSpPr>
          <a:xfrm rot="10800000">
            <a:off x="4310050" y="898716"/>
            <a:ext cx="1857388" cy="762005"/>
            <a:chOff x="2071670" y="2928940"/>
            <a:chExt cx="928694" cy="285752"/>
          </a:xfrm>
        </p:grpSpPr>
        <p:sp>
          <p:nvSpPr>
            <p:cNvPr id="49" name="矩形 4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2"/>
          <p:cNvGrpSpPr/>
          <p:nvPr/>
        </p:nvGrpSpPr>
        <p:grpSpPr>
          <a:xfrm>
            <a:off x="4095736" y="1279717"/>
            <a:ext cx="857256" cy="381003"/>
            <a:chOff x="1285852" y="3000378"/>
            <a:chExt cx="347666" cy="285752"/>
          </a:xfrm>
        </p:grpSpPr>
        <p:sp>
          <p:nvSpPr>
            <p:cNvPr id="54" name="矩形 53"/>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55"/>
          <p:cNvGrpSpPr/>
          <p:nvPr/>
        </p:nvGrpSpPr>
        <p:grpSpPr>
          <a:xfrm>
            <a:off x="6453190" y="2517976"/>
            <a:ext cx="3286148" cy="2190765"/>
            <a:chOff x="2214546" y="3571882"/>
            <a:chExt cx="571504" cy="285752"/>
          </a:xfrm>
        </p:grpSpPr>
        <p:sp>
          <p:nvSpPr>
            <p:cNvPr id="57" name="矩形 56"/>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58"/>
          <p:cNvGrpSpPr/>
          <p:nvPr/>
        </p:nvGrpSpPr>
        <p:grpSpPr>
          <a:xfrm>
            <a:off x="4319574" y="3197429"/>
            <a:ext cx="928694" cy="381003"/>
            <a:chOff x="2071670" y="2928940"/>
            <a:chExt cx="928694" cy="285752"/>
          </a:xfrm>
        </p:grpSpPr>
        <p:sp>
          <p:nvSpPr>
            <p:cNvPr id="60" name="矩形 59"/>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63"/>
          <p:cNvGrpSpPr/>
          <p:nvPr/>
        </p:nvGrpSpPr>
        <p:grpSpPr>
          <a:xfrm>
            <a:off x="4810116" y="4232489"/>
            <a:ext cx="347666" cy="381003"/>
            <a:chOff x="1285852" y="3000378"/>
            <a:chExt cx="347666" cy="285752"/>
          </a:xfrm>
        </p:grpSpPr>
        <p:sp>
          <p:nvSpPr>
            <p:cNvPr id="65" name="矩形 64"/>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66"/>
          <p:cNvGrpSpPr/>
          <p:nvPr/>
        </p:nvGrpSpPr>
        <p:grpSpPr>
          <a:xfrm rot="10800000">
            <a:off x="2095476" y="4327740"/>
            <a:ext cx="1625215" cy="666755"/>
            <a:chOff x="2071670" y="2928940"/>
            <a:chExt cx="928694" cy="285752"/>
          </a:xfrm>
        </p:grpSpPr>
        <p:sp>
          <p:nvSpPr>
            <p:cNvPr id="68" name="矩形 67"/>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71"/>
          <p:cNvGrpSpPr/>
          <p:nvPr/>
        </p:nvGrpSpPr>
        <p:grpSpPr>
          <a:xfrm rot="10800000">
            <a:off x="5738810" y="2041724"/>
            <a:ext cx="608416" cy="666755"/>
            <a:chOff x="1285852" y="3000378"/>
            <a:chExt cx="347666" cy="285752"/>
          </a:xfrm>
        </p:grpSpPr>
        <p:sp>
          <p:nvSpPr>
            <p:cNvPr id="73" name="矩形 72"/>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74"/>
          <p:cNvGrpSpPr/>
          <p:nvPr/>
        </p:nvGrpSpPr>
        <p:grpSpPr>
          <a:xfrm rot="10800000">
            <a:off x="3238480" y="2803729"/>
            <a:ext cx="1000132" cy="666755"/>
            <a:chOff x="2214546" y="3571882"/>
            <a:chExt cx="571504" cy="285752"/>
          </a:xfrm>
        </p:grpSpPr>
        <p:sp>
          <p:nvSpPr>
            <p:cNvPr id="76" name="矩形 75"/>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77"/>
          <p:cNvGrpSpPr/>
          <p:nvPr/>
        </p:nvGrpSpPr>
        <p:grpSpPr>
          <a:xfrm>
            <a:off x="7453322" y="1374969"/>
            <a:ext cx="928694" cy="381003"/>
            <a:chOff x="2071670" y="2928940"/>
            <a:chExt cx="928694" cy="285752"/>
          </a:xfrm>
        </p:grpSpPr>
        <p:sp>
          <p:nvSpPr>
            <p:cNvPr id="79" name="矩形 7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82"/>
          <p:cNvGrpSpPr/>
          <p:nvPr/>
        </p:nvGrpSpPr>
        <p:grpSpPr>
          <a:xfrm>
            <a:off x="6381752" y="2708477"/>
            <a:ext cx="347666" cy="381003"/>
            <a:chOff x="1285852" y="3000378"/>
            <a:chExt cx="347666" cy="285752"/>
          </a:xfrm>
        </p:grpSpPr>
        <p:sp>
          <p:nvSpPr>
            <p:cNvPr id="84" name="矩形 83"/>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乘号 85"/>
          <p:cNvSpPr/>
          <p:nvPr/>
        </p:nvSpPr>
        <p:spPr>
          <a:xfrm>
            <a:off x="8310578" y="5470748"/>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乘号 86"/>
          <p:cNvSpPr/>
          <p:nvPr/>
        </p:nvSpPr>
        <p:spPr>
          <a:xfrm>
            <a:off x="5881686" y="3565735"/>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87"/>
          <p:cNvGrpSpPr/>
          <p:nvPr/>
        </p:nvGrpSpPr>
        <p:grpSpPr>
          <a:xfrm>
            <a:off x="6310314" y="5089745"/>
            <a:ext cx="928694" cy="381003"/>
            <a:chOff x="2071670" y="2928940"/>
            <a:chExt cx="928694" cy="285752"/>
          </a:xfrm>
        </p:grpSpPr>
        <p:sp>
          <p:nvSpPr>
            <p:cNvPr id="89" name="矩形 8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40366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 presetClass="exit" presetSubtype="0" fill="hold" nodeType="withEffect">
                                  <p:stCondLst>
                                    <p:cond delay="250"/>
                                  </p:stCondLst>
                                  <p:childTnLst>
                                    <p:set>
                                      <p:cBhvr>
                                        <p:cTn id="9" dur="1" fill="hold">
                                          <p:stCondLst>
                                            <p:cond delay="0"/>
                                          </p:stCondLst>
                                        </p:cTn>
                                        <p:tgtEl>
                                          <p:spTgt spid="3"/>
                                        </p:tgtEl>
                                        <p:attrNameLst>
                                          <p:attrName>style.visibility</p:attrName>
                                        </p:attrNameLst>
                                      </p:cBhvr>
                                      <p:to>
                                        <p:strVal val="hidden"/>
                                      </p:to>
                                    </p:set>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par>
                                <p:cTn id="14" presetID="1" presetClass="exit" presetSubtype="0" fill="hold" nodeType="withEffect">
                                  <p:stCondLst>
                                    <p:cond delay="250"/>
                                  </p:stCondLst>
                                  <p:childTnLst>
                                    <p:set>
                                      <p:cBhvr>
                                        <p:cTn id="15" dur="1" fill="hold">
                                          <p:stCondLst>
                                            <p:cond delay="0"/>
                                          </p:stCondLst>
                                        </p:cTn>
                                        <p:tgtEl>
                                          <p:spTgt spid="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250"/>
                                        <p:tgtEl>
                                          <p:spTgt spid="46"/>
                                        </p:tgtEl>
                                      </p:cBhvr>
                                    </p:animEffect>
                                  </p:childTnLst>
                                </p:cTn>
                              </p:par>
                              <p:par>
                                <p:cTn id="19" presetID="1" presetClass="exit" presetSubtype="0" fill="hold" grpId="1" nodeType="withEffect">
                                  <p:stCondLst>
                                    <p:cond delay="250"/>
                                  </p:stCondLst>
                                  <p:childTnLst>
                                    <p:set>
                                      <p:cBhvr>
                                        <p:cTn id="20" dur="1" fill="hold">
                                          <p:stCondLst>
                                            <p:cond delay="0"/>
                                          </p:stCondLst>
                                        </p:cTn>
                                        <p:tgtEl>
                                          <p:spTgt spid="4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250"/>
                                        <p:tgtEl>
                                          <p:spTgt spid="47"/>
                                        </p:tgtEl>
                                      </p:cBhvr>
                                    </p:animEffect>
                                  </p:childTnLst>
                                </p:cTn>
                              </p:par>
                              <p:par>
                                <p:cTn id="24" presetID="1" presetClass="exit" presetSubtype="0" fill="hold" grpId="1" nodeType="withEffect">
                                  <p:stCondLst>
                                    <p:cond delay="250"/>
                                  </p:stCondLst>
                                  <p:childTnLst>
                                    <p:set>
                                      <p:cBhvr>
                                        <p:cTn id="25" dur="1" fill="hold">
                                          <p:stCondLst>
                                            <p:cond delay="0"/>
                                          </p:stCondLst>
                                        </p:cTn>
                                        <p:tgtEl>
                                          <p:spTgt spid="4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50"/>
                                        <p:tgtEl>
                                          <p:spTgt spid="2"/>
                                        </p:tgtEl>
                                      </p:cBhvr>
                                    </p:animEffect>
                                  </p:childTnLst>
                                </p:cTn>
                              </p:par>
                              <p:par>
                                <p:cTn id="29" presetID="1" presetClass="exit" presetSubtype="0" fill="hold" nodeType="withEffect">
                                  <p:stCondLst>
                                    <p:cond delay="250"/>
                                  </p:stCondLst>
                                  <p:childTnLst>
                                    <p:set>
                                      <p:cBhvr>
                                        <p:cTn id="30" dur="1" fill="hold">
                                          <p:stCondLst>
                                            <p:cond delay="0"/>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50"/>
                                        <p:tgtEl>
                                          <p:spTgt spid="6"/>
                                        </p:tgtEl>
                                      </p:cBhvr>
                                    </p:animEffect>
                                  </p:childTnLst>
                                </p:cTn>
                              </p:par>
                              <p:par>
                                <p:cTn id="34" presetID="1" presetClass="exit" presetSubtype="0" fill="hold" nodeType="withEffect">
                                  <p:stCondLst>
                                    <p:cond delay="250"/>
                                  </p:stCondLst>
                                  <p:childTnLst>
                                    <p:set>
                                      <p:cBhvr>
                                        <p:cTn id="35" dur="1" fill="hold">
                                          <p:stCondLst>
                                            <p:cond delay="0"/>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50"/>
                                        <p:tgtEl>
                                          <p:spTgt spid="7"/>
                                        </p:tgtEl>
                                      </p:cBhvr>
                                    </p:animEffect>
                                  </p:childTnLst>
                                </p:cTn>
                              </p:par>
                              <p:par>
                                <p:cTn id="40" presetID="1" presetClass="exit" presetSubtype="0" fill="hold" nodeType="withEffect">
                                  <p:stCondLst>
                                    <p:cond delay="250"/>
                                  </p:stCondLst>
                                  <p:childTnLst>
                                    <p:set>
                                      <p:cBhvr>
                                        <p:cTn id="41" dur="1" fill="hold">
                                          <p:stCondLst>
                                            <p:cond delay="0"/>
                                          </p:stCondLst>
                                        </p:cTn>
                                        <p:tgtEl>
                                          <p:spTgt spid="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50"/>
                                        <p:tgtEl>
                                          <p:spTgt spid="5"/>
                                        </p:tgtEl>
                                      </p:cBhvr>
                                    </p:animEffect>
                                  </p:childTnLst>
                                </p:cTn>
                              </p:par>
                              <p:par>
                                <p:cTn id="45" presetID="1" presetClass="exit" presetSubtype="0" fill="hold" nodeType="withEffect">
                                  <p:stCondLst>
                                    <p:cond delay="250"/>
                                  </p:stCondLst>
                                  <p:childTnLst>
                                    <p:set>
                                      <p:cBhvr>
                                        <p:cTn id="46" dur="1" fill="hold">
                                          <p:stCondLst>
                                            <p:cond delay="0"/>
                                          </p:stCondLst>
                                        </p:cTn>
                                        <p:tgtEl>
                                          <p:spTgt spid="5"/>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50"/>
                                        <p:tgtEl>
                                          <p:spTgt spid="9"/>
                                        </p:tgtEl>
                                      </p:cBhvr>
                                    </p:animEffect>
                                  </p:childTnLst>
                                </p:cTn>
                              </p:par>
                              <p:par>
                                <p:cTn id="50" presetID="1" presetClass="exit" presetSubtype="0" fill="hold" nodeType="withEffect">
                                  <p:stCondLst>
                                    <p:cond delay="250"/>
                                  </p:stCondLst>
                                  <p:childTnLst>
                                    <p:set>
                                      <p:cBhvr>
                                        <p:cTn id="51" dur="1" fill="hold">
                                          <p:stCondLst>
                                            <p:cond delay="0"/>
                                          </p:stCondLst>
                                        </p:cTn>
                                        <p:tgtEl>
                                          <p:spTgt spid="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50"/>
                                        <p:tgtEl>
                                          <p:spTgt spid="8"/>
                                        </p:tgtEl>
                                      </p:cBhvr>
                                    </p:animEffect>
                                  </p:childTnLst>
                                </p:cTn>
                              </p:par>
                              <p:par>
                                <p:cTn id="55" presetID="1" presetClass="exit" presetSubtype="0" fill="hold" nodeType="withEffect">
                                  <p:stCondLst>
                                    <p:cond delay="250"/>
                                  </p:stCondLst>
                                  <p:childTnLst>
                                    <p:set>
                                      <p:cBhvr>
                                        <p:cTn id="56" dur="1" fill="hold">
                                          <p:stCondLst>
                                            <p:cond delay="0"/>
                                          </p:stCondLst>
                                        </p:cTn>
                                        <p:tgtEl>
                                          <p:spTgt spid="8"/>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par>
                                <p:cTn id="60" presetID="1" presetClass="exit" presetSubtype="0" fill="hold" nodeType="withEffect">
                                  <p:stCondLst>
                                    <p:cond delay="250"/>
                                  </p:stCondLst>
                                  <p:childTnLst>
                                    <p:set>
                                      <p:cBhvr>
                                        <p:cTn id="61" dur="1" fill="hold">
                                          <p:stCondLst>
                                            <p:cond delay="0"/>
                                          </p:stCondLst>
                                        </p:cTn>
                                        <p:tgtEl>
                                          <p:spTgt spid="11"/>
                                        </p:tgtEl>
                                        <p:attrNameLst>
                                          <p:attrName>style.visibility</p:attrName>
                                        </p:attrNameLst>
                                      </p:cBhvr>
                                      <p:to>
                                        <p:strVal val="hidden"/>
                                      </p:to>
                                    </p:set>
                                  </p:childTnLst>
                                </p:cTn>
                              </p:par>
                            </p:childTnLst>
                          </p:cTn>
                        </p:par>
                        <p:par>
                          <p:cTn id="62" fill="hold">
                            <p:stCondLst>
                              <p:cond delay="750"/>
                            </p:stCondLst>
                            <p:childTnLst>
                              <p:par>
                                <p:cTn id="63" presetID="10" presetClass="entr" presetSubtype="0"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childTnLst>
                                </p:cTn>
                              </p:par>
                              <p:par>
                                <p:cTn id="66" presetID="1" presetClass="exit" presetSubtype="0" fill="hold" nodeType="withEffect">
                                  <p:stCondLst>
                                    <p:cond delay="250"/>
                                  </p:stCondLst>
                                  <p:childTnLst>
                                    <p:set>
                                      <p:cBhvr>
                                        <p:cTn id="67" dur="1" fill="hold">
                                          <p:stCondLst>
                                            <p:cond delay="0"/>
                                          </p:stCondLst>
                                        </p:cTn>
                                        <p:tgtEl>
                                          <p:spTgt spid="12"/>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50"/>
                                        <p:tgtEl>
                                          <p:spTgt spid="10"/>
                                        </p:tgtEl>
                                      </p:cBhvr>
                                    </p:animEffect>
                                  </p:childTnLst>
                                </p:cTn>
                              </p:par>
                              <p:par>
                                <p:cTn id="71" presetID="1" presetClass="exit" presetSubtype="0" fill="hold" nodeType="withEffect">
                                  <p:stCondLst>
                                    <p:cond delay="250"/>
                                  </p:stCondLst>
                                  <p:childTnLst>
                                    <p:set>
                                      <p:cBhvr>
                                        <p:cTn id="72" dur="1" fill="hold">
                                          <p:stCondLst>
                                            <p:cond delay="0"/>
                                          </p:stCondLst>
                                        </p:cTn>
                                        <p:tgtEl>
                                          <p:spTgt spid="10"/>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250"/>
                                        <p:tgtEl>
                                          <p:spTgt spid="14"/>
                                        </p:tgtEl>
                                      </p:cBhvr>
                                    </p:animEffect>
                                  </p:childTnLst>
                                </p:cTn>
                              </p:par>
                              <p:par>
                                <p:cTn id="76" presetID="1" presetClass="exit" presetSubtype="0" fill="hold" nodeType="withEffect">
                                  <p:stCondLst>
                                    <p:cond delay="250"/>
                                  </p:stCondLst>
                                  <p:childTnLst>
                                    <p:set>
                                      <p:cBhvr>
                                        <p:cTn id="77" dur="1" fill="hold">
                                          <p:stCondLst>
                                            <p:cond delay="0"/>
                                          </p:stCondLst>
                                        </p:cTn>
                                        <p:tgtEl>
                                          <p:spTgt spid="14"/>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250"/>
                                        <p:tgtEl>
                                          <p:spTgt spid="86"/>
                                        </p:tgtEl>
                                      </p:cBhvr>
                                    </p:animEffect>
                                  </p:childTnLst>
                                </p:cTn>
                              </p:par>
                              <p:par>
                                <p:cTn id="81" presetID="1" presetClass="exit" presetSubtype="0" fill="hold" grpId="1" nodeType="withEffect">
                                  <p:stCondLst>
                                    <p:cond delay="250"/>
                                  </p:stCondLst>
                                  <p:childTnLst>
                                    <p:set>
                                      <p:cBhvr>
                                        <p:cTn id="82" dur="1" fill="hold">
                                          <p:stCondLst>
                                            <p:cond delay="0"/>
                                          </p:stCondLst>
                                        </p:cTn>
                                        <p:tgtEl>
                                          <p:spTgt spid="86"/>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250"/>
                                        <p:tgtEl>
                                          <p:spTgt spid="87"/>
                                        </p:tgtEl>
                                      </p:cBhvr>
                                    </p:animEffect>
                                  </p:childTnLst>
                                </p:cTn>
                              </p:par>
                              <p:par>
                                <p:cTn id="86" presetID="1" presetClass="exit" presetSubtype="0" fill="hold" grpId="1" nodeType="withEffect">
                                  <p:stCondLst>
                                    <p:cond delay="250"/>
                                  </p:stCondLst>
                                  <p:childTnLst>
                                    <p:set>
                                      <p:cBhvr>
                                        <p:cTn id="87" dur="1" fill="hold">
                                          <p:stCondLst>
                                            <p:cond delay="0"/>
                                          </p:stCondLst>
                                        </p:cTn>
                                        <p:tgtEl>
                                          <p:spTgt spid="87"/>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250"/>
                                        <p:tgtEl>
                                          <p:spTgt spid="13"/>
                                        </p:tgtEl>
                                      </p:cBhvr>
                                    </p:animEffect>
                                  </p:childTnLst>
                                </p:cTn>
                              </p:par>
                              <p:par>
                                <p:cTn id="91" presetID="1" presetClass="exit" presetSubtype="0" fill="hold" nodeType="withEffect">
                                  <p:stCondLst>
                                    <p:cond delay="250"/>
                                  </p:stCondLst>
                                  <p:childTnLst>
                                    <p:set>
                                      <p:cBhvr>
                                        <p:cTn id="92" dur="1" fill="hold">
                                          <p:stCondLst>
                                            <p:cond delay="0"/>
                                          </p:stCondLst>
                                        </p:cTn>
                                        <p:tgtEl>
                                          <p:spTgt spid="13"/>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250"/>
                                        <p:tgtEl>
                                          <p:spTgt spid="15"/>
                                        </p:tgtEl>
                                      </p:cBhvr>
                                    </p:animEffect>
                                  </p:childTnLst>
                                </p:cTn>
                              </p:par>
                              <p:par>
                                <p:cTn id="96" presetID="1" presetClass="exit" presetSubtype="0" fill="hold" nodeType="withEffect">
                                  <p:stCondLst>
                                    <p:cond delay="250"/>
                                  </p:stCondLst>
                                  <p:childTnLst>
                                    <p:set>
                                      <p:cBhvr>
                                        <p:cTn id="97"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86" grpId="0" animBg="1"/>
      <p:bldP spid="86" grpId="1" animBg="1"/>
      <p:bldP spid="87" grpId="0" animBg="1"/>
      <p:bldP spid="8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70288" y="2643485"/>
            <a:ext cx="4672528" cy="461665"/>
            <a:chOff x="3525838" y="2297966"/>
            <a:chExt cx="4672528" cy="461665"/>
          </a:xfrm>
        </p:grpSpPr>
        <p:sp>
          <p:nvSpPr>
            <p:cNvPr id="4127" name="直接连接符 17"/>
            <p:cNvSpPr>
              <a:spLocks noChangeShapeType="1"/>
            </p:cNvSpPr>
            <p:nvPr/>
          </p:nvSpPr>
          <p:spPr bwMode="auto">
            <a:xfrm flipV="1">
              <a:off x="6887921" y="2552119"/>
              <a:ext cx="731837" cy="7916"/>
            </a:xfrm>
            <a:prstGeom prst="line">
              <a:avLst/>
            </a:prstGeom>
            <a:noFill/>
            <a:ln w="9525">
              <a:solidFill>
                <a:srgbClr val="0C0C0C"/>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sz="3200" baseline="0"/>
            </a:p>
          </p:txBody>
        </p:sp>
        <p:sp>
          <p:nvSpPr>
            <p:cNvPr id="4128" name="TextBox 18"/>
            <p:cNvSpPr>
              <a:spLocks noChangeArrowheads="1"/>
            </p:cNvSpPr>
            <p:nvPr/>
          </p:nvSpPr>
          <p:spPr bwMode="auto">
            <a:xfrm>
              <a:off x="4029074" y="2297966"/>
              <a:ext cx="26033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400" baseline="0" dirty="0">
                  <a:solidFill>
                    <a:srgbClr val="262626"/>
                  </a:solidFill>
                  <a:ea typeface="黑体" panose="02010609060101010101" pitchFamily="49" charset="-122"/>
                  <a:sym typeface="Calibri" panose="020F0502020204030204" pitchFamily="34" charset="0"/>
                </a:rPr>
                <a:t>Basic Information</a:t>
              </a:r>
              <a:endParaRPr lang="zh-CN" altLang="en-US" sz="2400" baseline="0" dirty="0">
                <a:solidFill>
                  <a:srgbClr val="262626"/>
                </a:solidFill>
                <a:ea typeface="黑体" panose="02010609060101010101" pitchFamily="49" charset="-122"/>
                <a:sym typeface="Calibri" panose="020F0502020204030204" pitchFamily="34" charset="0"/>
              </a:endParaRPr>
            </a:p>
          </p:txBody>
        </p:sp>
        <p:sp>
          <p:nvSpPr>
            <p:cNvPr id="4129" name="TextBox 19"/>
            <p:cNvSpPr>
              <a:spLocks noChangeArrowheads="1"/>
            </p:cNvSpPr>
            <p:nvPr/>
          </p:nvSpPr>
          <p:spPr bwMode="auto">
            <a:xfrm>
              <a:off x="3525838" y="2297966"/>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gn="r">
                <a:lnSpc>
                  <a:spcPct val="100000"/>
                </a:lnSpc>
                <a:spcBef>
                  <a:spcPct val="0"/>
                </a:spcBef>
                <a:buFont typeface="Arial" panose="020B0604020202020204" pitchFamily="34" charset="0"/>
                <a:buNone/>
              </a:pPr>
              <a:r>
                <a:rPr lang="en-US" altLang="zh-CN" sz="2400" b="1" baseline="0" dirty="0">
                  <a:solidFill>
                    <a:srgbClr val="262626"/>
                  </a:solidFill>
                  <a:ea typeface="黑体" panose="02010609060101010101" pitchFamily="49" charset="-122"/>
                  <a:sym typeface="Calibri" panose="020F0502020204030204" pitchFamily="34" charset="0"/>
                </a:rPr>
                <a:t>&gt;&gt;</a:t>
              </a:r>
              <a:endParaRPr lang="zh-CN" altLang="en-US" sz="2400" b="1" baseline="0" dirty="0">
                <a:solidFill>
                  <a:srgbClr val="262626"/>
                </a:solidFill>
                <a:ea typeface="黑体" panose="02010609060101010101" pitchFamily="49" charset="-122"/>
                <a:sym typeface="Calibri" panose="020F0502020204030204" pitchFamily="34" charset="0"/>
              </a:endParaRPr>
            </a:p>
          </p:txBody>
        </p:sp>
        <p:sp>
          <p:nvSpPr>
            <p:cNvPr id="4130" name="TextBox 20"/>
            <p:cNvSpPr>
              <a:spLocks noChangeArrowheads="1"/>
            </p:cNvSpPr>
            <p:nvPr/>
          </p:nvSpPr>
          <p:spPr bwMode="auto">
            <a:xfrm>
              <a:off x="7622104" y="2297966"/>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400" baseline="0" dirty="0">
                  <a:solidFill>
                    <a:srgbClr val="262626"/>
                  </a:solidFill>
                  <a:ea typeface="黑体" panose="02010609060101010101" pitchFamily="49" charset="-122"/>
                  <a:sym typeface="Calibri" panose="020F0502020204030204" pitchFamily="34" charset="0"/>
                </a:rPr>
                <a:t> 01</a:t>
              </a:r>
              <a:endParaRPr lang="zh-CN" altLang="en-US" sz="2400" baseline="0" dirty="0">
                <a:solidFill>
                  <a:srgbClr val="262626"/>
                </a:solidFill>
                <a:ea typeface="黑体" panose="02010609060101010101" pitchFamily="49" charset="-122"/>
                <a:sym typeface="Calibri" panose="020F0502020204030204" pitchFamily="34" charset="0"/>
              </a:endParaRPr>
            </a:p>
          </p:txBody>
        </p:sp>
      </p:grpSp>
      <p:sp>
        <p:nvSpPr>
          <p:cNvPr id="4101" name="Text Box 7"/>
          <p:cNvSpPr>
            <a:spLocks noChangeArrowheads="1"/>
          </p:cNvSpPr>
          <p:nvPr/>
        </p:nvSpPr>
        <p:spPr bwMode="auto">
          <a:xfrm>
            <a:off x="915988" y="3105150"/>
            <a:ext cx="2654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r>
              <a:rPr lang="en-US" altLang="zh-CN" sz="7200" b="1" i="1" baseline="18000">
                <a:solidFill>
                  <a:srgbClr val="00CCFF"/>
                </a:solidFill>
                <a:ea typeface="Dotum" panose="020B0600000101010101" pitchFamily="34" charset="-127"/>
                <a:sym typeface="Calibri" panose="020F0502020204030204" pitchFamily="34" charset="0"/>
              </a:rPr>
              <a:t>Contents</a:t>
            </a:r>
            <a:endParaRPr lang="zh-CN" altLang="en-US" sz="7200" b="1" i="1" baseline="18000">
              <a:solidFill>
                <a:srgbClr val="00CCFF"/>
              </a:solidFill>
              <a:ea typeface="Dotum" panose="020B0600000101010101" pitchFamily="34" charset="-127"/>
              <a:sym typeface="Calibri" panose="020F0502020204030204" pitchFamily="34" charset="0"/>
            </a:endParaRPr>
          </a:p>
        </p:txBody>
      </p:sp>
      <p:grpSp>
        <p:nvGrpSpPr>
          <p:cNvPr id="3" name="组合 2"/>
          <p:cNvGrpSpPr/>
          <p:nvPr/>
        </p:nvGrpSpPr>
        <p:grpSpPr>
          <a:xfrm>
            <a:off x="3570288" y="3627539"/>
            <a:ext cx="4658014" cy="461665"/>
            <a:chOff x="3525838" y="3291514"/>
            <a:chExt cx="4658014" cy="461665"/>
          </a:xfrm>
        </p:grpSpPr>
        <p:sp>
          <p:nvSpPr>
            <p:cNvPr id="4123" name="直接连接符 17"/>
            <p:cNvSpPr>
              <a:spLocks noChangeShapeType="1"/>
            </p:cNvSpPr>
            <p:nvPr/>
          </p:nvSpPr>
          <p:spPr bwMode="auto">
            <a:xfrm flipV="1">
              <a:off x="6902435" y="3545667"/>
              <a:ext cx="731837" cy="7916"/>
            </a:xfrm>
            <a:prstGeom prst="line">
              <a:avLst/>
            </a:prstGeom>
            <a:noFill/>
            <a:ln w="9525">
              <a:solidFill>
                <a:srgbClr val="0C0C0C"/>
              </a:solidFill>
              <a:prstDash val="sysDash"/>
              <a:bevel/>
              <a:headEnd/>
              <a:tailEnd/>
            </a:ln>
            <a:extLst>
              <a:ext uri="{909E8E84-426E-40DD-AFC4-6F175D3DCCD1}">
                <a14:hiddenFill xmlns:a14="http://schemas.microsoft.com/office/drawing/2010/main">
                  <a:noFill/>
                </a14:hiddenFill>
              </a:ext>
            </a:extLst>
          </p:spPr>
          <p:txBody>
            <a:bodyPr/>
            <a:lstStyle/>
            <a:p>
              <a:endParaRPr lang="zh-CN" altLang="en-US" sz="2400" baseline="0"/>
            </a:p>
          </p:txBody>
        </p:sp>
        <p:sp>
          <p:nvSpPr>
            <p:cNvPr id="4124" name="TextBox 18"/>
            <p:cNvSpPr>
              <a:spLocks noChangeArrowheads="1"/>
            </p:cNvSpPr>
            <p:nvPr/>
          </p:nvSpPr>
          <p:spPr bwMode="auto">
            <a:xfrm>
              <a:off x="4029074" y="3291514"/>
              <a:ext cx="26464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400" baseline="0" dirty="0">
                  <a:solidFill>
                    <a:srgbClr val="262626"/>
                  </a:solidFill>
                  <a:ea typeface="黑体" panose="02010609060101010101" pitchFamily="49" charset="-122"/>
                  <a:sym typeface="Calibri" panose="020F0502020204030204" pitchFamily="34" charset="0"/>
                </a:rPr>
                <a:t>Technical features</a:t>
              </a:r>
              <a:endParaRPr lang="zh-CN" altLang="en-US" sz="2400" baseline="0" dirty="0">
                <a:solidFill>
                  <a:srgbClr val="262626"/>
                </a:solidFill>
                <a:ea typeface="黑体" panose="02010609060101010101" pitchFamily="49" charset="-122"/>
                <a:sym typeface="Calibri" panose="020F0502020204030204" pitchFamily="34" charset="0"/>
              </a:endParaRPr>
            </a:p>
          </p:txBody>
        </p:sp>
        <p:sp>
          <p:nvSpPr>
            <p:cNvPr id="4125" name="TextBox 19"/>
            <p:cNvSpPr>
              <a:spLocks noChangeArrowheads="1"/>
            </p:cNvSpPr>
            <p:nvPr/>
          </p:nvSpPr>
          <p:spPr bwMode="auto">
            <a:xfrm>
              <a:off x="3525838" y="3291514"/>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gn="r">
                <a:lnSpc>
                  <a:spcPct val="100000"/>
                </a:lnSpc>
                <a:spcBef>
                  <a:spcPct val="0"/>
                </a:spcBef>
                <a:buFont typeface="Arial" panose="020B0604020202020204" pitchFamily="34" charset="0"/>
                <a:buNone/>
              </a:pPr>
              <a:r>
                <a:rPr lang="en-US" altLang="zh-CN" sz="2400" b="1" baseline="0" dirty="0">
                  <a:solidFill>
                    <a:srgbClr val="262626"/>
                  </a:solidFill>
                  <a:ea typeface="黑体" panose="02010609060101010101" pitchFamily="49" charset="-122"/>
                  <a:sym typeface="Calibri" panose="020F0502020204030204" pitchFamily="34" charset="0"/>
                </a:rPr>
                <a:t>&gt;&gt;</a:t>
              </a:r>
              <a:endParaRPr lang="zh-CN" altLang="en-US" sz="2400" b="1" baseline="0" dirty="0">
                <a:solidFill>
                  <a:srgbClr val="262626"/>
                </a:solidFill>
                <a:ea typeface="黑体" panose="02010609060101010101" pitchFamily="49" charset="-122"/>
                <a:sym typeface="Calibri" panose="020F0502020204030204" pitchFamily="34" charset="0"/>
              </a:endParaRPr>
            </a:p>
          </p:txBody>
        </p:sp>
        <p:sp>
          <p:nvSpPr>
            <p:cNvPr id="4126" name="TextBox 20"/>
            <p:cNvSpPr>
              <a:spLocks noChangeArrowheads="1"/>
            </p:cNvSpPr>
            <p:nvPr/>
          </p:nvSpPr>
          <p:spPr bwMode="auto">
            <a:xfrm>
              <a:off x="7607590" y="3291514"/>
              <a:ext cx="576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r>
                <a:rPr lang="en-US" altLang="zh-CN" sz="2400" baseline="0" dirty="0">
                  <a:solidFill>
                    <a:srgbClr val="262626"/>
                  </a:solidFill>
                  <a:ea typeface="黑体" panose="02010609060101010101" pitchFamily="49" charset="-122"/>
                  <a:sym typeface="Calibri" panose="020F0502020204030204" pitchFamily="34" charset="0"/>
                </a:rPr>
                <a:t> 02</a:t>
              </a:r>
              <a:endParaRPr lang="zh-CN" altLang="en-US" sz="2400" baseline="0" dirty="0">
                <a:solidFill>
                  <a:srgbClr val="262626"/>
                </a:solidFill>
                <a:ea typeface="黑体" panose="02010609060101010101" pitchFamily="49" charset="-122"/>
                <a:sym typeface="Calibri" panose="020F050202020403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31"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 </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32" name="Oval 45"/>
          <p:cNvSpPr>
            <a:spLocks noChangeArrowheads="1"/>
          </p:cNvSpPr>
          <p:nvPr/>
        </p:nvSpPr>
        <p:spPr bwMode="auto">
          <a:xfrm>
            <a:off x="1288523" y="491878"/>
            <a:ext cx="106363" cy="111125"/>
          </a:xfrm>
          <a:prstGeom prst="ellipse">
            <a:avLst/>
          </a:prstGeom>
          <a:solidFill>
            <a:srgbClr val="0070C0"/>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3"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4"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593932752"/>
              </p:ext>
            </p:extLst>
          </p:nvPr>
        </p:nvGraphicFramePr>
        <p:xfrm>
          <a:off x="730250" y="973138"/>
          <a:ext cx="8356600" cy="5553075"/>
        </p:xfrm>
        <a:graphic>
          <a:graphicData uri="http://schemas.openxmlformats.org/presentationml/2006/ole">
            <mc:AlternateContent xmlns:mc="http://schemas.openxmlformats.org/markup-compatibility/2006">
              <mc:Choice xmlns:v="urn:schemas-microsoft-com:vml" Requires="v">
                <p:oleObj spid="_x0000_s1062" name="工作表" r:id="rId4" imgW="9162939" imgH="6089825" progId="Excel.Sheet.12">
                  <p:embed/>
                </p:oleObj>
              </mc:Choice>
              <mc:Fallback>
                <p:oleObj name="工作表" r:id="rId4" imgW="9162939" imgH="6089825" progId="Excel.Sheet.12">
                  <p:embed/>
                  <p:pic>
                    <p:nvPicPr>
                      <p:cNvPr id="0" name=""/>
                      <p:cNvPicPr/>
                      <p:nvPr/>
                    </p:nvPicPr>
                    <p:blipFill>
                      <a:blip r:embed="rId5"/>
                      <a:stretch>
                        <a:fillRect/>
                      </a:stretch>
                    </p:blipFill>
                    <p:spPr>
                      <a:xfrm>
                        <a:off x="730250" y="973138"/>
                        <a:ext cx="8356600" cy="5553075"/>
                      </a:xfrm>
                      <a:prstGeom prst="rect">
                        <a:avLst/>
                      </a:prstGeom>
                    </p:spPr>
                  </p:pic>
                </p:oleObj>
              </mc:Fallback>
            </mc:AlternateContent>
          </a:graphicData>
        </a:graphic>
      </p:graphicFrame>
      <p:sp>
        <p:nvSpPr>
          <p:cNvPr id="22" name="矩形 21"/>
          <p:cNvSpPr/>
          <p:nvPr/>
        </p:nvSpPr>
        <p:spPr>
          <a:xfrm>
            <a:off x="266310" y="6304002"/>
            <a:ext cx="8107412" cy="553998"/>
          </a:xfrm>
          <a:prstGeom prst="rect">
            <a:avLst/>
          </a:prstGeom>
        </p:spPr>
        <p:txBody>
          <a:bodyPr wrap="none">
            <a:spAutoFit/>
          </a:bodyPr>
          <a:lstStyle/>
          <a:p>
            <a:r>
              <a:rPr lang="en-US" altLang="zh-CN" dirty="0"/>
              <a:t>Notes: Compare to mono system, some</a:t>
            </a:r>
            <a:r>
              <a:rPr lang="en-US" altLang="zh-CN" baseline="0" dirty="0"/>
              <a:t> </a:t>
            </a:r>
            <a:r>
              <a:rPr lang="en-US" altLang="zh-CN" dirty="0"/>
              <a:t>functions of multi system are un available, such as Clean, Refrigerant detection, Silent, </a:t>
            </a:r>
          </a:p>
          <a:p>
            <a:r>
              <a:rPr lang="en-US" altLang="zh-CN" dirty="0"/>
              <a:t>        1W </a:t>
            </a:r>
            <a:r>
              <a:rPr lang="en-US" altLang="zh-CN" dirty="0" err="1"/>
              <a:t>standby,ECO</a:t>
            </a:r>
            <a:r>
              <a:rPr lang="en-US" altLang="zh-CN" dirty="0"/>
              <a:t>, Emergency Using, Breeze </a:t>
            </a:r>
            <a:r>
              <a:rPr lang="en-US" altLang="zh-CN" dirty="0" err="1"/>
              <a:t>away,Gear</a:t>
            </a:r>
            <a:r>
              <a:rPr lang="en-US" altLang="zh-CN" dirty="0"/>
              <a:t>.</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1206617620"/>
              </p:ext>
            </p:extLst>
          </p:nvPr>
        </p:nvGraphicFramePr>
        <p:xfrm>
          <a:off x="9430327" y="1947701"/>
          <a:ext cx="2498818" cy="573825"/>
        </p:xfrm>
        <a:graphic>
          <a:graphicData uri="http://schemas.openxmlformats.org/drawingml/2006/table">
            <a:tbl>
              <a:tblPr>
                <a:tableStyleId>{5C22544A-7EE6-4342-B048-85BDC9FD1C3A}</a:tableStyleId>
              </a:tblPr>
              <a:tblGrid>
                <a:gridCol w="1173493">
                  <a:extLst>
                    <a:ext uri="{9D8B030D-6E8A-4147-A177-3AD203B41FA5}">
                      <a16:colId xmlns:a16="http://schemas.microsoft.com/office/drawing/2014/main" val="2912019109"/>
                    </a:ext>
                  </a:extLst>
                </a:gridCol>
                <a:gridCol w="1325325">
                  <a:extLst>
                    <a:ext uri="{9D8B030D-6E8A-4147-A177-3AD203B41FA5}">
                      <a16:colId xmlns:a16="http://schemas.microsoft.com/office/drawing/2014/main" val="3842257801"/>
                    </a:ext>
                  </a:extLst>
                </a:gridCol>
              </a:tblGrid>
              <a:tr h="191275">
                <a:tc>
                  <a:txBody>
                    <a:bodyPr/>
                    <a:lstStyle/>
                    <a:p>
                      <a:pPr algn="ctr" fontAlgn="ctr"/>
                      <a:r>
                        <a:rPr lang="zh-CN" altLang="en-US" sz="1100" u="none" strike="noStrike">
                          <a:effectLst/>
                        </a:rPr>
                        <a:t>●</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         Standard</a:t>
                      </a:r>
                    </a:p>
                  </a:txBody>
                  <a:tcPr marL="6350" marR="6350" marT="6350" marB="0" anchor="ctr"/>
                </a:tc>
                <a:extLst>
                  <a:ext uri="{0D108BD9-81ED-4DB2-BD59-A6C34878D82A}">
                    <a16:rowId xmlns:a16="http://schemas.microsoft.com/office/drawing/2014/main" val="900273802"/>
                  </a:ext>
                </a:extLst>
              </a:tr>
              <a:tr h="191275">
                <a:tc>
                  <a:txBody>
                    <a:bodyPr/>
                    <a:lstStyle/>
                    <a:p>
                      <a:pPr algn="ctr" rtl="0" fontAlgn="ctr"/>
                      <a:r>
                        <a:rPr lang="zh-CN" altLang="en-US" sz="1100" u="none" strike="noStrike" dirty="0">
                          <a:effectLst/>
                        </a:rPr>
                        <a:t>◎</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rtl="0" fontAlgn="ctr"/>
                      <a:r>
                        <a:rPr lang="en-US" sz="1100" u="none" strike="noStrike">
                          <a:effectLst/>
                        </a:rPr>
                        <a:t>Could optional</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350571648"/>
                  </a:ext>
                </a:extLst>
              </a:tr>
              <a:tr h="191275">
                <a:tc>
                  <a:txBody>
                    <a:bodyPr/>
                    <a:lstStyle/>
                    <a:p>
                      <a:pPr algn="ctr" fontAlgn="ctr"/>
                      <a:r>
                        <a:rPr lang="en-US" sz="1100" u="none" strike="noStrike">
                          <a:effectLst/>
                        </a:rPr>
                        <a:t>X</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sz="1100" u="none" strike="noStrike" dirty="0">
                          <a:effectLst/>
                        </a:rPr>
                        <a:t>No this function</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751825246"/>
                  </a:ext>
                </a:extLst>
              </a:tr>
            </a:tbl>
          </a:graphicData>
        </a:graphic>
      </p:graphicFrame>
      <p:sp>
        <p:nvSpPr>
          <p:cNvPr id="23" name="矩形 22"/>
          <p:cNvSpPr/>
          <p:nvPr/>
        </p:nvSpPr>
        <p:spPr>
          <a:xfrm>
            <a:off x="9550790" y="2853457"/>
            <a:ext cx="2419701" cy="830997"/>
          </a:xfrm>
          <a:prstGeom prst="rect">
            <a:avLst/>
          </a:prstGeom>
        </p:spPr>
        <p:txBody>
          <a:bodyPr wrap="none">
            <a:spAutoFit/>
          </a:bodyPr>
          <a:lstStyle/>
          <a:p>
            <a:r>
              <a:rPr lang="en-US" altLang="zh-CN" sz="1200" baseline="0" dirty="0">
                <a:latin typeface="Arial" panose="020B0604020202020204" pitchFamily="34" charset="0"/>
                <a:cs typeface="Arial" panose="020B0604020202020204" pitchFamily="34" charset="0"/>
              </a:rPr>
              <a:t>Notes: This features list base on </a:t>
            </a:r>
          </a:p>
          <a:p>
            <a:r>
              <a:rPr lang="en-US" altLang="zh-CN" sz="1200" baseline="0" dirty="0">
                <a:latin typeface="Arial" panose="020B0604020202020204" pitchFamily="34" charset="0"/>
                <a:cs typeface="Arial" panose="020B0604020202020204" pitchFamily="34" charset="0"/>
              </a:rPr>
              <a:t>EU product </a:t>
            </a:r>
          </a:p>
          <a:p>
            <a:r>
              <a:rPr lang="en-US" altLang="zh-CN" sz="1200" baseline="0" dirty="0">
                <a:latin typeface="Arial" panose="020B0604020202020204" pitchFamily="34" charset="0"/>
                <a:cs typeface="Arial" panose="020B0604020202020204" pitchFamily="34" charset="0"/>
              </a:rPr>
              <a:t>and specific remote controller, </a:t>
            </a:r>
          </a:p>
          <a:p>
            <a:r>
              <a:rPr lang="en-US" altLang="zh-CN" sz="1200" baseline="0" dirty="0">
                <a:latin typeface="Arial" panose="020B0604020202020204" pitchFamily="34" charset="0"/>
                <a:cs typeface="Arial" panose="020B0604020202020204" pitchFamily="34" charset="0"/>
              </a:rPr>
              <a:t>it is only for reference.</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16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31"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 </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32" name="Oval 45"/>
          <p:cNvSpPr>
            <a:spLocks noChangeArrowheads="1"/>
          </p:cNvSpPr>
          <p:nvPr/>
        </p:nvSpPr>
        <p:spPr bwMode="auto">
          <a:xfrm>
            <a:off x="1288523" y="491878"/>
            <a:ext cx="106363" cy="111125"/>
          </a:xfrm>
          <a:prstGeom prst="ellipse">
            <a:avLst/>
          </a:prstGeom>
          <a:solidFill>
            <a:srgbClr val="0070C0"/>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3"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4"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15831045"/>
              </p:ext>
            </p:extLst>
          </p:nvPr>
        </p:nvGraphicFramePr>
        <p:xfrm>
          <a:off x="730250" y="973138"/>
          <a:ext cx="8177213" cy="4359275"/>
        </p:xfrm>
        <a:graphic>
          <a:graphicData uri="http://schemas.openxmlformats.org/presentationml/2006/ole">
            <mc:AlternateContent xmlns:mc="http://schemas.openxmlformats.org/markup-compatibility/2006">
              <mc:Choice xmlns:v="urn:schemas-microsoft-com:vml" Requires="v">
                <p:oleObj spid="_x0000_s3106" name="工作表" r:id="rId4" imgW="11061577" imgH="5899062" progId="Excel.Sheet.12">
                  <p:embed/>
                </p:oleObj>
              </mc:Choice>
              <mc:Fallback>
                <p:oleObj name="工作表" r:id="rId4" imgW="11061577" imgH="5899062" progId="Excel.Sheet.12">
                  <p:embed/>
                  <p:pic>
                    <p:nvPicPr>
                      <p:cNvPr id="2" name="对象 1"/>
                      <p:cNvPicPr/>
                      <p:nvPr/>
                    </p:nvPicPr>
                    <p:blipFill>
                      <a:blip r:embed="rId5"/>
                      <a:stretch>
                        <a:fillRect/>
                      </a:stretch>
                    </p:blipFill>
                    <p:spPr>
                      <a:xfrm>
                        <a:off x="730250" y="973138"/>
                        <a:ext cx="8177213" cy="4359275"/>
                      </a:xfrm>
                      <a:prstGeom prst="rect">
                        <a:avLst/>
                      </a:prstGeom>
                    </p:spPr>
                  </p:pic>
                </p:oleObj>
              </mc:Fallback>
            </mc:AlternateContent>
          </a:graphicData>
        </a:graphic>
      </p:graphicFrame>
      <p:sp>
        <p:nvSpPr>
          <p:cNvPr id="22" name="矩形 21"/>
          <p:cNvSpPr/>
          <p:nvPr/>
        </p:nvSpPr>
        <p:spPr>
          <a:xfrm>
            <a:off x="266310" y="6304002"/>
            <a:ext cx="8107412" cy="553998"/>
          </a:xfrm>
          <a:prstGeom prst="rect">
            <a:avLst/>
          </a:prstGeom>
        </p:spPr>
        <p:txBody>
          <a:bodyPr wrap="none">
            <a:spAutoFit/>
          </a:bodyPr>
          <a:lstStyle/>
          <a:p>
            <a:r>
              <a:rPr lang="en-US" altLang="zh-CN" dirty="0"/>
              <a:t>Notes: Compare to mono system, some</a:t>
            </a:r>
            <a:r>
              <a:rPr lang="en-US" altLang="zh-CN" baseline="0" dirty="0"/>
              <a:t> </a:t>
            </a:r>
            <a:r>
              <a:rPr lang="en-US" altLang="zh-CN" dirty="0"/>
              <a:t>functions of multi system are un available, such as Clean, Refrigerant detection, Silent, </a:t>
            </a:r>
          </a:p>
          <a:p>
            <a:r>
              <a:rPr lang="en-US" altLang="zh-CN" dirty="0"/>
              <a:t>        1W </a:t>
            </a:r>
            <a:r>
              <a:rPr lang="en-US" altLang="zh-CN" dirty="0" err="1"/>
              <a:t>standby,ECO</a:t>
            </a:r>
            <a:r>
              <a:rPr lang="en-US" altLang="zh-CN" dirty="0"/>
              <a:t>, Emergency Using, Breeze away, Gear.</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2823648383"/>
              </p:ext>
            </p:extLst>
          </p:nvPr>
        </p:nvGraphicFramePr>
        <p:xfrm>
          <a:off x="9540586" y="1120920"/>
          <a:ext cx="2457450" cy="550863"/>
        </p:xfrm>
        <a:graphic>
          <a:graphicData uri="http://schemas.openxmlformats.org/drawingml/2006/table">
            <a:tbl>
              <a:tblPr>
                <a:tableStyleId>{5C22544A-7EE6-4342-B048-85BDC9FD1C3A}</a:tableStyleId>
              </a:tblPr>
              <a:tblGrid>
                <a:gridCol w="1154066">
                  <a:extLst>
                    <a:ext uri="{9D8B030D-6E8A-4147-A177-3AD203B41FA5}">
                      <a16:colId xmlns:a16="http://schemas.microsoft.com/office/drawing/2014/main" val="2912019109"/>
                    </a:ext>
                  </a:extLst>
                </a:gridCol>
                <a:gridCol w="1303384">
                  <a:extLst>
                    <a:ext uri="{9D8B030D-6E8A-4147-A177-3AD203B41FA5}">
                      <a16:colId xmlns:a16="http://schemas.microsoft.com/office/drawing/2014/main" val="3842257801"/>
                    </a:ext>
                  </a:extLst>
                </a:gridCol>
              </a:tblGrid>
              <a:tr h="183621">
                <a:tc>
                  <a:txBody>
                    <a:bodyPr/>
                    <a:lstStyle/>
                    <a:p>
                      <a:pPr algn="ctr" fontAlgn="ctr"/>
                      <a:r>
                        <a:rPr lang="zh-CN" altLang="en-US" sz="1100" u="none" strike="noStrike">
                          <a:effectLst/>
                        </a:rPr>
                        <a:t>●</a:t>
                      </a:r>
                      <a:endParaRPr lang="zh-CN" alt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l" fontAlgn="ctr"/>
                      <a:r>
                        <a:rPr lang="en-US" sz="1100" b="0" i="0" u="none" strike="noStrike" dirty="0">
                          <a:solidFill>
                            <a:srgbClr val="000000"/>
                          </a:solidFill>
                          <a:effectLst/>
                          <a:latin typeface="等线" panose="02010600030101010101" pitchFamily="2" charset="-122"/>
                          <a:ea typeface="等线" panose="02010600030101010101" pitchFamily="2" charset="-122"/>
                        </a:rPr>
                        <a:t>         Standard</a:t>
                      </a:r>
                    </a:p>
                  </a:txBody>
                  <a:tcPr marL="6350" marR="6350" marT="6350" marB="0" anchor="ctr"/>
                </a:tc>
                <a:extLst>
                  <a:ext uri="{0D108BD9-81ED-4DB2-BD59-A6C34878D82A}">
                    <a16:rowId xmlns:a16="http://schemas.microsoft.com/office/drawing/2014/main" val="900273802"/>
                  </a:ext>
                </a:extLst>
              </a:tr>
              <a:tr h="183621">
                <a:tc>
                  <a:txBody>
                    <a:bodyPr/>
                    <a:lstStyle/>
                    <a:p>
                      <a:pPr algn="ctr" rtl="0" fontAlgn="ctr"/>
                      <a:r>
                        <a:rPr lang="zh-CN" altLang="en-US" sz="1100" u="none" strike="noStrike" dirty="0">
                          <a:effectLst/>
                        </a:rPr>
                        <a:t>◎</a:t>
                      </a:r>
                      <a:endParaRPr lang="zh-CN" altLang="en-US" sz="1100" b="0" i="0" u="none" strike="noStrike" dirty="0">
                        <a:solidFill>
                          <a:srgbClr val="000000"/>
                        </a:solidFill>
                        <a:effectLst/>
                        <a:latin typeface="宋体" panose="02010600030101010101" pitchFamily="2" charset="-122"/>
                        <a:ea typeface="宋体" panose="02010600030101010101" pitchFamily="2" charset="-122"/>
                      </a:endParaRPr>
                    </a:p>
                  </a:txBody>
                  <a:tcPr marL="6350" marR="6350" marT="6350" marB="0" anchor="ctr"/>
                </a:tc>
                <a:tc>
                  <a:txBody>
                    <a:bodyPr/>
                    <a:lstStyle/>
                    <a:p>
                      <a:pPr algn="ctr" rtl="0" fontAlgn="ctr"/>
                      <a:r>
                        <a:rPr lang="en-US" sz="1100" u="none" strike="noStrike">
                          <a:effectLst/>
                        </a:rPr>
                        <a:t>Could optional</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6350" marR="6350" marT="6350" marB="0" anchor="ctr"/>
                </a:tc>
                <a:extLst>
                  <a:ext uri="{0D108BD9-81ED-4DB2-BD59-A6C34878D82A}">
                    <a16:rowId xmlns:a16="http://schemas.microsoft.com/office/drawing/2014/main" val="1350571648"/>
                  </a:ext>
                </a:extLst>
              </a:tr>
              <a:tr h="183621">
                <a:tc>
                  <a:txBody>
                    <a:bodyPr/>
                    <a:lstStyle/>
                    <a:p>
                      <a:pPr algn="ctr" fontAlgn="ctr"/>
                      <a:r>
                        <a:rPr lang="en-US" sz="1100" u="none" strike="noStrike">
                          <a:effectLst/>
                        </a:rPr>
                        <a:t>X</a:t>
                      </a:r>
                      <a:endParaRPr lang="en-US" sz="1100" b="0" i="0" u="none" strike="noStrike">
                        <a:solidFill>
                          <a:srgbClr val="000000"/>
                        </a:solidFill>
                        <a:effectLst/>
                        <a:latin typeface="等线" panose="02010600030101010101" pitchFamily="2" charset="-122"/>
                        <a:ea typeface="等线" panose="02010600030101010101" pitchFamily="2" charset="-122"/>
                      </a:endParaRPr>
                    </a:p>
                  </a:txBody>
                  <a:tcPr marL="6350" marR="6350" marT="6350" marB="0" anchor="ctr"/>
                </a:tc>
                <a:tc>
                  <a:txBody>
                    <a:bodyPr/>
                    <a:lstStyle/>
                    <a:p>
                      <a:pPr algn="ctr" fontAlgn="ctr"/>
                      <a:r>
                        <a:rPr lang="en-US" sz="1100" u="none" strike="noStrike" dirty="0">
                          <a:effectLst/>
                        </a:rPr>
                        <a:t>No this function</a:t>
                      </a:r>
                      <a:endParaRPr lang="en-US" sz="1100" b="0" i="0" u="none" strike="noStrike" dirty="0">
                        <a:solidFill>
                          <a:srgbClr val="000000"/>
                        </a:solidFill>
                        <a:effectLst/>
                        <a:latin typeface="等线" panose="02010600030101010101" pitchFamily="2" charset="-122"/>
                        <a:ea typeface="等线" panose="02010600030101010101" pitchFamily="2" charset="-122"/>
                      </a:endParaRPr>
                    </a:p>
                  </a:txBody>
                  <a:tcPr marL="6350" marR="6350" marT="6350" marB="0" anchor="ctr"/>
                </a:tc>
                <a:extLst>
                  <a:ext uri="{0D108BD9-81ED-4DB2-BD59-A6C34878D82A}">
                    <a16:rowId xmlns:a16="http://schemas.microsoft.com/office/drawing/2014/main" val="751825246"/>
                  </a:ext>
                </a:extLst>
              </a:tr>
            </a:tbl>
          </a:graphicData>
        </a:graphic>
      </p:graphicFrame>
      <p:sp>
        <p:nvSpPr>
          <p:cNvPr id="23" name="矩形 22"/>
          <p:cNvSpPr/>
          <p:nvPr/>
        </p:nvSpPr>
        <p:spPr>
          <a:xfrm>
            <a:off x="9734550" y="1762272"/>
            <a:ext cx="2173198" cy="1015663"/>
          </a:xfrm>
          <a:prstGeom prst="rect">
            <a:avLst/>
          </a:prstGeom>
        </p:spPr>
        <p:txBody>
          <a:bodyPr wrap="square">
            <a:spAutoFit/>
          </a:bodyPr>
          <a:lstStyle/>
          <a:p>
            <a:r>
              <a:rPr lang="en-US" altLang="zh-CN" sz="1200" baseline="0" dirty="0">
                <a:latin typeface="Arial" panose="020B0604020202020204" pitchFamily="34" charset="0"/>
                <a:cs typeface="Arial" panose="020B0604020202020204" pitchFamily="34" charset="0"/>
              </a:rPr>
              <a:t>Notes: This features list base on EU product </a:t>
            </a:r>
          </a:p>
          <a:p>
            <a:r>
              <a:rPr lang="en-US" altLang="zh-CN" sz="1200" baseline="0" dirty="0">
                <a:latin typeface="Arial" panose="020B0604020202020204" pitchFamily="34" charset="0"/>
                <a:cs typeface="Arial" panose="020B0604020202020204" pitchFamily="34" charset="0"/>
              </a:rPr>
              <a:t>and specific remote controller, it is only for reference.</a:t>
            </a:r>
            <a:endParaRPr lang="zh-CN"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391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7811626"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Automatic wiring/piping correction function </a:t>
            </a:r>
            <a:r>
              <a:rPr lang="en-US" altLang="zh-CN"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rPr>
              <a:t>(new feature)</a:t>
            </a:r>
            <a:endParaRPr lang="zh-CN" altLang="en-US"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8"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31"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32" name="Oval 45"/>
          <p:cNvSpPr>
            <a:spLocks noChangeArrowheads="1"/>
          </p:cNvSpPr>
          <p:nvPr/>
        </p:nvSpPr>
        <p:spPr bwMode="auto">
          <a:xfrm>
            <a:off x="1288523" y="491878"/>
            <a:ext cx="106363" cy="111125"/>
          </a:xfrm>
          <a:prstGeom prst="ellipse">
            <a:avLst/>
          </a:prstGeom>
          <a:solidFill>
            <a:srgbClr val="0070C0"/>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3"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4"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pic>
        <p:nvPicPr>
          <p:cNvPr id="37" name="图片 3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49691" y="2083324"/>
            <a:ext cx="9756742" cy="3619892"/>
          </a:xfrm>
          <a:prstGeom prst="rect">
            <a:avLst/>
          </a:prstGeom>
        </p:spPr>
      </p:pic>
      <p:sp>
        <p:nvSpPr>
          <p:cNvPr id="38" name="TextBox 5"/>
          <p:cNvSpPr txBox="1"/>
          <p:nvPr/>
        </p:nvSpPr>
        <p:spPr>
          <a:xfrm>
            <a:off x="1547803" y="1446290"/>
            <a:ext cx="7673985" cy="1900777"/>
          </a:xfrm>
          <a:prstGeom prst="rect">
            <a:avLst/>
          </a:prstGeom>
          <a:noFill/>
        </p:spPr>
        <p:txBody>
          <a:bodyPr wrap="square" rtlCol="0">
            <a:spAutoFit/>
          </a:bodyPr>
          <a:lstStyle/>
          <a:p>
            <a:pPr>
              <a:lnSpc>
                <a:spcPct val="150000"/>
              </a:lnSpc>
            </a:pPr>
            <a:r>
              <a:rPr lang="en-US" altLang="zh-CN" sz="1600" baseline="0" dirty="0">
                <a:latin typeface="+mn-lt"/>
                <a:cs typeface="Arial" pitchFamily="34" charset="0"/>
              </a:rPr>
              <a:t>New product is capable of automatic correction of wiring/piping error. </a:t>
            </a:r>
          </a:p>
          <a:p>
            <a:pPr>
              <a:lnSpc>
                <a:spcPct val="150000"/>
              </a:lnSpc>
            </a:pPr>
            <a:r>
              <a:rPr lang="en-US" altLang="zh-CN" sz="1600" baseline="0" dirty="0">
                <a:latin typeface="+mn-lt"/>
                <a:cs typeface="Arial" pitchFamily="34" charset="0"/>
              </a:rPr>
              <a:t>Press the "check switch" on the outdoor unit PCB board 5 seconds until LED display "CE", which mean this function is working, Approximately 5-10 minutes after the</a:t>
            </a:r>
            <a:br>
              <a:rPr lang="en-US" altLang="zh-CN" sz="1600" baseline="0" dirty="0">
                <a:latin typeface="+mn-lt"/>
                <a:cs typeface="Arial" pitchFamily="34" charset="0"/>
              </a:rPr>
            </a:br>
            <a:r>
              <a:rPr lang="en-US" altLang="zh-CN" sz="1600" baseline="0" dirty="0">
                <a:latin typeface="+mn-lt"/>
                <a:cs typeface="Arial" pitchFamily="34" charset="0"/>
              </a:rPr>
              <a:t>switch is pressed, the "CE" disappear the wiring/piping error will be corrected, and wiring/piping is properly connected.</a:t>
            </a:r>
            <a:endParaRPr lang="zh-CN" altLang="en-US" sz="1600" baseline="0" dirty="0">
              <a:latin typeface="+mn-lt"/>
              <a:cs typeface="Arial" pitchFamily="34" charset="0"/>
            </a:endParaRPr>
          </a:p>
        </p:txBody>
      </p:sp>
      <p:sp>
        <p:nvSpPr>
          <p:cNvPr id="14" name="TextBox 7"/>
          <p:cNvSpPr txBox="1"/>
          <p:nvPr/>
        </p:nvSpPr>
        <p:spPr>
          <a:xfrm>
            <a:off x="2322753" y="3471375"/>
            <a:ext cx="1582996" cy="276999"/>
          </a:xfrm>
          <a:prstGeom prst="rect">
            <a:avLst/>
          </a:prstGeom>
          <a:noFill/>
        </p:spPr>
        <p:txBody>
          <a:bodyPr wrap="square" rtlCol="0">
            <a:spAutoFit/>
          </a:bodyPr>
          <a:lstStyle/>
          <a:p>
            <a:r>
              <a:rPr lang="en-US" altLang="zh-CN" sz="1200" baseline="0" dirty="0">
                <a:solidFill>
                  <a:srgbClr val="FF0000"/>
                </a:solidFill>
                <a:latin typeface="Arial" pitchFamily="34" charset="0"/>
                <a:cs typeface="Arial" pitchFamily="34" charset="0"/>
              </a:rPr>
              <a:t>Incorrect wiring</a:t>
            </a:r>
            <a:endParaRPr lang="zh-CN" altLang="en-US" sz="1200" baseline="0" dirty="0">
              <a:solidFill>
                <a:srgbClr val="FF0000"/>
              </a:solidFill>
              <a:latin typeface="Arial" pitchFamily="34" charset="0"/>
              <a:cs typeface="Arial" pitchFamily="34" charset="0"/>
            </a:endParaRPr>
          </a:p>
        </p:txBody>
      </p:sp>
      <p:sp>
        <p:nvSpPr>
          <p:cNvPr id="15" name="TextBox 8"/>
          <p:cNvSpPr txBox="1"/>
          <p:nvPr/>
        </p:nvSpPr>
        <p:spPr>
          <a:xfrm>
            <a:off x="3202228" y="4898749"/>
            <a:ext cx="986078" cy="230832"/>
          </a:xfrm>
          <a:prstGeom prst="rect">
            <a:avLst/>
          </a:prstGeom>
          <a:noFill/>
        </p:spPr>
        <p:txBody>
          <a:bodyPr wrap="square" rtlCol="0">
            <a:spAutoFit/>
          </a:bodyPr>
          <a:lstStyle/>
          <a:p>
            <a:r>
              <a:rPr lang="en-US" altLang="zh-CN" sz="900" baseline="0" dirty="0">
                <a:latin typeface="Arial" pitchFamily="34" charset="0"/>
                <a:cs typeface="Arial" pitchFamily="34" charset="0"/>
              </a:rPr>
              <a:t>Liquid/gas pipe</a:t>
            </a:r>
            <a:endParaRPr lang="zh-CN" altLang="en-US" sz="900" baseline="0" dirty="0">
              <a:latin typeface="Arial" pitchFamily="34" charset="0"/>
              <a:cs typeface="Arial" pitchFamily="34" charset="0"/>
            </a:endParaRPr>
          </a:p>
        </p:txBody>
      </p:sp>
      <p:sp>
        <p:nvSpPr>
          <p:cNvPr id="16" name="TextBox 9"/>
          <p:cNvSpPr txBox="1"/>
          <p:nvPr/>
        </p:nvSpPr>
        <p:spPr>
          <a:xfrm>
            <a:off x="3202228" y="4048056"/>
            <a:ext cx="986078" cy="230832"/>
          </a:xfrm>
          <a:prstGeom prst="rect">
            <a:avLst/>
          </a:prstGeom>
          <a:noFill/>
        </p:spPr>
        <p:txBody>
          <a:bodyPr wrap="square" rtlCol="0">
            <a:spAutoFit/>
          </a:bodyPr>
          <a:lstStyle/>
          <a:p>
            <a:r>
              <a:rPr lang="en-US" altLang="zh-CN" sz="900" baseline="0" dirty="0">
                <a:latin typeface="Arial" pitchFamily="34" charset="0"/>
                <a:cs typeface="Arial" pitchFamily="34" charset="0"/>
              </a:rPr>
              <a:t>Terminal block</a:t>
            </a:r>
            <a:endParaRPr lang="zh-CN" altLang="en-US" sz="900" baseline="0" dirty="0">
              <a:latin typeface="Arial" pitchFamily="34" charset="0"/>
              <a:cs typeface="Arial" pitchFamily="34" charset="0"/>
            </a:endParaRPr>
          </a:p>
        </p:txBody>
      </p:sp>
      <p:sp>
        <p:nvSpPr>
          <p:cNvPr id="17" name="TextBox 10"/>
          <p:cNvSpPr txBox="1"/>
          <p:nvPr/>
        </p:nvSpPr>
        <p:spPr>
          <a:xfrm>
            <a:off x="2457821" y="5544679"/>
            <a:ext cx="1312861" cy="276999"/>
          </a:xfrm>
          <a:prstGeom prst="rect">
            <a:avLst/>
          </a:prstGeom>
          <a:noFill/>
        </p:spPr>
        <p:txBody>
          <a:bodyPr wrap="square" rtlCol="0">
            <a:spAutoFit/>
          </a:bodyPr>
          <a:lstStyle/>
          <a:p>
            <a:r>
              <a:rPr lang="en-US" altLang="zh-CN" sz="1200" baseline="0" dirty="0">
                <a:latin typeface="Arial" pitchFamily="34" charset="0"/>
                <a:cs typeface="Arial" pitchFamily="34" charset="0"/>
              </a:rPr>
              <a:t>Outdoor unit</a:t>
            </a:r>
            <a:endParaRPr lang="zh-CN" altLang="en-US" sz="1200" baseline="0" dirty="0">
              <a:latin typeface="Arial" pitchFamily="34" charset="0"/>
              <a:cs typeface="Arial" pitchFamily="34" charset="0"/>
            </a:endParaRPr>
          </a:p>
        </p:txBody>
      </p:sp>
      <p:sp>
        <p:nvSpPr>
          <p:cNvPr id="18" name="TextBox 11"/>
          <p:cNvSpPr txBox="1"/>
          <p:nvPr/>
        </p:nvSpPr>
        <p:spPr>
          <a:xfrm>
            <a:off x="7079462" y="4719274"/>
            <a:ext cx="1484059" cy="276999"/>
          </a:xfrm>
          <a:prstGeom prst="rect">
            <a:avLst/>
          </a:prstGeom>
          <a:noFill/>
        </p:spPr>
        <p:txBody>
          <a:bodyPr wrap="square" rtlCol="0">
            <a:spAutoFit/>
          </a:bodyPr>
          <a:lstStyle/>
          <a:p>
            <a:r>
              <a:rPr lang="en-US" altLang="zh-CN" sz="1200" baseline="0" dirty="0">
                <a:latin typeface="Arial" pitchFamily="34" charset="0"/>
                <a:cs typeface="Arial" pitchFamily="34" charset="0"/>
              </a:rPr>
              <a:t>Indoor unit A</a:t>
            </a:r>
            <a:endParaRPr lang="zh-CN" altLang="en-US" sz="1200" baseline="0" dirty="0">
              <a:latin typeface="Arial" pitchFamily="34" charset="0"/>
              <a:cs typeface="Arial" pitchFamily="34" charset="0"/>
            </a:endParaRPr>
          </a:p>
        </p:txBody>
      </p:sp>
      <p:sp>
        <p:nvSpPr>
          <p:cNvPr id="19" name="TextBox 12"/>
          <p:cNvSpPr txBox="1"/>
          <p:nvPr/>
        </p:nvSpPr>
        <p:spPr>
          <a:xfrm>
            <a:off x="7106633" y="3668613"/>
            <a:ext cx="1484059" cy="276999"/>
          </a:xfrm>
          <a:prstGeom prst="rect">
            <a:avLst/>
          </a:prstGeom>
          <a:noFill/>
        </p:spPr>
        <p:txBody>
          <a:bodyPr wrap="square" rtlCol="0">
            <a:spAutoFit/>
          </a:bodyPr>
          <a:lstStyle/>
          <a:p>
            <a:r>
              <a:rPr lang="en-US" altLang="zh-CN" sz="1200" baseline="0" dirty="0">
                <a:latin typeface="Arial" pitchFamily="34" charset="0"/>
                <a:cs typeface="Arial" pitchFamily="34" charset="0"/>
              </a:rPr>
              <a:t>Indoor unit B</a:t>
            </a:r>
            <a:endParaRPr lang="zh-CN" altLang="en-US" sz="1200" baseline="0" dirty="0">
              <a:latin typeface="Arial" pitchFamily="34" charset="0"/>
              <a:cs typeface="Arial" pitchFamily="34" charset="0"/>
            </a:endParaRPr>
          </a:p>
        </p:txBody>
      </p:sp>
      <p:sp>
        <p:nvSpPr>
          <p:cNvPr id="20" name="TextBox 15"/>
          <p:cNvSpPr txBox="1"/>
          <p:nvPr/>
        </p:nvSpPr>
        <p:spPr>
          <a:xfrm>
            <a:off x="9540456" y="1564752"/>
            <a:ext cx="1187247" cy="400110"/>
          </a:xfrm>
          <a:prstGeom prst="rect">
            <a:avLst/>
          </a:prstGeom>
          <a:noFill/>
        </p:spPr>
        <p:txBody>
          <a:bodyPr wrap="square" rtlCol="0">
            <a:spAutoFit/>
          </a:bodyPr>
          <a:lstStyle/>
          <a:p>
            <a:pPr algn="ctr"/>
            <a:r>
              <a:rPr lang="en-US" altLang="zh-CN" sz="2000" b="1" baseline="0" dirty="0">
                <a:solidFill>
                  <a:schemeClr val="tx1">
                    <a:lumMod val="85000"/>
                    <a:lumOff val="15000"/>
                  </a:schemeClr>
                </a:solidFill>
                <a:latin typeface="Arial" pitchFamily="34" charset="0"/>
                <a:cs typeface="Arial" pitchFamily="34" charset="0"/>
              </a:rPr>
              <a:t>Before</a:t>
            </a:r>
            <a:endParaRPr lang="zh-CN" altLang="en-US" sz="2000" b="1" baseline="0" dirty="0">
              <a:solidFill>
                <a:schemeClr val="tx1">
                  <a:lumMod val="85000"/>
                  <a:lumOff val="15000"/>
                </a:schemeClr>
              </a:solidFill>
              <a:latin typeface="Arial" pitchFamily="34" charset="0"/>
              <a:cs typeface="Arial" pitchFamily="34" charset="0"/>
            </a:endParaRPr>
          </a:p>
        </p:txBody>
      </p:sp>
      <p:sp>
        <p:nvSpPr>
          <p:cNvPr id="21"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Tree>
    <p:extLst>
      <p:ext uri="{BB962C8B-B14F-4D97-AF65-F5344CB8AC3E}">
        <p14:creationId xmlns:p14="http://schemas.microsoft.com/office/powerpoint/2010/main" val="171858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7811626"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Automatic wiring/piping correction function </a:t>
            </a:r>
            <a:r>
              <a:rPr lang="en-US" altLang="zh-CN"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rPr>
              <a:t>(new feature)</a:t>
            </a:r>
            <a:endParaRPr lang="zh-CN" altLang="en-US"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endParaRPr>
          </a:p>
        </p:txBody>
      </p:sp>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87398" y="2168165"/>
            <a:ext cx="9577634" cy="3459638"/>
          </a:xfrm>
          <a:prstGeom prst="rect">
            <a:avLst/>
          </a:prstGeom>
        </p:spPr>
      </p:pic>
      <p:sp>
        <p:nvSpPr>
          <p:cNvPr id="40" name="TextBox 7"/>
          <p:cNvSpPr txBox="1"/>
          <p:nvPr/>
        </p:nvSpPr>
        <p:spPr>
          <a:xfrm>
            <a:off x="2322753" y="3471375"/>
            <a:ext cx="1582996" cy="276999"/>
          </a:xfrm>
          <a:prstGeom prst="rect">
            <a:avLst/>
          </a:prstGeom>
          <a:noFill/>
        </p:spPr>
        <p:txBody>
          <a:bodyPr wrap="square" rtlCol="0">
            <a:spAutoFit/>
          </a:bodyPr>
          <a:lstStyle/>
          <a:p>
            <a:r>
              <a:rPr lang="en-US" altLang="zh-CN" sz="1200" baseline="0" dirty="0">
                <a:solidFill>
                  <a:srgbClr val="FF0000"/>
                </a:solidFill>
                <a:latin typeface="Arial" pitchFamily="34" charset="0"/>
                <a:cs typeface="Arial" pitchFamily="34" charset="0"/>
              </a:rPr>
              <a:t>Incorrect wiring</a:t>
            </a:r>
            <a:endParaRPr lang="zh-CN" altLang="en-US" sz="1200" baseline="0" dirty="0">
              <a:solidFill>
                <a:srgbClr val="FF0000"/>
              </a:solidFill>
              <a:latin typeface="Arial" pitchFamily="34" charset="0"/>
              <a:cs typeface="Arial" pitchFamily="34" charset="0"/>
            </a:endParaRPr>
          </a:p>
        </p:txBody>
      </p:sp>
      <p:sp>
        <p:nvSpPr>
          <p:cNvPr id="41" name="TextBox 8"/>
          <p:cNvSpPr txBox="1"/>
          <p:nvPr/>
        </p:nvSpPr>
        <p:spPr>
          <a:xfrm>
            <a:off x="3202228" y="4898749"/>
            <a:ext cx="986078" cy="230832"/>
          </a:xfrm>
          <a:prstGeom prst="rect">
            <a:avLst/>
          </a:prstGeom>
          <a:noFill/>
        </p:spPr>
        <p:txBody>
          <a:bodyPr wrap="square" rtlCol="0">
            <a:spAutoFit/>
          </a:bodyPr>
          <a:lstStyle/>
          <a:p>
            <a:r>
              <a:rPr lang="en-US" altLang="zh-CN" sz="900" baseline="0" dirty="0">
                <a:latin typeface="Arial" pitchFamily="34" charset="0"/>
                <a:cs typeface="Arial" pitchFamily="34" charset="0"/>
              </a:rPr>
              <a:t>Liquid/gas pipe</a:t>
            </a:r>
            <a:endParaRPr lang="zh-CN" altLang="en-US" sz="900" baseline="0" dirty="0">
              <a:latin typeface="Arial" pitchFamily="34" charset="0"/>
              <a:cs typeface="Arial" pitchFamily="34" charset="0"/>
            </a:endParaRPr>
          </a:p>
        </p:txBody>
      </p:sp>
      <p:sp>
        <p:nvSpPr>
          <p:cNvPr id="42" name="TextBox 9"/>
          <p:cNvSpPr txBox="1"/>
          <p:nvPr/>
        </p:nvSpPr>
        <p:spPr>
          <a:xfrm>
            <a:off x="3202228" y="4048056"/>
            <a:ext cx="986078" cy="230832"/>
          </a:xfrm>
          <a:prstGeom prst="rect">
            <a:avLst/>
          </a:prstGeom>
          <a:noFill/>
        </p:spPr>
        <p:txBody>
          <a:bodyPr wrap="square" rtlCol="0">
            <a:spAutoFit/>
          </a:bodyPr>
          <a:lstStyle/>
          <a:p>
            <a:r>
              <a:rPr lang="en-US" altLang="zh-CN" sz="900" baseline="0" dirty="0">
                <a:latin typeface="Arial" pitchFamily="34" charset="0"/>
                <a:cs typeface="Arial" pitchFamily="34" charset="0"/>
              </a:rPr>
              <a:t>Terminal block</a:t>
            </a:r>
            <a:endParaRPr lang="zh-CN" altLang="en-US" sz="900" baseline="0" dirty="0">
              <a:latin typeface="Arial" pitchFamily="34" charset="0"/>
              <a:cs typeface="Arial" pitchFamily="34" charset="0"/>
            </a:endParaRPr>
          </a:p>
        </p:txBody>
      </p:sp>
      <p:sp>
        <p:nvSpPr>
          <p:cNvPr id="43" name="TextBox 10"/>
          <p:cNvSpPr txBox="1"/>
          <p:nvPr/>
        </p:nvSpPr>
        <p:spPr>
          <a:xfrm>
            <a:off x="2457821" y="5544679"/>
            <a:ext cx="1312861" cy="276999"/>
          </a:xfrm>
          <a:prstGeom prst="rect">
            <a:avLst/>
          </a:prstGeom>
          <a:noFill/>
        </p:spPr>
        <p:txBody>
          <a:bodyPr wrap="square" rtlCol="0">
            <a:spAutoFit/>
          </a:bodyPr>
          <a:lstStyle/>
          <a:p>
            <a:r>
              <a:rPr lang="en-US" altLang="zh-CN" sz="1200" baseline="0" dirty="0">
                <a:latin typeface="Arial" pitchFamily="34" charset="0"/>
                <a:cs typeface="Arial" pitchFamily="34" charset="0"/>
              </a:rPr>
              <a:t>Outdoor unit</a:t>
            </a:r>
            <a:endParaRPr lang="zh-CN" altLang="en-US" sz="1200" baseline="0" dirty="0">
              <a:latin typeface="Arial" pitchFamily="34" charset="0"/>
              <a:cs typeface="Arial" pitchFamily="34" charset="0"/>
            </a:endParaRPr>
          </a:p>
        </p:txBody>
      </p:sp>
      <p:sp>
        <p:nvSpPr>
          <p:cNvPr id="44" name="TextBox 11"/>
          <p:cNvSpPr txBox="1"/>
          <p:nvPr/>
        </p:nvSpPr>
        <p:spPr>
          <a:xfrm>
            <a:off x="7079462" y="4719274"/>
            <a:ext cx="1484059" cy="276999"/>
          </a:xfrm>
          <a:prstGeom prst="rect">
            <a:avLst/>
          </a:prstGeom>
          <a:noFill/>
        </p:spPr>
        <p:txBody>
          <a:bodyPr wrap="square" rtlCol="0">
            <a:spAutoFit/>
          </a:bodyPr>
          <a:lstStyle/>
          <a:p>
            <a:r>
              <a:rPr lang="en-US" altLang="zh-CN" sz="1200" baseline="0" dirty="0">
                <a:latin typeface="Arial" pitchFamily="34" charset="0"/>
                <a:cs typeface="Arial" pitchFamily="34" charset="0"/>
              </a:rPr>
              <a:t>Indoor unit A</a:t>
            </a:r>
            <a:endParaRPr lang="zh-CN" altLang="en-US" sz="1200" baseline="0" dirty="0">
              <a:latin typeface="Arial" pitchFamily="34" charset="0"/>
              <a:cs typeface="Arial" pitchFamily="34" charset="0"/>
            </a:endParaRPr>
          </a:p>
        </p:txBody>
      </p:sp>
      <p:sp>
        <p:nvSpPr>
          <p:cNvPr id="45" name="TextBox 12"/>
          <p:cNvSpPr txBox="1"/>
          <p:nvPr/>
        </p:nvSpPr>
        <p:spPr>
          <a:xfrm>
            <a:off x="7106633" y="3668613"/>
            <a:ext cx="1484059" cy="276999"/>
          </a:xfrm>
          <a:prstGeom prst="rect">
            <a:avLst/>
          </a:prstGeom>
          <a:noFill/>
        </p:spPr>
        <p:txBody>
          <a:bodyPr wrap="square" rtlCol="0">
            <a:spAutoFit/>
          </a:bodyPr>
          <a:lstStyle/>
          <a:p>
            <a:r>
              <a:rPr lang="en-US" altLang="zh-CN" sz="1200" baseline="0" dirty="0">
                <a:latin typeface="Arial" pitchFamily="34" charset="0"/>
                <a:cs typeface="Arial" pitchFamily="34" charset="0"/>
              </a:rPr>
              <a:t>Indoor unit B</a:t>
            </a:r>
            <a:endParaRPr lang="zh-CN" altLang="en-US" sz="1200" baseline="0" dirty="0">
              <a:latin typeface="Arial" pitchFamily="34" charset="0"/>
              <a:cs typeface="Arial" pitchFamily="34" charset="0"/>
            </a:endParaRPr>
          </a:p>
        </p:txBody>
      </p:sp>
      <p:sp>
        <p:nvSpPr>
          <p:cNvPr id="46" name="TextBox 15"/>
          <p:cNvSpPr txBox="1"/>
          <p:nvPr/>
        </p:nvSpPr>
        <p:spPr>
          <a:xfrm>
            <a:off x="9540456" y="1564752"/>
            <a:ext cx="1187247" cy="400110"/>
          </a:xfrm>
          <a:prstGeom prst="rect">
            <a:avLst/>
          </a:prstGeom>
          <a:noFill/>
        </p:spPr>
        <p:txBody>
          <a:bodyPr wrap="square" rtlCol="0">
            <a:spAutoFit/>
          </a:bodyPr>
          <a:lstStyle/>
          <a:p>
            <a:pPr algn="ctr"/>
            <a:r>
              <a:rPr lang="en-US" altLang="zh-CN" sz="2000" b="1" baseline="0" dirty="0">
                <a:solidFill>
                  <a:schemeClr val="tx1">
                    <a:lumMod val="85000"/>
                    <a:lumOff val="15000"/>
                  </a:schemeClr>
                </a:solidFill>
                <a:latin typeface="Arial" pitchFamily="34" charset="0"/>
                <a:cs typeface="Arial" pitchFamily="34" charset="0"/>
              </a:rPr>
              <a:t>Now</a:t>
            </a:r>
            <a:endParaRPr lang="zh-CN" altLang="en-US" sz="2000" b="1" baseline="0" dirty="0">
              <a:solidFill>
                <a:schemeClr val="tx1">
                  <a:lumMod val="85000"/>
                  <a:lumOff val="15000"/>
                </a:schemeClr>
              </a:solidFill>
              <a:latin typeface="Arial" pitchFamily="34" charset="0"/>
              <a:cs typeface="Arial" pitchFamily="34" charset="0"/>
            </a:endParaRPr>
          </a:p>
        </p:txBody>
      </p:sp>
      <p:sp>
        <p:nvSpPr>
          <p:cNvPr id="47" name="TextBox 5"/>
          <p:cNvSpPr txBox="1"/>
          <p:nvPr/>
        </p:nvSpPr>
        <p:spPr>
          <a:xfrm>
            <a:off x="1494621" y="1505655"/>
            <a:ext cx="7611672" cy="1569660"/>
          </a:xfrm>
          <a:prstGeom prst="rect">
            <a:avLst/>
          </a:prstGeom>
          <a:noFill/>
        </p:spPr>
        <p:txBody>
          <a:bodyPr wrap="square" rtlCol="0">
            <a:spAutoFit/>
          </a:bodyPr>
          <a:lstStyle/>
          <a:p>
            <a:r>
              <a:rPr lang="en-US" altLang="zh-CN" sz="1600" baseline="0" dirty="0">
                <a:latin typeface="+mn-lt"/>
                <a:cs typeface="Arial" pitchFamily="34" charset="0"/>
              </a:rPr>
              <a:t>Conditions:</a:t>
            </a:r>
          </a:p>
          <a:p>
            <a:r>
              <a:rPr lang="en-US" altLang="zh-CN" sz="1600" baseline="0" dirty="0">
                <a:latin typeface="+mn-lt"/>
                <a:cs typeface="Arial" pitchFamily="34" charset="0"/>
              </a:rPr>
              <a:t>1. Check at outside temperature is above 5℃.</a:t>
            </a:r>
            <a:br>
              <a:rPr lang="en-US" altLang="zh-CN" sz="1600" baseline="0" dirty="0">
                <a:latin typeface="+mn-lt"/>
                <a:cs typeface="Arial" pitchFamily="34" charset="0"/>
              </a:rPr>
            </a:br>
            <a:r>
              <a:rPr lang="en-US" altLang="zh-CN" sz="1600" baseline="0" dirty="0">
                <a:latin typeface="+mn-lt"/>
                <a:cs typeface="Arial" pitchFamily="34" charset="0"/>
              </a:rPr>
              <a:t>(This function does not work when outside temperature is not above 5℃)</a:t>
            </a:r>
            <a:br>
              <a:rPr lang="en-US" altLang="zh-CN" sz="1600" baseline="0" dirty="0">
                <a:latin typeface="+mn-lt"/>
                <a:cs typeface="Arial" pitchFamily="34" charset="0"/>
              </a:rPr>
            </a:br>
            <a:r>
              <a:rPr lang="en-US" altLang="zh-CN" sz="1600" baseline="0" dirty="0">
                <a:latin typeface="+mn-lt"/>
                <a:cs typeface="Arial" pitchFamily="34" charset="0"/>
              </a:rPr>
              <a:t>2. Check that the stop valves of the liquid pipe and gas pipe are open.</a:t>
            </a:r>
            <a:br>
              <a:rPr lang="en-US" altLang="zh-CN" sz="1600" baseline="0" dirty="0">
                <a:latin typeface="+mn-lt"/>
                <a:cs typeface="Arial" pitchFamily="34" charset="0"/>
              </a:rPr>
            </a:br>
            <a:r>
              <a:rPr lang="en-US" altLang="zh-CN" sz="1600" baseline="0" dirty="0">
                <a:latin typeface="+mn-lt"/>
                <a:cs typeface="Arial" pitchFamily="34" charset="0"/>
              </a:rPr>
              <a:t>3. Turn on the breaker and wait at least 2 minute.</a:t>
            </a:r>
            <a:br>
              <a:rPr lang="en-US" altLang="zh-CN" sz="1600" baseline="0" dirty="0">
                <a:latin typeface="+mn-lt"/>
                <a:cs typeface="Arial" pitchFamily="34" charset="0"/>
              </a:rPr>
            </a:br>
            <a:r>
              <a:rPr lang="en-US" altLang="zh-CN" sz="1600" baseline="0" dirty="0">
                <a:latin typeface="+mn-lt"/>
                <a:cs typeface="Arial" pitchFamily="34" charset="0"/>
              </a:rPr>
              <a:t>4. Press the check switch on the outdoor PCB board unit LED display "CE".</a:t>
            </a:r>
            <a:endParaRPr lang="zh-CN" altLang="en-US" sz="1600" baseline="0" dirty="0">
              <a:latin typeface="+mn-lt"/>
              <a:cs typeface="Arial" pitchFamily="34" charset="0"/>
            </a:endParaRPr>
          </a:p>
        </p:txBody>
      </p:sp>
      <p:cxnSp>
        <p:nvCxnSpPr>
          <p:cNvPr id="4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Oval 45"/>
          <p:cNvSpPr>
            <a:spLocks noChangeArrowheads="1"/>
          </p:cNvSpPr>
          <p:nvPr/>
        </p:nvSpPr>
        <p:spPr bwMode="auto">
          <a:xfrm>
            <a:off x="1288523" y="491878"/>
            <a:ext cx="106363" cy="111125"/>
          </a:xfrm>
          <a:prstGeom prst="ellipse">
            <a:avLst/>
          </a:prstGeom>
          <a:solidFill>
            <a:srgbClr val="0070C0"/>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53"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54"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55"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56"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0"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21"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603544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7811626"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Automatic wiring/piping correction function </a:t>
            </a:r>
            <a:r>
              <a:rPr lang="en-US" altLang="zh-CN"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rPr>
              <a:t>(new feature)</a:t>
            </a:r>
            <a:endParaRPr lang="zh-CN" altLang="en-US" sz="2400" i="1" baseline="0" dirty="0">
              <a:solidFill>
                <a:schemeClr val="bg1">
                  <a:lumMod val="50000"/>
                </a:schemeClr>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 name="矩形 1"/>
          <p:cNvSpPr/>
          <p:nvPr/>
        </p:nvSpPr>
        <p:spPr>
          <a:xfrm>
            <a:off x="627704" y="1563848"/>
            <a:ext cx="4519331" cy="3785652"/>
          </a:xfrm>
          <a:prstGeom prst="rect">
            <a:avLst/>
          </a:prstGeom>
        </p:spPr>
        <p:txBody>
          <a:bodyPr wrap="square">
            <a:spAutoFit/>
          </a:bodyPr>
          <a:lstStyle/>
          <a:p>
            <a:r>
              <a:rPr lang="en-US" altLang="zh-CN" sz="2000" baseline="0" dirty="0">
                <a:ea typeface="黑体" panose="02010609060101010101" pitchFamily="49" charset="-122"/>
              </a:rPr>
              <a:t>New product is capable of automatic correction of wiring/piping error. </a:t>
            </a:r>
          </a:p>
          <a:p>
            <a:pPr>
              <a:lnSpc>
                <a:spcPts val="3000"/>
              </a:lnSpc>
            </a:pPr>
            <a:r>
              <a:rPr lang="en-US" altLang="zh-CN" sz="2000" baseline="0" dirty="0">
                <a:ea typeface="黑体" panose="02010609060101010101" pitchFamily="49" charset="-122"/>
              </a:rPr>
              <a:t>Press the "check switch" on the outdoor unit PCB board 5 seconds until LED display "CE", which mean this function is working, Approximately 5-10 minutes after the switch is pressed, the "CE" disappear the wiring/piping error will be corrected, and wiring/piping is properly connected.</a:t>
            </a:r>
            <a:endParaRPr lang="zh-CN" altLang="en-US" sz="2000" baseline="0" dirty="0">
              <a:ea typeface="黑体" panose="02010609060101010101" pitchFamily="49" charset="-122"/>
            </a:endParaRPr>
          </a:p>
        </p:txBody>
      </p:sp>
      <p:pic>
        <p:nvPicPr>
          <p:cNvPr id="7" name="图片 6"/>
          <p:cNvPicPr>
            <a:picLocks noGrp="1" noChangeAspect="1"/>
          </p:cNvPicPr>
          <p:nvPr isPhoto="1"/>
        </p:nvPicPr>
        <p:blipFill rotWithShape="1">
          <a:blip r:embed="rId3" cstate="print">
            <a:extLst>
              <a:ext uri="{28A0092B-C50C-407E-A947-70E740481C1C}">
                <a14:useLocalDpi xmlns:a14="http://schemas.microsoft.com/office/drawing/2010/main" val="0"/>
              </a:ext>
            </a:extLst>
          </a:blip>
          <a:srcRect/>
          <a:stretch/>
        </p:blipFill>
        <p:spPr>
          <a:xfrm>
            <a:off x="5592472" y="1955774"/>
            <a:ext cx="6068486" cy="3083985"/>
          </a:xfrm>
          <a:prstGeom prst="rect">
            <a:avLst/>
          </a:prstGeom>
          <a:noFill/>
          <a:ln>
            <a:noFill/>
          </a:ln>
        </p:spPr>
      </p:pic>
      <p:sp>
        <p:nvSpPr>
          <p:cNvPr id="8" name="矩形 7"/>
          <p:cNvSpPr/>
          <p:nvPr/>
        </p:nvSpPr>
        <p:spPr>
          <a:xfrm>
            <a:off x="10289533" y="2028962"/>
            <a:ext cx="1296009" cy="307777"/>
          </a:xfrm>
          <a:prstGeom prst="rect">
            <a:avLst/>
          </a:prstGeom>
        </p:spPr>
        <p:txBody>
          <a:bodyPr wrap="square">
            <a:spAutoFit/>
          </a:bodyPr>
          <a:lstStyle/>
          <a:p>
            <a:pPr algn="ctr"/>
            <a:r>
              <a:rPr lang="en-US" altLang="zh-CN" sz="1400" baseline="0" dirty="0">
                <a:latin typeface="Arial" pitchFamily="34" charset="0"/>
                <a:cs typeface="Arial" pitchFamily="34" charset="0"/>
              </a:rPr>
              <a:t>Check switch</a:t>
            </a:r>
            <a:endParaRPr lang="zh-CN" altLang="en-US" sz="1400" baseline="0" dirty="0">
              <a:latin typeface="Arial" pitchFamily="34" charset="0"/>
              <a:cs typeface="Arial" pitchFamily="34" charset="0"/>
            </a:endParaRPr>
          </a:p>
        </p:txBody>
      </p:sp>
      <p:sp>
        <p:nvSpPr>
          <p:cNvPr id="9" name="矩形 8"/>
          <p:cNvSpPr/>
          <p:nvPr/>
        </p:nvSpPr>
        <p:spPr>
          <a:xfrm>
            <a:off x="10339361" y="3731754"/>
            <a:ext cx="1196352" cy="307777"/>
          </a:xfrm>
          <a:prstGeom prst="rect">
            <a:avLst/>
          </a:prstGeom>
        </p:spPr>
        <p:txBody>
          <a:bodyPr wrap="square">
            <a:spAutoFit/>
          </a:bodyPr>
          <a:lstStyle/>
          <a:p>
            <a:pPr algn="ctr"/>
            <a:r>
              <a:rPr lang="en-US" altLang="zh-CN" sz="1400" baseline="0" dirty="0">
                <a:latin typeface="Arial" pitchFamily="34" charset="0"/>
                <a:cs typeface="Arial" pitchFamily="34" charset="0"/>
              </a:rPr>
              <a:t>LED display</a:t>
            </a:r>
            <a:endParaRPr lang="zh-CN" altLang="en-US" sz="1400" baseline="0" dirty="0">
              <a:latin typeface="Arial" pitchFamily="34" charset="0"/>
              <a:cs typeface="Arial" pitchFamily="34" charset="0"/>
            </a:endParaRPr>
          </a:p>
        </p:txBody>
      </p:sp>
      <p:grpSp>
        <p:nvGrpSpPr>
          <p:cNvPr id="10" name="组合 9"/>
          <p:cNvGrpSpPr/>
          <p:nvPr/>
        </p:nvGrpSpPr>
        <p:grpSpPr>
          <a:xfrm>
            <a:off x="8036852" y="3113750"/>
            <a:ext cx="2255373" cy="108295"/>
            <a:chOff x="5811293" y="2300295"/>
            <a:chExt cx="1497011" cy="71881"/>
          </a:xfrm>
        </p:grpSpPr>
        <p:cxnSp>
          <p:nvCxnSpPr>
            <p:cNvPr id="11" name="直接连接符 10"/>
            <p:cNvCxnSpPr/>
            <p:nvPr/>
          </p:nvCxnSpPr>
          <p:spPr>
            <a:xfrm>
              <a:off x="5868144" y="2334820"/>
              <a:ext cx="144016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811293" y="2300295"/>
              <a:ext cx="71881" cy="71881"/>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8896766" y="4232474"/>
            <a:ext cx="1392767" cy="99308"/>
            <a:chOff x="5811293" y="2300295"/>
            <a:chExt cx="1008112" cy="71881"/>
          </a:xfrm>
        </p:grpSpPr>
        <p:cxnSp>
          <p:nvCxnSpPr>
            <p:cNvPr id="14" name="直接连接符 13"/>
            <p:cNvCxnSpPr/>
            <p:nvPr/>
          </p:nvCxnSpPr>
          <p:spPr>
            <a:xfrm>
              <a:off x="5868144" y="2334820"/>
              <a:ext cx="95126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811293" y="2300295"/>
              <a:ext cx="71881" cy="71881"/>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rgbClr val="0070C0"/>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39326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pic>
        <p:nvPicPr>
          <p:cNvPr id="21" name="图片 20"/>
          <p:cNvPicPr>
            <a:picLocks noGrp="1" noChangeAspect="1"/>
          </p:cNvPicPr>
          <p:nvPr isPhoto="1"/>
        </p:nvPicPr>
        <p:blipFill rotWithShape="1">
          <a:blip r:embed="rId3" cstate="print">
            <a:extLst>
              <a:ext uri="{28A0092B-C50C-407E-A947-70E740481C1C}">
                <a14:useLocalDpi xmlns:a14="http://schemas.microsoft.com/office/drawing/2010/main" val="0"/>
              </a:ext>
            </a:extLst>
          </a:blip>
          <a:srcRect/>
          <a:stretch/>
        </p:blipFill>
        <p:spPr>
          <a:xfrm>
            <a:off x="1010653" y="1934678"/>
            <a:ext cx="5871410" cy="3455469"/>
          </a:xfrm>
          <a:prstGeom prst="rect">
            <a:avLst/>
          </a:prstGeom>
          <a:noFill/>
          <a:ln>
            <a:noFill/>
          </a:ln>
        </p:spPr>
      </p:pic>
      <p:sp>
        <p:nvSpPr>
          <p:cNvPr id="25" name="TextBox 6"/>
          <p:cNvSpPr txBox="1"/>
          <p:nvPr/>
        </p:nvSpPr>
        <p:spPr>
          <a:xfrm>
            <a:off x="7101267" y="2121536"/>
            <a:ext cx="2572122" cy="400110"/>
          </a:xfrm>
          <a:prstGeom prst="rect">
            <a:avLst/>
          </a:prstGeom>
          <a:noFill/>
        </p:spPr>
        <p:txBody>
          <a:bodyPr wrap="square" rtlCol="0">
            <a:spAutoFit/>
          </a:bodyPr>
          <a:lstStyle/>
          <a:p>
            <a:r>
              <a:rPr lang="en-US" altLang="zh-CN" sz="2000" b="1" baseline="0" dirty="0">
                <a:latin typeface="Arial" pitchFamily="34" charset="0"/>
                <a:cs typeface="Arial" pitchFamily="34" charset="0"/>
              </a:rPr>
              <a:t>Check point button</a:t>
            </a:r>
            <a:endParaRPr lang="zh-CN" altLang="en-US" sz="2000" b="1" baseline="0" dirty="0">
              <a:latin typeface="Arial" pitchFamily="34" charset="0"/>
              <a:cs typeface="Arial" pitchFamily="34" charset="0"/>
            </a:endParaRPr>
          </a:p>
        </p:txBody>
      </p:sp>
      <p:sp>
        <p:nvSpPr>
          <p:cNvPr id="28" name="TextBox 7"/>
          <p:cNvSpPr txBox="1"/>
          <p:nvPr/>
        </p:nvSpPr>
        <p:spPr>
          <a:xfrm>
            <a:off x="7101267" y="4014894"/>
            <a:ext cx="3159264" cy="400110"/>
          </a:xfrm>
          <a:prstGeom prst="rect">
            <a:avLst/>
          </a:prstGeom>
          <a:noFill/>
        </p:spPr>
        <p:txBody>
          <a:bodyPr wrap="square" rtlCol="0">
            <a:spAutoFit/>
          </a:bodyPr>
          <a:lstStyle/>
          <a:p>
            <a:r>
              <a:rPr lang="en-US" altLang="zh-CN" sz="2000" b="1" baseline="0" dirty="0">
                <a:latin typeface="Arial" pitchFamily="34" charset="0"/>
                <a:cs typeface="Arial" pitchFamily="34" charset="0"/>
              </a:rPr>
              <a:t>Status and Error Display</a:t>
            </a:r>
            <a:endParaRPr lang="zh-CN" altLang="en-US" sz="2000" b="1" baseline="0" dirty="0">
              <a:latin typeface="Arial" pitchFamily="34" charset="0"/>
              <a:cs typeface="Arial" pitchFamily="34" charset="0"/>
            </a:endParaRPr>
          </a:p>
        </p:txBody>
      </p:sp>
      <p:sp>
        <p:nvSpPr>
          <p:cNvPr id="29" name="TextBox 8"/>
          <p:cNvSpPr txBox="1"/>
          <p:nvPr/>
        </p:nvSpPr>
        <p:spPr>
          <a:xfrm>
            <a:off x="7101267" y="2475227"/>
            <a:ext cx="3063011" cy="523220"/>
          </a:xfrm>
          <a:prstGeom prst="rect">
            <a:avLst/>
          </a:prstGeom>
          <a:noFill/>
        </p:spPr>
        <p:txBody>
          <a:bodyPr wrap="square" rtlCol="0">
            <a:spAutoFit/>
          </a:bodyPr>
          <a:lstStyle/>
          <a:p>
            <a:r>
              <a:rPr lang="en-US" altLang="zh-CN" sz="1400" baseline="0" dirty="0">
                <a:latin typeface="Arial" pitchFamily="34" charset="0"/>
                <a:cs typeface="Arial" pitchFamily="34" charset="0"/>
              </a:rPr>
              <a:t>Press this button to check operation </a:t>
            </a:r>
          </a:p>
          <a:p>
            <a:r>
              <a:rPr lang="en-US" altLang="zh-CN" sz="1400" baseline="0" dirty="0">
                <a:latin typeface="Arial" pitchFamily="34" charset="0"/>
                <a:cs typeface="Arial" pitchFamily="34" charset="0"/>
              </a:rPr>
              <a:t>parameters when the unit is running.</a:t>
            </a:r>
            <a:endParaRPr lang="zh-CN" altLang="en-US" sz="1400" baseline="0" dirty="0">
              <a:latin typeface="Arial" pitchFamily="34" charset="0"/>
              <a:cs typeface="Arial" pitchFamily="34" charset="0"/>
            </a:endParaRPr>
          </a:p>
        </p:txBody>
      </p:sp>
      <p:sp>
        <p:nvSpPr>
          <p:cNvPr id="30" name="TextBox 9"/>
          <p:cNvSpPr txBox="1"/>
          <p:nvPr/>
        </p:nvSpPr>
        <p:spPr>
          <a:xfrm>
            <a:off x="7101266" y="4446942"/>
            <a:ext cx="3428771" cy="307777"/>
          </a:xfrm>
          <a:prstGeom prst="rect">
            <a:avLst/>
          </a:prstGeom>
          <a:noFill/>
        </p:spPr>
        <p:txBody>
          <a:bodyPr wrap="square" rtlCol="0">
            <a:spAutoFit/>
          </a:bodyPr>
          <a:lstStyle/>
          <a:p>
            <a:r>
              <a:rPr lang="en-US" altLang="zh-CN" sz="1400" baseline="0" dirty="0">
                <a:latin typeface="Arial" pitchFamily="34" charset="0"/>
                <a:cs typeface="Arial" pitchFamily="34" charset="0"/>
              </a:rPr>
              <a:t>Display operation status and error codes.</a:t>
            </a:r>
            <a:endParaRPr lang="zh-CN" altLang="en-US" sz="1400" baseline="0" dirty="0">
              <a:latin typeface="Arial" pitchFamily="34" charset="0"/>
              <a:cs typeface="Arial" pitchFamily="34" charset="0"/>
            </a:endParaRPr>
          </a:p>
        </p:txBody>
      </p:sp>
      <p:pic>
        <p:nvPicPr>
          <p:cNvPr id="31" name="Picture 2" descr="F:\袁明理\其他\素材\图标\16-0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9039" y="4109153"/>
            <a:ext cx="192228" cy="19222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p:cNvGrpSpPr/>
          <p:nvPr/>
        </p:nvGrpSpPr>
        <p:grpSpPr>
          <a:xfrm>
            <a:off x="4118312" y="2290813"/>
            <a:ext cx="2754126" cy="1306139"/>
            <a:chOff x="3088408" y="1718880"/>
            <a:chExt cx="2059656" cy="983043"/>
          </a:xfrm>
        </p:grpSpPr>
        <p:cxnSp>
          <p:nvCxnSpPr>
            <p:cNvPr id="34" name="直接连接符 33"/>
            <p:cNvCxnSpPr/>
            <p:nvPr/>
          </p:nvCxnSpPr>
          <p:spPr>
            <a:xfrm flipV="1">
              <a:off x="3122933" y="1718881"/>
              <a:ext cx="1415" cy="92619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rot="16200000">
              <a:off x="3088408" y="2630042"/>
              <a:ext cx="71881" cy="7188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3122933" y="1718880"/>
              <a:ext cx="202513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3732859" y="3874504"/>
            <a:ext cx="3149204" cy="330762"/>
            <a:chOff x="2800375" y="2915915"/>
            <a:chExt cx="2347689" cy="244663"/>
          </a:xfrm>
        </p:grpSpPr>
        <p:sp>
          <p:nvSpPr>
            <p:cNvPr id="42" name="椭圆 41"/>
            <p:cNvSpPr/>
            <p:nvPr/>
          </p:nvSpPr>
          <p:spPr>
            <a:xfrm rot="16200000">
              <a:off x="2800375" y="2915915"/>
              <a:ext cx="71881" cy="7188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stCxn id="42" idx="2"/>
            </p:cNvCxnSpPr>
            <p:nvPr/>
          </p:nvCxnSpPr>
          <p:spPr>
            <a:xfrm flipH="1">
              <a:off x="2836315" y="2987796"/>
              <a:ext cx="1" cy="17278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836316" y="3160578"/>
              <a:ext cx="231174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45" name="Picture 2" descr="F:\袁明理\其他\素材\图标\16-0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980" y="2198397"/>
            <a:ext cx="192228" cy="192226"/>
          </a:xfrm>
          <a:prstGeom prst="rect">
            <a:avLst/>
          </a:prstGeom>
          <a:noFill/>
          <a:extLst>
            <a:ext uri="{909E8E84-426E-40DD-AFC4-6F175D3DCCD1}">
              <a14:hiddenFill xmlns:a14="http://schemas.microsoft.com/office/drawing/2010/main">
                <a:solidFill>
                  <a:srgbClr val="FFFFFF"/>
                </a:solidFill>
              </a14:hiddenFill>
            </a:ext>
          </a:extLst>
        </p:spPr>
      </p:pic>
      <p:sp>
        <p:nvSpPr>
          <p:cNvPr id="32"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4074344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7675607" y="2223275"/>
            <a:ext cx="4892929" cy="2966226"/>
          </a:xfrm>
          <a:prstGeom prst="rect">
            <a:avLst/>
          </a:prstGeom>
          <a:ln>
            <a:noFill/>
          </a:ln>
          <a:effectLst>
            <a:softEdge rad="112500"/>
          </a:effectLst>
        </p:spPr>
      </p:pic>
      <p:sp>
        <p:nvSpPr>
          <p:cNvPr id="17" name="椭圆 16"/>
          <p:cNvSpPr/>
          <p:nvPr/>
        </p:nvSpPr>
        <p:spPr bwMode="auto">
          <a:xfrm>
            <a:off x="9129613" y="3975124"/>
            <a:ext cx="691105" cy="457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25000">
              <a:ln>
                <a:noFill/>
              </a:ln>
              <a:solidFill>
                <a:schemeClr val="tx1"/>
              </a:solidFill>
              <a:effectLst/>
              <a:latin typeface="Calibri" pitchFamily="34" charset="0"/>
              <a:ea typeface="宋体" pitchFamily="2" charset="-122"/>
              <a:sym typeface="宋体" pitchFamily="2" charset="-122"/>
            </a:endParaRPr>
          </a:p>
        </p:txBody>
      </p:sp>
      <p:sp>
        <p:nvSpPr>
          <p:cNvPr id="18" name="矩形 17"/>
          <p:cNvSpPr>
            <a:spLocks noChangeArrowheads="1"/>
          </p:cNvSpPr>
          <p:nvPr/>
        </p:nvSpPr>
        <p:spPr bwMode="auto">
          <a:xfrm>
            <a:off x="7098625" y="3400495"/>
            <a:ext cx="1406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600" b="1" kern="0" baseline="0" dirty="0">
                <a:solidFill>
                  <a:srgbClr val="00B0F0"/>
                </a:solidFill>
                <a:effectLst>
                  <a:outerShdw blurRad="38100" dist="38100" dir="2700000" algn="tl">
                    <a:srgbClr val="000000">
                      <a:alpha val="43137"/>
                    </a:srgbClr>
                  </a:outerShdw>
                </a:effectLst>
                <a:latin typeface="+mn-lt"/>
              </a:rPr>
              <a:t>Digital Display</a:t>
            </a:r>
            <a:endParaRPr lang="zh-CN" altLang="en-US" sz="1600" b="1" kern="0" baseline="0" dirty="0">
              <a:solidFill>
                <a:srgbClr val="00B0F0"/>
              </a:solidFill>
              <a:effectLst>
                <a:outerShdw blurRad="38100" dist="38100" dir="2700000" algn="tl">
                  <a:srgbClr val="000000">
                    <a:alpha val="43137"/>
                  </a:srgbClr>
                </a:outerShdw>
              </a:effectLst>
              <a:latin typeface="+mn-lt"/>
            </a:endParaRPr>
          </a:p>
        </p:txBody>
      </p:sp>
      <p:sp>
        <p:nvSpPr>
          <p:cNvPr id="19" name="矩形 28"/>
          <p:cNvSpPr>
            <a:spLocks noChangeArrowheads="1"/>
          </p:cNvSpPr>
          <p:nvPr/>
        </p:nvSpPr>
        <p:spPr bwMode="auto">
          <a:xfrm>
            <a:off x="7109087" y="4093770"/>
            <a:ext cx="13661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600" b="1" kern="0" baseline="0" dirty="0">
                <a:solidFill>
                  <a:srgbClr val="00B0F0"/>
                </a:solidFill>
                <a:effectLst>
                  <a:outerShdw blurRad="38100" dist="38100" dir="2700000" algn="tl">
                    <a:srgbClr val="000000">
                      <a:alpha val="43137"/>
                    </a:srgbClr>
                  </a:outerShdw>
                </a:effectLst>
                <a:latin typeface="+mn-lt"/>
              </a:rPr>
              <a:t>Check Button</a:t>
            </a:r>
            <a:endParaRPr lang="zh-CN" altLang="en-US" sz="1600" b="1" kern="0" baseline="0" dirty="0">
              <a:solidFill>
                <a:srgbClr val="00B0F0"/>
              </a:solidFill>
              <a:effectLst>
                <a:outerShdw blurRad="38100" dist="38100" dir="2700000" algn="tl">
                  <a:srgbClr val="000000">
                    <a:alpha val="43137"/>
                  </a:srgbClr>
                </a:outerShdw>
              </a:effectLst>
              <a:latin typeface="+mn-lt"/>
            </a:endParaRPr>
          </a:p>
        </p:txBody>
      </p:sp>
      <p:cxnSp>
        <p:nvCxnSpPr>
          <p:cNvPr id="20" name="直接连接符 19"/>
          <p:cNvCxnSpPr>
            <a:stCxn id="18" idx="3"/>
          </p:cNvCxnSpPr>
          <p:nvPr/>
        </p:nvCxnSpPr>
        <p:spPr bwMode="auto">
          <a:xfrm>
            <a:off x="8505144" y="3569772"/>
            <a:ext cx="869796" cy="523998"/>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 name="直接连接符 20"/>
          <p:cNvCxnSpPr/>
          <p:nvPr/>
        </p:nvCxnSpPr>
        <p:spPr bwMode="auto">
          <a:xfrm flipV="1">
            <a:off x="8449388" y="4263047"/>
            <a:ext cx="1154434" cy="27369"/>
          </a:xfrm>
          <a:prstGeom prst="line">
            <a:avLst/>
          </a:prstGeom>
          <a:ln>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25" name="矩形 28"/>
          <p:cNvSpPr>
            <a:spLocks noChangeArrowheads="1"/>
          </p:cNvSpPr>
          <p:nvPr/>
        </p:nvSpPr>
        <p:spPr bwMode="auto">
          <a:xfrm>
            <a:off x="309975" y="4364688"/>
            <a:ext cx="751315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kern="0" baseline="0" dirty="0">
                <a:solidFill>
                  <a:srgbClr val="000000"/>
                </a:solidFill>
                <a:latin typeface="+mn-lt"/>
              </a:rPr>
              <a:t>In standby, the LED displays “- -”.</a:t>
            </a:r>
            <a:endParaRPr lang="zh-CN" altLang="en-US" sz="2000" kern="0" baseline="0" dirty="0">
              <a:solidFill>
                <a:srgbClr val="000000"/>
              </a:solidFill>
              <a:latin typeface="+mn-lt"/>
            </a:endParaRPr>
          </a:p>
          <a:p>
            <a:r>
              <a:rPr lang="en-US" altLang="zh-CN" sz="2000" kern="0" baseline="0" dirty="0">
                <a:solidFill>
                  <a:srgbClr val="000000"/>
                </a:solidFill>
                <a:latin typeface="+mn-lt"/>
              </a:rPr>
              <a:t>In compressor operation, the LED displays the running frequency.</a:t>
            </a:r>
            <a:endParaRPr lang="zh-CN" altLang="en-US" sz="2000" kern="0" baseline="0" dirty="0">
              <a:solidFill>
                <a:srgbClr val="000000"/>
              </a:solidFill>
              <a:latin typeface="+mn-lt"/>
            </a:endParaRPr>
          </a:p>
          <a:p>
            <a:r>
              <a:rPr lang="en-US" altLang="zh-CN" sz="2000" kern="0" baseline="0" dirty="0">
                <a:solidFill>
                  <a:srgbClr val="000000"/>
                </a:solidFill>
                <a:latin typeface="+mn-lt"/>
              </a:rPr>
              <a:t>In defrosting mode, The LED displays “</a:t>
            </a:r>
            <a:r>
              <a:rPr lang="en-US" altLang="zh-CN" sz="2000" kern="0" baseline="0" dirty="0" err="1">
                <a:solidFill>
                  <a:srgbClr val="000000"/>
                </a:solidFill>
                <a:latin typeface="+mn-lt"/>
              </a:rPr>
              <a:t>dF</a:t>
            </a:r>
            <a:r>
              <a:rPr lang="en-US" altLang="zh-CN" sz="2000" kern="0" baseline="0" dirty="0">
                <a:solidFill>
                  <a:srgbClr val="000000"/>
                </a:solidFill>
                <a:latin typeface="+mn-lt"/>
              </a:rPr>
              <a:t>” or alternative displays between running frequency and “</a:t>
            </a:r>
            <a:r>
              <a:rPr lang="en-US" altLang="zh-CN" sz="2000" kern="0" baseline="0" dirty="0" err="1">
                <a:solidFill>
                  <a:srgbClr val="000000"/>
                </a:solidFill>
                <a:latin typeface="+mn-lt"/>
              </a:rPr>
              <a:t>dF</a:t>
            </a:r>
            <a:r>
              <a:rPr lang="en-US" altLang="zh-CN" sz="2000" kern="0" baseline="0" dirty="0">
                <a:solidFill>
                  <a:srgbClr val="000000"/>
                </a:solidFill>
                <a:latin typeface="+mn-lt"/>
              </a:rPr>
              <a:t>”(each displays 2s).</a:t>
            </a:r>
            <a:endParaRPr lang="zh-CN" altLang="en-US" sz="2000" kern="0" baseline="0" dirty="0">
              <a:solidFill>
                <a:srgbClr val="000000"/>
              </a:solidFill>
              <a:latin typeface="+mn-lt"/>
            </a:endParaRPr>
          </a:p>
          <a:p>
            <a:r>
              <a:rPr lang="en-US" altLang="zh-CN" sz="2000" kern="0" baseline="0" dirty="0">
                <a:solidFill>
                  <a:srgbClr val="000000"/>
                </a:solidFill>
                <a:latin typeface="+mn-lt"/>
              </a:rPr>
              <a:t>In protection or malfunction, the LED displays error code or protection code.</a:t>
            </a:r>
            <a:endParaRPr lang="zh-CN" altLang="en-US" sz="2000" kern="0" baseline="0" dirty="0">
              <a:solidFill>
                <a:srgbClr val="000000"/>
              </a:solidFill>
              <a:latin typeface="+mn-lt"/>
            </a:endParaRPr>
          </a:p>
        </p:txBody>
      </p:sp>
      <p:sp>
        <p:nvSpPr>
          <p:cNvPr id="28" name="矩形 27"/>
          <p:cNvSpPr/>
          <p:nvPr/>
        </p:nvSpPr>
        <p:spPr>
          <a:xfrm>
            <a:off x="355600" y="1525511"/>
            <a:ext cx="73012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kern="0" baseline="0" dirty="0">
                <a:solidFill>
                  <a:srgbClr val="000000"/>
                </a:solidFill>
                <a:latin typeface="+mn-lt"/>
              </a:rPr>
              <a:t>With the check button and digital display, many useful information will be showed.</a:t>
            </a:r>
          </a:p>
          <a:p>
            <a:r>
              <a:rPr lang="en-US" altLang="zh-CN" sz="2000" kern="0" baseline="0" dirty="0">
                <a:solidFill>
                  <a:srgbClr val="000000"/>
                </a:solidFill>
                <a:latin typeface="+mn-lt"/>
              </a:rPr>
              <a:t>Every time the button is pressed, the item code will be showed for 1.5 second, then the information will be showed.</a:t>
            </a:r>
            <a:endParaRPr lang="zh-CN" altLang="en-US" sz="2000" kern="0" baseline="0" dirty="0">
              <a:solidFill>
                <a:srgbClr val="000000"/>
              </a:solidFill>
              <a:latin typeface="+mn-lt"/>
            </a:endParaRPr>
          </a:p>
        </p:txBody>
      </p:sp>
    </p:spTree>
    <p:extLst>
      <p:ext uri="{BB962C8B-B14F-4D97-AF65-F5344CB8AC3E}">
        <p14:creationId xmlns:p14="http://schemas.microsoft.com/office/powerpoint/2010/main" val="2285981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graphicFrame>
        <p:nvGraphicFramePr>
          <p:cNvPr id="24" name="表格 23"/>
          <p:cNvGraphicFramePr>
            <a:graphicFrameLocks noGrp="1"/>
          </p:cNvGraphicFramePr>
          <p:nvPr>
            <p:extLst>
              <p:ext uri="{D42A27DB-BD31-4B8C-83A1-F6EECF244321}">
                <p14:modId xmlns:p14="http://schemas.microsoft.com/office/powerpoint/2010/main" val="3838108877"/>
              </p:ext>
            </p:extLst>
          </p:nvPr>
        </p:nvGraphicFramePr>
        <p:xfrm>
          <a:off x="914403" y="1811813"/>
          <a:ext cx="10417629" cy="4549844"/>
        </p:xfrm>
        <a:graphic>
          <a:graphicData uri="http://schemas.openxmlformats.org/drawingml/2006/table">
            <a:tbl>
              <a:tblPr/>
              <a:tblGrid>
                <a:gridCol w="930726">
                  <a:extLst>
                    <a:ext uri="{9D8B030D-6E8A-4147-A177-3AD203B41FA5}">
                      <a16:colId xmlns:a16="http://schemas.microsoft.com/office/drawing/2014/main" val="20000"/>
                    </a:ext>
                  </a:extLst>
                </a:gridCol>
                <a:gridCol w="4669971">
                  <a:extLst>
                    <a:ext uri="{9D8B030D-6E8A-4147-A177-3AD203B41FA5}">
                      <a16:colId xmlns:a16="http://schemas.microsoft.com/office/drawing/2014/main" val="20001"/>
                    </a:ext>
                  </a:extLst>
                </a:gridCol>
                <a:gridCol w="4816932">
                  <a:extLst>
                    <a:ext uri="{9D8B030D-6E8A-4147-A177-3AD203B41FA5}">
                      <a16:colId xmlns:a16="http://schemas.microsoft.com/office/drawing/2014/main" val="20002"/>
                    </a:ext>
                  </a:extLst>
                </a:gridCol>
              </a:tblGrid>
              <a:tr h="25216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altLang="zh-CN" sz="1600" b="1" i="0" kern="100" dirty="0">
                          <a:solidFill>
                            <a:schemeClr val="bg1"/>
                          </a:solidFill>
                          <a:latin typeface="+mn-lt"/>
                          <a:ea typeface="宋体"/>
                          <a:cs typeface="Arial" pitchFamily="34" charset="0"/>
                        </a:rPr>
                        <a:t>No.</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b="1" i="0" kern="100" dirty="0">
                          <a:solidFill>
                            <a:schemeClr val="bg1"/>
                          </a:solidFill>
                          <a:latin typeface="+mn-lt"/>
                          <a:ea typeface="宋体"/>
                          <a:cs typeface="Arial" pitchFamily="34" charset="0"/>
                        </a:rPr>
                        <a:t>Display </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b="1" i="0" kern="100" dirty="0">
                          <a:solidFill>
                            <a:schemeClr val="bg1"/>
                          </a:solidFill>
                          <a:latin typeface="+mn-lt"/>
                          <a:ea typeface="宋体"/>
                          <a:cs typeface="Arial" pitchFamily="34" charset="0"/>
                        </a:rPr>
                        <a:t>Remark</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00</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effectLst/>
                          <a:latin typeface="Arial" pitchFamily="34" charset="0"/>
                          <a:ea typeface="+mn-ea"/>
                          <a:cs typeface="Arial" pitchFamily="34" charset="0"/>
                        </a:rPr>
                        <a:t>Normal display</a:t>
                      </a:r>
                      <a:endParaRPr lang="en-US" sz="1200" dirty="0">
                        <a:latin typeface="Arial" pitchFamily="34" charset="0"/>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effectLst/>
                          <a:latin typeface="Arial" pitchFamily="34" charset="0"/>
                          <a:ea typeface="+mn-ea"/>
                          <a:cs typeface="Arial" pitchFamily="34" charset="0"/>
                        </a:rPr>
                        <a:t>Display running frequency, running state or malfunction code</a:t>
                      </a:r>
                      <a:endParaRPr lang="en-US" sz="1200" dirty="0">
                        <a:latin typeface="Arial" pitchFamily="34" charset="0"/>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1"/>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01</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Number</a:t>
                      </a:r>
                      <a:r>
                        <a:rPr lang="en-US" sz="1200" baseline="0" dirty="0">
                          <a:latin typeface="Arial" pitchFamily="34" charset="0"/>
                          <a:cs typeface="Arial" pitchFamily="34" charset="0"/>
                        </a:rPr>
                        <a:t> </a:t>
                      </a:r>
                      <a:r>
                        <a:rPr lang="en-US" sz="1200" dirty="0">
                          <a:latin typeface="Arial" pitchFamily="34" charset="0"/>
                          <a:cs typeface="Arial" pitchFamily="34" charset="0"/>
                        </a:rPr>
                        <a:t>of indoor units in good connection</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Actual data</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2"/>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02</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Outdoor unit running mode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0-Standby, 1-Fan only, 2-Cooling,</a:t>
                      </a:r>
                      <a:r>
                        <a:rPr lang="en-US" sz="1200" baseline="0" dirty="0">
                          <a:latin typeface="Arial" pitchFamily="34" charset="0"/>
                          <a:cs typeface="Arial" pitchFamily="34" charset="0"/>
                        </a:rPr>
                        <a:t> 3-</a:t>
                      </a:r>
                      <a:r>
                        <a:rPr lang="en-US" sz="1200" dirty="0">
                          <a:latin typeface="Arial" pitchFamily="34" charset="0"/>
                          <a:cs typeface="Arial" pitchFamily="34" charset="0"/>
                        </a:rPr>
                        <a:t>Heating, 4-Forced cooling</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3"/>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03</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 indoor unit capacity</a:t>
                      </a:r>
                      <a:r>
                        <a:rPr lang="en-US" sz="1200" baseline="0" dirty="0">
                          <a:latin typeface="Arial" pitchFamily="34" charset="0"/>
                          <a:cs typeface="Arial" pitchFamily="34" charset="0"/>
                        </a:rPr>
                        <a:t> HP</a:t>
                      </a:r>
                      <a:endParaRPr lang="en-US" sz="1200" dirty="0">
                        <a:latin typeface="Arial" pitchFamily="34" charset="0"/>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latin typeface="Arial" pitchFamily="34" charset="0"/>
                          <a:cs typeface="Arial" pitchFamily="34" charset="0"/>
                        </a:rPr>
                        <a:t>7K: HP=0.8,</a:t>
                      </a:r>
                      <a:r>
                        <a:rPr lang="en-US" sz="1200" baseline="0" dirty="0">
                          <a:latin typeface="Arial" pitchFamily="34" charset="0"/>
                          <a:cs typeface="Arial" pitchFamily="34" charset="0"/>
                        </a:rPr>
                        <a:t> 9K: HP=1.0, 12K: HP=1.2, 18K: HP=1.5</a:t>
                      </a:r>
                    </a:p>
                    <a:p>
                      <a:pPr marL="0" marR="0" algn="just">
                        <a:spcBef>
                          <a:spcPts val="0"/>
                        </a:spcBef>
                        <a:spcAft>
                          <a:spcPts val="0"/>
                        </a:spcAft>
                      </a:pPr>
                      <a:r>
                        <a:rPr lang="en-US" sz="1200" dirty="0">
                          <a:latin typeface="Arial" pitchFamily="34" charset="0"/>
                          <a:cs typeface="Arial" pitchFamily="34" charset="0"/>
                        </a:rPr>
                        <a:t>If the indoor unit is not connected, the digital display tube will show: “――”</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4"/>
                  </a:ext>
                </a:extLst>
              </a:tr>
              <a:tr h="25124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04</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B indoor unit capacity HP</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05</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 indoor unit capacity HP</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06</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D indoor unit capacity HP</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07</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 indoor unit capacity HP</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08</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 Indoor unit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Arial" pitchFamily="34" charset="0"/>
                          <a:ea typeface="+mn-ea"/>
                          <a:cs typeface="Arial" pitchFamily="34" charset="0"/>
                        </a:rPr>
                        <a:t>Norm value*HP</a:t>
                      </a:r>
                      <a:endParaRPr lang="zh-CN" altLang="zh-CN" sz="1200" dirty="0">
                        <a:effectLst/>
                        <a:latin typeface="Arial" pitchFamily="34" charset="0"/>
                        <a:cs typeface="Arial" pitchFamily="34" charset="0"/>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9"/>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09</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B Indoor unit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10</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 Indoor unit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11</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D Indoor unit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12</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 Indoor unit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13</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Total indoor units amendatory capacity demand code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effectLst/>
                          <a:latin typeface="Arial" pitchFamily="34" charset="0"/>
                          <a:ea typeface="+mn-ea"/>
                          <a:cs typeface="Arial" pitchFamily="34" charset="0"/>
                        </a:rPr>
                        <a:t>7 for</a:t>
                      </a:r>
                      <a:r>
                        <a:rPr lang="en-US" altLang="zh-CN" sz="1200" kern="1200" baseline="0" dirty="0">
                          <a:solidFill>
                            <a:schemeClr val="tx1"/>
                          </a:solidFill>
                          <a:effectLst/>
                          <a:latin typeface="Arial" pitchFamily="34" charset="0"/>
                          <a:ea typeface="+mn-ea"/>
                          <a:cs typeface="Arial" pitchFamily="34" charset="0"/>
                        </a:rPr>
                        <a:t> </a:t>
                      </a:r>
                      <a:r>
                        <a:rPr lang="en-US" altLang="zh-CN" sz="1200" kern="1200" dirty="0">
                          <a:solidFill>
                            <a:schemeClr val="tx1"/>
                          </a:solidFill>
                          <a:effectLst/>
                          <a:latin typeface="Arial" pitchFamily="34" charset="0"/>
                          <a:ea typeface="+mn-ea"/>
                          <a:cs typeface="Arial" pitchFamily="34" charset="0"/>
                        </a:rPr>
                        <a:t>Forced cooling</a:t>
                      </a:r>
                      <a:r>
                        <a:rPr lang="en-US" altLang="zh-CN" sz="1200" kern="1200" baseline="0" dirty="0">
                          <a:solidFill>
                            <a:schemeClr val="tx1"/>
                          </a:solidFill>
                          <a:effectLst/>
                          <a:latin typeface="Arial" pitchFamily="34" charset="0"/>
                          <a:ea typeface="+mn-ea"/>
                          <a:cs typeface="Arial" pitchFamily="34" charset="0"/>
                        </a:rPr>
                        <a:t> mode</a:t>
                      </a:r>
                      <a:endParaRPr lang="zh-CN" altLang="en-US" sz="1200" dirty="0">
                        <a:latin typeface="Arial" pitchFamily="34" charset="0"/>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14"/>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14</a:t>
                      </a:r>
                      <a:endParaRPr lang="zh-CN" altLang="en-US" sz="1200" b="1" dirty="0">
                        <a:solidFill>
                          <a:schemeClr val="bg1"/>
                        </a:solidFill>
                        <a:latin typeface="+mn-lt"/>
                        <a:cs typeface="Arial" pitchFamily="34" charset="0"/>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Target frequency corresponding to the total indoor units amendatory capacity demand</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15"/>
                  </a:ext>
                </a:extLst>
              </a:tr>
            </a:tbl>
          </a:graphicData>
        </a:graphic>
      </p:graphicFrame>
      <p:sp>
        <p:nvSpPr>
          <p:cNvPr id="29" name="矩形 6"/>
          <p:cNvSpPr>
            <a:spLocks noChangeArrowheads="1"/>
          </p:cNvSpPr>
          <p:nvPr/>
        </p:nvSpPr>
        <p:spPr bwMode="auto">
          <a:xfrm>
            <a:off x="1053016" y="1309410"/>
            <a:ext cx="10670898" cy="400110"/>
          </a:xfrm>
          <a:prstGeom prst="rect">
            <a:avLst/>
          </a:prstGeom>
          <a:noFill/>
          <a:ln w="9525">
            <a:noFill/>
            <a:miter lim="800000"/>
            <a:headEnd/>
            <a:tailEnd/>
          </a:ln>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sysClr val="windowText" lastClr="000000"/>
                </a:solidFill>
                <a:effectLst/>
                <a:uLnTx/>
                <a:uFillTx/>
                <a:latin typeface="+mn-lt"/>
                <a:ea typeface="楷体_GB2312" pitchFamily="49" charset="-122"/>
                <a:cs typeface="Arial" charset="0"/>
              </a:rPr>
              <a:t>Push the button, you can check some parameters on display tube when  the unit is running.</a:t>
            </a:r>
            <a:endParaRPr kumimoji="0" lang="zh-CN" altLang="en-US" sz="2000" b="0" i="0" u="none" strike="noStrike" kern="0" cap="none" spc="0" normalizeH="0" baseline="0" noProof="0" dirty="0">
              <a:ln>
                <a:noFill/>
              </a:ln>
              <a:solidFill>
                <a:sysClr val="windowText" lastClr="000000"/>
              </a:solidFill>
              <a:effectLst/>
              <a:uLnTx/>
              <a:uFillTx/>
              <a:latin typeface="+mn-lt"/>
              <a:ea typeface="楷体_GB2312" pitchFamily="49" charset="-122"/>
              <a:cs typeface="Arial" charset="0"/>
            </a:endParaRPr>
          </a:p>
        </p:txBody>
      </p:sp>
    </p:spTree>
    <p:extLst>
      <p:ext uri="{BB962C8B-B14F-4D97-AF65-F5344CB8AC3E}">
        <p14:creationId xmlns:p14="http://schemas.microsoft.com/office/powerpoint/2010/main" val="817747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3103529381"/>
              </p:ext>
            </p:extLst>
          </p:nvPr>
        </p:nvGraphicFramePr>
        <p:xfrm>
          <a:off x="914400" y="1640137"/>
          <a:ext cx="10287000" cy="4940715"/>
        </p:xfrm>
        <a:graphic>
          <a:graphicData uri="http://schemas.openxmlformats.org/drawingml/2006/table">
            <a:tbl>
              <a:tblPr/>
              <a:tblGrid>
                <a:gridCol w="947057">
                  <a:extLst>
                    <a:ext uri="{9D8B030D-6E8A-4147-A177-3AD203B41FA5}">
                      <a16:colId xmlns:a16="http://schemas.microsoft.com/office/drawing/2014/main" val="20000"/>
                    </a:ext>
                  </a:extLst>
                </a:gridCol>
                <a:gridCol w="4620986">
                  <a:extLst>
                    <a:ext uri="{9D8B030D-6E8A-4147-A177-3AD203B41FA5}">
                      <a16:colId xmlns:a16="http://schemas.microsoft.com/office/drawing/2014/main" val="20001"/>
                    </a:ext>
                  </a:extLst>
                </a:gridCol>
                <a:gridCol w="4718957">
                  <a:extLst>
                    <a:ext uri="{9D8B030D-6E8A-4147-A177-3AD203B41FA5}">
                      <a16:colId xmlns:a16="http://schemas.microsoft.com/office/drawing/2014/main" val="20002"/>
                    </a:ext>
                  </a:extLst>
                </a:gridCol>
              </a:tblGrid>
              <a:tr h="25216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altLang="zh-CN" sz="1600" b="1" i="0" kern="100" dirty="0">
                          <a:solidFill>
                            <a:schemeClr val="bg1"/>
                          </a:solidFill>
                          <a:latin typeface="+mn-lt"/>
                          <a:ea typeface="宋体"/>
                          <a:cs typeface="Arial" pitchFamily="34" charset="0"/>
                        </a:rPr>
                        <a:t>No.</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b="1" i="0" kern="100" dirty="0">
                          <a:solidFill>
                            <a:schemeClr val="bg1"/>
                          </a:solidFill>
                          <a:latin typeface="+mn-lt"/>
                          <a:ea typeface="宋体"/>
                          <a:cs typeface="Arial" pitchFamily="34" charset="0"/>
                        </a:rPr>
                        <a:t>Display </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spcAft>
                          <a:spcPts val="0"/>
                        </a:spcAft>
                      </a:pPr>
                      <a:r>
                        <a:rPr lang="en-US" sz="1600" b="1" i="0" kern="100" dirty="0">
                          <a:solidFill>
                            <a:schemeClr val="bg1"/>
                          </a:solidFill>
                          <a:latin typeface="+mn-lt"/>
                          <a:ea typeface="宋体"/>
                          <a:cs typeface="Arial" pitchFamily="34" charset="0"/>
                        </a:rPr>
                        <a:t>Remark</a:t>
                      </a:r>
                      <a:endParaRPr lang="zh-CN" sz="1600" b="1" i="0" kern="100" dirty="0">
                        <a:solidFill>
                          <a:schemeClr val="bg1"/>
                        </a:solidFill>
                        <a:latin typeface="+mn-lt"/>
                        <a:ea typeface="宋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15</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Target</a:t>
                      </a:r>
                      <a:r>
                        <a:rPr lang="en-US" sz="1200" baseline="0" dirty="0">
                          <a:latin typeface="Arial" pitchFamily="34" charset="0"/>
                          <a:cs typeface="Arial" pitchFamily="34" charset="0"/>
                        </a:rPr>
                        <a:t> </a:t>
                      </a:r>
                      <a:r>
                        <a:rPr lang="en-US" sz="1200" dirty="0">
                          <a:latin typeface="Arial" pitchFamily="34" charset="0"/>
                          <a:cs typeface="Arial" pitchFamily="34" charset="0"/>
                        </a:rPr>
                        <a:t>frequency after the frequency limit</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endParaRPr lang="en-US" altLang="zh-CN" sz="1200" kern="1200" dirty="0">
                        <a:solidFill>
                          <a:schemeClr val="tx1"/>
                        </a:solidFill>
                        <a:latin typeface="Arial" pitchFamily="34" charset="0"/>
                        <a:ea typeface="+mn-ea"/>
                        <a:cs typeface="Arial" pitchFamily="34" charset="0"/>
                      </a:endParaRPr>
                    </a:p>
                  </a:txBody>
                  <a:tcPr marL="68580" marR="6858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1"/>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16</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Target</a:t>
                      </a:r>
                      <a:r>
                        <a:rPr lang="en-US" sz="1200" baseline="0" dirty="0">
                          <a:latin typeface="Arial" pitchFamily="34" charset="0"/>
                          <a:cs typeface="Arial" pitchFamily="34" charset="0"/>
                        </a:rPr>
                        <a:t> </a:t>
                      </a:r>
                      <a:r>
                        <a:rPr lang="en-US" sz="1200" dirty="0">
                          <a:latin typeface="Arial" pitchFamily="34" charset="0"/>
                          <a:cs typeface="Arial" pitchFamily="34" charset="0"/>
                        </a:rPr>
                        <a:t>frequency sending to compressor control chip</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endParaRPr lang="en-US" altLang="zh-CN" sz="1200" kern="1200" dirty="0">
                        <a:solidFill>
                          <a:schemeClr val="tx1"/>
                        </a:solidFill>
                        <a:latin typeface="Arial" pitchFamily="34" charset="0"/>
                        <a:ea typeface="+mn-ea"/>
                        <a:cs typeface="Arial" pitchFamily="34" charset="0"/>
                      </a:endParaRPr>
                    </a:p>
                  </a:txBody>
                  <a:tcPr marL="68580" marR="6858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2"/>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17</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 indoor unit evaporator outlet temp.(T</a:t>
                      </a:r>
                      <a:r>
                        <a:rPr lang="en-US" sz="1200" baseline="-25000" dirty="0">
                          <a:latin typeface="Arial" pitchFamily="34" charset="0"/>
                          <a:cs typeface="Arial" pitchFamily="34" charset="0"/>
                        </a:rPr>
                        <a:t>2B</a:t>
                      </a:r>
                      <a:r>
                        <a:rPr lang="en-US" sz="1200" dirty="0">
                          <a:latin typeface="Arial" pitchFamily="34" charset="0"/>
                          <a:cs typeface="Arial" pitchFamily="34" charset="0"/>
                        </a:rPr>
                        <a:t>A)</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r>
                        <a:rPr lang="en-US" altLang="zh-CN" sz="1200" kern="1200" dirty="0">
                          <a:solidFill>
                            <a:schemeClr val="tx1"/>
                          </a:solidFill>
                          <a:effectLst/>
                          <a:latin typeface="Arial" pitchFamily="34" charset="0"/>
                          <a:ea typeface="+mn-ea"/>
                          <a:cs typeface="Arial" pitchFamily="34" charset="0"/>
                        </a:rPr>
                        <a:t>If the temp. is lower than -9 degree, the digital display tube will show “-9”.If the temp. is higher than 70 degree, the digital display tube will show “70”. If the indoor unit is not connected, the digital display tube will show: “――”</a:t>
                      </a:r>
                      <a:endParaRPr lang="en-US" altLang="zh-CN" sz="1200" kern="1200" dirty="0">
                        <a:solidFill>
                          <a:schemeClr val="tx1"/>
                        </a:solidFill>
                        <a:latin typeface="Arial" pitchFamily="34" charset="0"/>
                        <a:ea typeface="+mn-ea"/>
                        <a:cs typeface="Arial" pitchFamily="34" charset="0"/>
                      </a:endParaRPr>
                    </a:p>
                  </a:txBody>
                  <a:tcPr marL="68580" marR="6858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3"/>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18</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B indoor unit evaporator outlet temp.(T</a:t>
                      </a:r>
                      <a:r>
                        <a:rPr lang="en-US" sz="1200" baseline="-25000" dirty="0">
                          <a:latin typeface="Arial" pitchFamily="34" charset="0"/>
                          <a:cs typeface="Arial" pitchFamily="34" charset="0"/>
                        </a:rPr>
                        <a:t>2B</a:t>
                      </a:r>
                      <a:r>
                        <a:rPr lang="en-US" sz="1200" dirty="0">
                          <a:latin typeface="Arial" pitchFamily="34" charset="0"/>
                          <a:cs typeface="Arial" pitchFamily="34" charset="0"/>
                        </a:rPr>
                        <a:t>B)</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19</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 indoor unit evaporator outlet temp.(T</a:t>
                      </a:r>
                      <a:r>
                        <a:rPr lang="en-US" sz="1200" baseline="-25000" dirty="0">
                          <a:latin typeface="Arial" pitchFamily="34" charset="0"/>
                          <a:cs typeface="Arial" pitchFamily="34" charset="0"/>
                        </a:rPr>
                        <a:t>2B</a:t>
                      </a:r>
                      <a:r>
                        <a:rPr lang="en-US" sz="1200" dirty="0">
                          <a:latin typeface="Arial" pitchFamily="34" charset="0"/>
                          <a:cs typeface="Arial" pitchFamily="34" charset="0"/>
                        </a:rPr>
                        <a:t>C)</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just">
                        <a:spcBef>
                          <a:spcPts val="0"/>
                        </a:spcBef>
                        <a:spcAft>
                          <a:spcPts val="0"/>
                        </a:spcAft>
                      </a:pPr>
                      <a:endParaRPr lang="en-US" sz="1200" dirty="0">
                        <a:latin typeface="Arial" pitchFamily="34" charset="0"/>
                        <a:cs typeface="Arial" pitchFamily="34" charset="0"/>
                      </a:endParaRPr>
                    </a:p>
                  </a:txBody>
                  <a:tcPr marL="68580" marR="685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943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20</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D indoor unit evaporator outlet temp.(T</a:t>
                      </a:r>
                      <a:r>
                        <a:rPr lang="en-US" sz="1200" baseline="-25000" dirty="0">
                          <a:latin typeface="Arial" pitchFamily="34" charset="0"/>
                          <a:cs typeface="Arial" pitchFamily="34" charset="0"/>
                        </a:rPr>
                        <a:t>2B</a:t>
                      </a:r>
                      <a:r>
                        <a:rPr lang="en-US" sz="1200" dirty="0">
                          <a:latin typeface="Arial" pitchFamily="34" charset="0"/>
                          <a:cs typeface="Arial" pitchFamily="34" charset="0"/>
                        </a:rPr>
                        <a:t>D)</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221165">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21</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 indoor unit evaporator outlet temp.(T</a:t>
                      </a:r>
                      <a:r>
                        <a:rPr lang="en-US" sz="1200" baseline="-25000" dirty="0">
                          <a:latin typeface="Arial" pitchFamily="34" charset="0"/>
                          <a:cs typeface="Arial" pitchFamily="34" charset="0"/>
                        </a:rPr>
                        <a:t>2B</a:t>
                      </a:r>
                      <a:r>
                        <a:rPr lang="en-US" sz="1200" dirty="0">
                          <a:latin typeface="Arial" pitchFamily="34" charset="0"/>
                          <a:cs typeface="Arial" pitchFamily="34" charset="0"/>
                        </a:rPr>
                        <a:t>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22</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 indoor unit room temp.(T</a:t>
                      </a:r>
                      <a:r>
                        <a:rPr lang="en-US" sz="1200" baseline="-25000" dirty="0">
                          <a:latin typeface="Arial" pitchFamily="34" charset="0"/>
                          <a:cs typeface="Arial" pitchFamily="34" charset="0"/>
                        </a:rPr>
                        <a:t>1</a:t>
                      </a:r>
                      <a:r>
                        <a:rPr lang="en-US" sz="1200" dirty="0">
                          <a:latin typeface="Arial" pitchFamily="34" charset="0"/>
                          <a:cs typeface="Arial" pitchFamily="34" charset="0"/>
                        </a:rPr>
                        <a:t>A)</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effectLst/>
                          <a:latin typeface="Arial" pitchFamily="34" charset="0"/>
                          <a:ea typeface="+mn-ea"/>
                          <a:cs typeface="Arial" pitchFamily="34" charset="0"/>
                        </a:rPr>
                        <a:t>If the temp. is lower than 0 degree, the digital display tube will show “0”.If the temp. is higher than 50 degree, the digital display tube will show “50”. If the indoor unit is not connected, the digital display tube will show: “――”</a:t>
                      </a:r>
                      <a:endParaRPr lang="zh-CN" altLang="en-US" sz="1200" dirty="0">
                        <a:latin typeface="Arial" pitchFamily="34" charset="0"/>
                        <a:cs typeface="Arial" pitchFamily="34" charset="0"/>
                      </a:endParaRPr>
                    </a:p>
                  </a:txBody>
                  <a:tcPr marL="68580" marR="6858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8"/>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23</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B indoor unit room temp.(T</a:t>
                      </a:r>
                      <a:r>
                        <a:rPr lang="en-US" sz="1200" baseline="-25000" dirty="0">
                          <a:latin typeface="Arial" pitchFamily="34" charset="0"/>
                          <a:cs typeface="Arial" pitchFamily="34" charset="0"/>
                        </a:rPr>
                        <a:t>1</a:t>
                      </a:r>
                      <a:r>
                        <a:rPr lang="en-US" sz="1200" dirty="0">
                          <a:latin typeface="Arial" pitchFamily="34" charset="0"/>
                          <a:cs typeface="Arial" pitchFamily="34" charset="0"/>
                        </a:rPr>
                        <a:t>B)</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4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24</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 indoor unit room temp.(T</a:t>
                      </a:r>
                      <a:r>
                        <a:rPr lang="en-US" sz="1200" baseline="-25000" dirty="0">
                          <a:latin typeface="Arial" pitchFamily="34" charset="0"/>
                          <a:cs typeface="Arial" pitchFamily="34" charset="0"/>
                        </a:rPr>
                        <a:t>1</a:t>
                      </a:r>
                      <a:r>
                        <a:rPr lang="en-US" sz="1200" dirty="0">
                          <a:latin typeface="Arial" pitchFamily="34" charset="0"/>
                          <a:cs typeface="Arial" pitchFamily="34" charset="0"/>
                        </a:rPr>
                        <a:t>C)</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25</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D indoor unit room temp.(T</a:t>
                      </a:r>
                      <a:r>
                        <a:rPr lang="en-US" sz="1200" baseline="-25000" dirty="0">
                          <a:latin typeface="Arial" pitchFamily="34" charset="0"/>
                          <a:cs typeface="Arial" pitchFamily="34" charset="0"/>
                        </a:rPr>
                        <a:t>1</a:t>
                      </a:r>
                      <a:r>
                        <a:rPr lang="en-US" sz="1200" dirty="0">
                          <a:latin typeface="Arial" pitchFamily="34" charset="0"/>
                          <a:cs typeface="Arial" pitchFamily="34" charset="0"/>
                        </a:rPr>
                        <a:t>D)</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26</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 indoor unit room temp.(T</a:t>
                      </a:r>
                      <a:r>
                        <a:rPr lang="en-US" sz="1200" baseline="-25000" dirty="0">
                          <a:latin typeface="Arial" pitchFamily="34" charset="0"/>
                          <a:cs typeface="Arial" pitchFamily="34" charset="0"/>
                        </a:rPr>
                        <a:t>1</a:t>
                      </a:r>
                      <a:r>
                        <a:rPr lang="en-US" sz="1200" dirty="0">
                          <a:latin typeface="Arial" pitchFamily="34" charset="0"/>
                          <a:cs typeface="Arial" pitchFamily="34" charset="0"/>
                        </a:rPr>
                        <a:t>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27</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 indoor unit evaporator temp.(T</a:t>
                      </a:r>
                      <a:r>
                        <a:rPr lang="en-US" sz="1200" baseline="-25000" dirty="0">
                          <a:latin typeface="Arial" pitchFamily="34" charset="0"/>
                          <a:cs typeface="Arial" pitchFamily="34" charset="0"/>
                        </a:rPr>
                        <a:t>2</a:t>
                      </a:r>
                      <a:r>
                        <a:rPr lang="en-US" sz="1200" dirty="0">
                          <a:latin typeface="Arial" pitchFamily="34" charset="0"/>
                          <a:cs typeface="Arial" pitchFamily="34" charset="0"/>
                        </a:rPr>
                        <a:t>A)</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itchFamily="34" charset="0"/>
                          <a:ea typeface="+mn-ea"/>
                          <a:cs typeface="Arial" pitchFamily="34" charset="0"/>
                        </a:rPr>
                        <a:t>If the temp. is lower than -9 degree, the digital display tube will show “-9”.If the temp. is higher than 70 degree, the digital display tube will show “70”. If the indoor unit is not connected, the digital display tube will show: “――”</a:t>
                      </a:r>
                      <a:endParaRPr lang="zh-CN" altLang="en-US" sz="1200" dirty="0">
                        <a:latin typeface="Arial" pitchFamily="34" charset="0"/>
                        <a:cs typeface="Arial" pitchFamily="34" charset="0"/>
                      </a:endParaRPr>
                    </a:p>
                  </a:txBody>
                  <a:tcPr marL="68580" marR="6858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13"/>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28</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B indoor unit evaporator temp.(T</a:t>
                      </a:r>
                      <a:r>
                        <a:rPr lang="en-US" sz="1200" baseline="-25000" dirty="0">
                          <a:latin typeface="Arial" pitchFamily="34" charset="0"/>
                          <a:cs typeface="Arial" pitchFamily="34" charset="0"/>
                        </a:rPr>
                        <a:t>2</a:t>
                      </a:r>
                      <a:r>
                        <a:rPr lang="en-US" sz="1200" dirty="0">
                          <a:latin typeface="Arial" pitchFamily="34" charset="0"/>
                          <a:cs typeface="Arial" pitchFamily="34" charset="0"/>
                        </a:rPr>
                        <a:t>B)</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29</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 indoor unit evaporator temp.(T</a:t>
                      </a:r>
                      <a:r>
                        <a:rPr lang="en-US" sz="1200" baseline="-25000" dirty="0">
                          <a:latin typeface="Arial" pitchFamily="34" charset="0"/>
                          <a:cs typeface="Arial" pitchFamily="34" charset="0"/>
                        </a:rPr>
                        <a:t>2</a:t>
                      </a:r>
                      <a:r>
                        <a:rPr lang="en-US" sz="1200" dirty="0">
                          <a:latin typeface="Arial" pitchFamily="34" charset="0"/>
                          <a:cs typeface="Arial" pitchFamily="34" charset="0"/>
                        </a:rPr>
                        <a:t>C)</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30</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D indoor unit evaporator temp.(T</a:t>
                      </a:r>
                      <a:r>
                        <a:rPr lang="en-US" sz="1200" baseline="-25000" dirty="0">
                          <a:latin typeface="Arial" pitchFamily="34" charset="0"/>
                          <a:cs typeface="Arial" pitchFamily="34" charset="0"/>
                        </a:rPr>
                        <a:t>2</a:t>
                      </a:r>
                      <a:r>
                        <a:rPr lang="en-US" sz="1200" dirty="0">
                          <a:latin typeface="Arial" pitchFamily="34" charset="0"/>
                          <a:cs typeface="Arial" pitchFamily="34" charset="0"/>
                        </a:rPr>
                        <a:t>D)</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6"/>
                  </a:ext>
                </a:extLst>
              </a:tr>
              <a:tr h="24015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31</a:t>
                      </a:r>
                      <a:endParaRPr lang="zh-CN" altLang="en-US" sz="1200" b="1" dirty="0">
                        <a:solidFill>
                          <a:schemeClr val="bg1"/>
                        </a:solidFill>
                        <a:latin typeface="+mn-lt"/>
                        <a:cs typeface="Arial" pitchFamily="34" charset="0"/>
                      </a:endParaRP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 indoor unit evaporator temp.(T</a:t>
                      </a:r>
                      <a:r>
                        <a:rPr lang="en-US" sz="1200" baseline="-25000" dirty="0">
                          <a:latin typeface="Arial" pitchFamily="34" charset="0"/>
                          <a:cs typeface="Arial" pitchFamily="34" charset="0"/>
                        </a:rPr>
                        <a:t>2</a:t>
                      </a:r>
                      <a:r>
                        <a:rPr lang="en-US" sz="1200" dirty="0">
                          <a:latin typeface="Arial" pitchFamily="34" charset="0"/>
                          <a:cs typeface="Arial" pitchFamily="34" charset="0"/>
                        </a:rPr>
                        <a:t>E)</a:t>
                      </a:r>
                    </a:p>
                  </a:txBody>
                  <a:tcPr marL="68580" marR="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68580" marR="685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021521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2276456115"/>
              </p:ext>
            </p:extLst>
          </p:nvPr>
        </p:nvGraphicFramePr>
        <p:xfrm>
          <a:off x="849086" y="1660645"/>
          <a:ext cx="10401299" cy="4270317"/>
        </p:xfrm>
        <a:graphic>
          <a:graphicData uri="http://schemas.openxmlformats.org/drawingml/2006/table">
            <a:tbl>
              <a:tblPr/>
              <a:tblGrid>
                <a:gridCol w="898071">
                  <a:extLst>
                    <a:ext uri="{9D8B030D-6E8A-4147-A177-3AD203B41FA5}">
                      <a16:colId xmlns:a16="http://schemas.microsoft.com/office/drawing/2014/main" val="20000"/>
                    </a:ext>
                  </a:extLst>
                </a:gridCol>
                <a:gridCol w="3673929">
                  <a:extLst>
                    <a:ext uri="{9D8B030D-6E8A-4147-A177-3AD203B41FA5}">
                      <a16:colId xmlns:a16="http://schemas.microsoft.com/office/drawing/2014/main" val="20001"/>
                    </a:ext>
                  </a:extLst>
                </a:gridCol>
                <a:gridCol w="5829299">
                  <a:extLst>
                    <a:ext uri="{9D8B030D-6E8A-4147-A177-3AD203B41FA5}">
                      <a16:colId xmlns:a16="http://schemas.microsoft.com/office/drawing/2014/main" val="20002"/>
                    </a:ext>
                  </a:extLst>
                </a:gridCol>
              </a:tblGrid>
              <a:tr h="41188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altLang="zh-CN" sz="1600" b="1" i="0" kern="100" dirty="0">
                          <a:solidFill>
                            <a:schemeClr val="bg1"/>
                          </a:solidFill>
                          <a:latin typeface="+mn-lt"/>
                          <a:ea typeface="宋体"/>
                          <a:cs typeface="Arial" pitchFamily="34" charset="0"/>
                        </a:rPr>
                        <a:t>No.</a:t>
                      </a:r>
                      <a:endParaRPr lang="zh-CN" sz="1600" b="1" i="0" kern="100" dirty="0">
                        <a:solidFill>
                          <a:schemeClr val="bg1"/>
                        </a:solidFill>
                        <a:latin typeface="+mn-lt"/>
                        <a:ea typeface="宋体"/>
                        <a:cs typeface="Arial" pitchFamily="34" charset="0"/>
                      </a:endParaRPr>
                    </a:p>
                  </a:txBody>
                  <a:tcPr marL="68580" marR="6858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sz="1600" b="1" i="0" kern="100" dirty="0">
                          <a:solidFill>
                            <a:schemeClr val="bg1"/>
                          </a:solidFill>
                          <a:latin typeface="+mn-lt"/>
                          <a:ea typeface="宋体"/>
                          <a:cs typeface="Arial" pitchFamily="34" charset="0"/>
                        </a:rPr>
                        <a:t>Display </a:t>
                      </a:r>
                      <a:endParaRPr lang="zh-CN" sz="1600" b="1" i="0" kern="100" dirty="0">
                        <a:solidFill>
                          <a:schemeClr val="bg1"/>
                        </a:solidFill>
                        <a:latin typeface="+mn-lt"/>
                        <a:ea typeface="宋体"/>
                        <a:cs typeface="Arial" pitchFamily="34" charset="0"/>
                      </a:endParaRPr>
                    </a:p>
                  </a:txBody>
                  <a:tcPr marL="68580" marR="6858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defTabSz="914400" rtl="0" eaLnBrk="1" latinLnBrk="0" hangingPunct="1">
                        <a:spcBef>
                          <a:spcPts val="0"/>
                        </a:spcBef>
                        <a:spcAft>
                          <a:spcPts val="0"/>
                        </a:spcAft>
                      </a:pPr>
                      <a:r>
                        <a:rPr lang="en-US" sz="1600" b="1" i="0" kern="100" dirty="0">
                          <a:solidFill>
                            <a:schemeClr val="bg1"/>
                          </a:solidFill>
                          <a:latin typeface="+mn-lt"/>
                          <a:ea typeface="宋体"/>
                          <a:cs typeface="Arial" pitchFamily="34" charset="0"/>
                        </a:rPr>
                        <a:t>Remark</a:t>
                      </a:r>
                    </a:p>
                  </a:txBody>
                  <a:tcPr marL="35754" marR="35754" marT="23836" marB="23836"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38020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32</a:t>
                      </a:r>
                      <a:endParaRPr lang="zh-CN" altLang="en-US" sz="1200" b="1" dirty="0">
                        <a:solidFill>
                          <a:schemeClr val="bg1"/>
                        </a:solidFill>
                        <a:latin typeface="+mn-lt"/>
                        <a:cs typeface="Arial" pitchFamily="34" charset="0"/>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Condenser pipe temp.(T3)</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latin typeface="Arial" pitchFamily="34" charset="0"/>
                          <a:ea typeface="+mn-ea"/>
                          <a:cs typeface="Arial" pitchFamily="34" charset="0"/>
                        </a:rPr>
                        <a:t>If the temp. is lower than -9 degree, the digital display tube will show “-9”.If the temp. is higher than 70 degree, the digital display tube will show “70”. </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1"/>
                  </a:ext>
                </a:extLst>
              </a:tr>
              <a:tr h="36004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kern="1200" dirty="0">
                          <a:solidFill>
                            <a:schemeClr val="bg1"/>
                          </a:solidFill>
                          <a:latin typeface="+mn-lt"/>
                          <a:ea typeface="+mn-ea"/>
                          <a:cs typeface="Arial" pitchFamily="34" charset="0"/>
                        </a:rPr>
                        <a:t>33</a:t>
                      </a:r>
                      <a:endParaRPr lang="zh-CN" altLang="en-US" sz="1200" b="1" kern="1200" dirty="0">
                        <a:solidFill>
                          <a:schemeClr val="bg1"/>
                        </a:solidFill>
                        <a:latin typeface="+mn-lt"/>
                        <a:ea typeface="+mn-ea"/>
                        <a:cs typeface="Arial" pitchFamily="34" charset="0"/>
                      </a:endParaRP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kern="1200" dirty="0">
                          <a:solidFill>
                            <a:schemeClr val="tx1"/>
                          </a:solidFill>
                          <a:latin typeface="Arial" pitchFamily="34" charset="0"/>
                          <a:ea typeface="+mn-ea"/>
                          <a:cs typeface="Arial" pitchFamily="34" charset="0"/>
                        </a:rPr>
                        <a:t>Outdoor ambient temp.(T4)</a:t>
                      </a:r>
                    </a:p>
                  </a:txBody>
                  <a:tcPr marL="68580" marR="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794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34</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Compressor discharge temp.(</a:t>
                      </a:r>
                      <a:r>
                        <a:rPr lang="en-US" sz="1200" dirty="0" err="1">
                          <a:latin typeface="Arial" pitchFamily="34" charset="0"/>
                          <a:cs typeface="Arial" pitchFamily="34" charset="0"/>
                        </a:rPr>
                        <a:t>Tp</a:t>
                      </a:r>
                      <a:r>
                        <a:rPr lang="en-US" sz="1200" dirty="0">
                          <a:latin typeface="Arial" pitchFamily="34" charset="0"/>
                          <a:cs typeface="Arial" pitchFamily="34" charset="0"/>
                        </a:rPr>
                        <a: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altLang="zh-CN" sz="1200" kern="1200" dirty="0">
                          <a:solidFill>
                            <a:schemeClr val="tx1"/>
                          </a:solidFill>
                          <a:effectLst/>
                          <a:latin typeface="Arial" pitchFamily="34" charset="0"/>
                          <a:ea typeface="+mn-ea"/>
                          <a:cs typeface="Arial" pitchFamily="34" charset="0"/>
                        </a:rPr>
                        <a:t>The display value is between 30~129 degree. If the temp. is lower than 30 degree, the digital display tube will show “30”.If the temp. is higher than 99 degree, the digital display tube will show single digit and tens digit. For example, the digital display tube show “0.5”,it means the compressor discharge temp. is 105 degree.)</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3"/>
                  </a:ext>
                </a:extLst>
              </a:tr>
              <a:tr h="2880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35</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AD value of current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US" sz="1200" dirty="0">
                          <a:latin typeface="Arial" pitchFamily="34" charset="0"/>
                          <a:cs typeface="Arial" pitchFamily="34" charset="0"/>
                        </a:rPr>
                        <a:t>The display value is hex number. </a:t>
                      </a:r>
                      <a:r>
                        <a:rPr lang="en-US" altLang="zh-CN" sz="1200" kern="1200" dirty="0">
                          <a:solidFill>
                            <a:schemeClr val="tx1"/>
                          </a:solidFill>
                          <a:effectLst/>
                          <a:latin typeface="Arial" pitchFamily="34" charset="0"/>
                          <a:ea typeface="+mn-ea"/>
                          <a:cs typeface="Arial" pitchFamily="34" charset="0"/>
                        </a:rPr>
                        <a:t>For example ,the digital display tube show “Cd”, it means AD value is 205.</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4"/>
                  </a:ext>
                </a:extLst>
              </a:tr>
              <a:tr h="2880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36</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AD value of voltage</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0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37</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EEV open angle for A indoor unit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latin typeface="Arial" pitchFamily="34" charset="0"/>
                          <a:cs typeface="Arial" pitchFamily="34" charset="0"/>
                        </a:rPr>
                        <a:t>Actual data/4.</a:t>
                      </a:r>
                    </a:p>
                    <a:p>
                      <a:pPr marL="0" marR="0" algn="just">
                        <a:spcBef>
                          <a:spcPts val="0"/>
                        </a:spcBef>
                        <a:spcAft>
                          <a:spcPts val="0"/>
                        </a:spcAft>
                      </a:pPr>
                      <a:r>
                        <a:rPr lang="en-US" sz="1200" dirty="0">
                          <a:latin typeface="Arial" pitchFamily="34" charset="0"/>
                          <a:cs typeface="Arial" pitchFamily="34" charset="0"/>
                        </a:rPr>
                        <a:t>If the value is higher than 99, the digital display tube will show single digit and tens digit.</a:t>
                      </a:r>
                    </a:p>
                    <a:p>
                      <a:pPr marL="0" marR="0" algn="just">
                        <a:spcBef>
                          <a:spcPts val="0"/>
                        </a:spcBef>
                        <a:spcAft>
                          <a:spcPts val="0"/>
                        </a:spcAft>
                      </a:pPr>
                      <a:r>
                        <a:rPr lang="en-US" sz="1200" dirty="0">
                          <a:latin typeface="Arial" pitchFamily="34" charset="0"/>
                          <a:cs typeface="Arial" pitchFamily="34" charset="0"/>
                        </a:rPr>
                        <a:t>For example ,the digital display tube show “2.0”,it means the EEV open angle is 120×4=480p.) </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6"/>
                  </a:ext>
                </a:extLst>
              </a:tr>
              <a:tr h="33526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38</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EEV open angle for B indoor unit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803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39</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EEV open angle for C indoor unit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280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40</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EEV open angle for D indoor unit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4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41</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EEV open angle for E indoor unit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1754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220625" y="3140875"/>
            <a:ext cx="6245279" cy="646331"/>
          </a:xfrm>
          <a:prstGeom prst="rect">
            <a:avLst/>
          </a:prstGeom>
          <a:noFill/>
        </p:spPr>
        <p:txBody>
          <a:bodyPr wrap="square" rtlCol="0">
            <a:spAutoFit/>
          </a:bodyPr>
          <a:lstStyle/>
          <a:p>
            <a:pPr marL="342900" indent="-342900">
              <a:spcBef>
                <a:spcPct val="20000"/>
              </a:spcBef>
              <a:defRPr/>
            </a:pPr>
            <a:r>
              <a:rPr lang="en-US" altLang="zh-CN" sz="3600" b="1" i="1" baseline="0" dirty="0">
                <a:latin typeface="微软雅黑" panose="020B0503020204020204" pitchFamily="34" charset="-122"/>
                <a:ea typeface="微软雅黑" panose="020B0503020204020204" pitchFamily="34" charset="-122"/>
              </a:rPr>
              <a:t>Part I     Basic Information</a:t>
            </a:r>
            <a:endParaRPr lang="zh-CN" altLang="en-US" sz="3600" b="1" i="1" baseline="0" dirty="0">
              <a:latin typeface="微软雅黑" panose="020B0503020204020204" pitchFamily="34" charset="-122"/>
              <a:ea typeface="微软雅黑" panose="020B0503020204020204" pitchFamily="34" charset="-122"/>
            </a:endParaRPr>
          </a:p>
        </p:txBody>
      </p:sp>
      <p:grpSp>
        <p:nvGrpSpPr>
          <p:cNvPr id="2" name="组合 18"/>
          <p:cNvGrpSpPr/>
          <p:nvPr/>
        </p:nvGrpSpPr>
        <p:grpSpPr>
          <a:xfrm>
            <a:off x="4167174" y="2994229"/>
            <a:ext cx="928694" cy="381003"/>
            <a:chOff x="2071670" y="2928940"/>
            <a:chExt cx="928694" cy="285752"/>
          </a:xfrm>
        </p:grpSpPr>
        <p:sp>
          <p:nvSpPr>
            <p:cNvPr id="21" name="矩形 20"/>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39"/>
          <p:cNvGrpSpPr/>
          <p:nvPr/>
        </p:nvGrpSpPr>
        <p:grpSpPr>
          <a:xfrm>
            <a:off x="3952860" y="2613228"/>
            <a:ext cx="347666" cy="381003"/>
            <a:chOff x="1285852" y="3000378"/>
            <a:chExt cx="347666" cy="285752"/>
          </a:xfrm>
        </p:grpSpPr>
        <p:sp>
          <p:nvSpPr>
            <p:cNvPr id="41" name="矩形 40"/>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42"/>
          <p:cNvGrpSpPr/>
          <p:nvPr/>
        </p:nvGrpSpPr>
        <p:grpSpPr>
          <a:xfrm>
            <a:off x="5381620" y="3946737"/>
            <a:ext cx="571504" cy="381003"/>
            <a:chOff x="2214546" y="3571882"/>
            <a:chExt cx="571504" cy="285752"/>
          </a:xfrm>
        </p:grpSpPr>
        <p:sp>
          <p:nvSpPr>
            <p:cNvPr id="44" name="矩形 43"/>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乘号 45"/>
          <p:cNvSpPr/>
          <p:nvPr/>
        </p:nvSpPr>
        <p:spPr>
          <a:xfrm>
            <a:off x="5381620" y="2517976"/>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乘号 46"/>
          <p:cNvSpPr/>
          <p:nvPr/>
        </p:nvSpPr>
        <p:spPr>
          <a:xfrm>
            <a:off x="3667108" y="2708479"/>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7"/>
          <p:cNvGrpSpPr/>
          <p:nvPr/>
        </p:nvGrpSpPr>
        <p:grpSpPr>
          <a:xfrm rot="10800000">
            <a:off x="4310050" y="898716"/>
            <a:ext cx="1857388" cy="762005"/>
            <a:chOff x="2071670" y="2928940"/>
            <a:chExt cx="928694" cy="285752"/>
          </a:xfrm>
        </p:grpSpPr>
        <p:sp>
          <p:nvSpPr>
            <p:cNvPr id="49" name="矩形 4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2"/>
          <p:cNvGrpSpPr/>
          <p:nvPr/>
        </p:nvGrpSpPr>
        <p:grpSpPr>
          <a:xfrm>
            <a:off x="4095736" y="1279717"/>
            <a:ext cx="857256" cy="381003"/>
            <a:chOff x="1285852" y="3000378"/>
            <a:chExt cx="347666" cy="285752"/>
          </a:xfrm>
        </p:grpSpPr>
        <p:sp>
          <p:nvSpPr>
            <p:cNvPr id="54" name="矩形 53"/>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55"/>
          <p:cNvGrpSpPr/>
          <p:nvPr/>
        </p:nvGrpSpPr>
        <p:grpSpPr>
          <a:xfrm>
            <a:off x="6453190" y="2517976"/>
            <a:ext cx="3286148" cy="2190765"/>
            <a:chOff x="2214546" y="3571882"/>
            <a:chExt cx="571504" cy="285752"/>
          </a:xfrm>
        </p:grpSpPr>
        <p:sp>
          <p:nvSpPr>
            <p:cNvPr id="57" name="矩形 56"/>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58"/>
          <p:cNvGrpSpPr/>
          <p:nvPr/>
        </p:nvGrpSpPr>
        <p:grpSpPr>
          <a:xfrm>
            <a:off x="4319574" y="3197429"/>
            <a:ext cx="928694" cy="381003"/>
            <a:chOff x="2071670" y="2928940"/>
            <a:chExt cx="928694" cy="285752"/>
          </a:xfrm>
        </p:grpSpPr>
        <p:sp>
          <p:nvSpPr>
            <p:cNvPr id="60" name="矩形 59"/>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63"/>
          <p:cNvGrpSpPr/>
          <p:nvPr/>
        </p:nvGrpSpPr>
        <p:grpSpPr>
          <a:xfrm>
            <a:off x="4810116" y="4232489"/>
            <a:ext cx="347666" cy="381003"/>
            <a:chOff x="1285852" y="3000378"/>
            <a:chExt cx="347666" cy="285752"/>
          </a:xfrm>
        </p:grpSpPr>
        <p:sp>
          <p:nvSpPr>
            <p:cNvPr id="65" name="矩形 64"/>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66"/>
          <p:cNvGrpSpPr/>
          <p:nvPr/>
        </p:nvGrpSpPr>
        <p:grpSpPr>
          <a:xfrm rot="10800000">
            <a:off x="2095476" y="4327740"/>
            <a:ext cx="1625215" cy="666755"/>
            <a:chOff x="2071670" y="2928940"/>
            <a:chExt cx="928694" cy="285752"/>
          </a:xfrm>
        </p:grpSpPr>
        <p:sp>
          <p:nvSpPr>
            <p:cNvPr id="68" name="矩形 67"/>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71"/>
          <p:cNvGrpSpPr/>
          <p:nvPr/>
        </p:nvGrpSpPr>
        <p:grpSpPr>
          <a:xfrm rot="10800000">
            <a:off x="5738810" y="2041724"/>
            <a:ext cx="608416" cy="666755"/>
            <a:chOff x="1285852" y="3000378"/>
            <a:chExt cx="347666" cy="285752"/>
          </a:xfrm>
        </p:grpSpPr>
        <p:sp>
          <p:nvSpPr>
            <p:cNvPr id="73" name="矩形 72"/>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74"/>
          <p:cNvGrpSpPr/>
          <p:nvPr/>
        </p:nvGrpSpPr>
        <p:grpSpPr>
          <a:xfrm rot="10800000">
            <a:off x="3238480" y="2803729"/>
            <a:ext cx="1000132" cy="666755"/>
            <a:chOff x="2214546" y="3571882"/>
            <a:chExt cx="571504" cy="285752"/>
          </a:xfrm>
        </p:grpSpPr>
        <p:sp>
          <p:nvSpPr>
            <p:cNvPr id="76" name="矩形 75"/>
            <p:cNvSpPr/>
            <p:nvPr/>
          </p:nvSpPr>
          <p:spPr>
            <a:xfrm>
              <a:off x="2214546" y="3571882"/>
              <a:ext cx="14287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2428860" y="3571882"/>
              <a:ext cx="357190"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77"/>
          <p:cNvGrpSpPr/>
          <p:nvPr/>
        </p:nvGrpSpPr>
        <p:grpSpPr>
          <a:xfrm>
            <a:off x="7453322" y="1374969"/>
            <a:ext cx="928694" cy="381003"/>
            <a:chOff x="2071670" y="2928940"/>
            <a:chExt cx="928694" cy="285752"/>
          </a:xfrm>
        </p:grpSpPr>
        <p:sp>
          <p:nvSpPr>
            <p:cNvPr id="79" name="矩形 7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82"/>
          <p:cNvGrpSpPr/>
          <p:nvPr/>
        </p:nvGrpSpPr>
        <p:grpSpPr>
          <a:xfrm>
            <a:off x="6381752" y="2708477"/>
            <a:ext cx="347666" cy="381003"/>
            <a:chOff x="1285852" y="3000378"/>
            <a:chExt cx="347666" cy="285752"/>
          </a:xfrm>
        </p:grpSpPr>
        <p:sp>
          <p:nvSpPr>
            <p:cNvPr id="84" name="矩形 83"/>
            <p:cNvSpPr/>
            <p:nvPr/>
          </p:nvSpPr>
          <p:spPr>
            <a:xfrm flipH="1">
              <a:off x="1285852" y="3000378"/>
              <a:ext cx="45719"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flipH="1">
              <a:off x="1357290" y="3000378"/>
              <a:ext cx="27622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乘号 85"/>
          <p:cNvSpPr/>
          <p:nvPr/>
        </p:nvSpPr>
        <p:spPr>
          <a:xfrm>
            <a:off x="8310578" y="5470748"/>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乘号 86"/>
          <p:cNvSpPr/>
          <p:nvPr/>
        </p:nvSpPr>
        <p:spPr>
          <a:xfrm>
            <a:off x="5881686" y="3565735"/>
            <a:ext cx="142876" cy="190501"/>
          </a:xfrm>
          <a:prstGeom prst="mathMultiply">
            <a:avLst>
              <a:gd name="adj1" fmla="val 59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87"/>
          <p:cNvGrpSpPr/>
          <p:nvPr/>
        </p:nvGrpSpPr>
        <p:grpSpPr>
          <a:xfrm>
            <a:off x="6310314" y="5089745"/>
            <a:ext cx="928694" cy="381003"/>
            <a:chOff x="2071670" y="2928940"/>
            <a:chExt cx="928694" cy="285752"/>
          </a:xfrm>
        </p:grpSpPr>
        <p:sp>
          <p:nvSpPr>
            <p:cNvPr id="89" name="矩形 88"/>
            <p:cNvSpPr/>
            <p:nvPr/>
          </p:nvSpPr>
          <p:spPr>
            <a:xfrm>
              <a:off x="2071670"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2214546"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2357422" y="2928940"/>
              <a:ext cx="71438"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2500298" y="2928940"/>
              <a:ext cx="500066" cy="285752"/>
            </a:xfrm>
            <a:prstGeom prst="rect">
              <a:avLst/>
            </a:prstGeom>
            <a:solidFill>
              <a:schemeClr val="tx1">
                <a:lumMod val="50000"/>
                <a:lumOff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6700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 presetClass="exit" presetSubtype="0" fill="hold" nodeType="withEffect">
                                  <p:stCondLst>
                                    <p:cond delay="250"/>
                                  </p:stCondLst>
                                  <p:childTnLst>
                                    <p:set>
                                      <p:cBhvr>
                                        <p:cTn id="9" dur="1" fill="hold">
                                          <p:stCondLst>
                                            <p:cond delay="0"/>
                                          </p:stCondLst>
                                        </p:cTn>
                                        <p:tgtEl>
                                          <p:spTgt spid="3"/>
                                        </p:tgtEl>
                                        <p:attrNameLst>
                                          <p:attrName>style.visibility</p:attrName>
                                        </p:attrNameLst>
                                      </p:cBhvr>
                                      <p:to>
                                        <p:strVal val="hidden"/>
                                      </p:to>
                                    </p:set>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childTnLst>
                                </p:cTn>
                              </p:par>
                              <p:par>
                                <p:cTn id="14" presetID="1" presetClass="exit" presetSubtype="0" fill="hold" nodeType="withEffect">
                                  <p:stCondLst>
                                    <p:cond delay="250"/>
                                  </p:stCondLst>
                                  <p:childTnLst>
                                    <p:set>
                                      <p:cBhvr>
                                        <p:cTn id="15" dur="1" fill="hold">
                                          <p:stCondLst>
                                            <p:cond delay="0"/>
                                          </p:stCondLst>
                                        </p:cTn>
                                        <p:tgtEl>
                                          <p:spTgt spid="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250"/>
                                        <p:tgtEl>
                                          <p:spTgt spid="46"/>
                                        </p:tgtEl>
                                      </p:cBhvr>
                                    </p:animEffect>
                                  </p:childTnLst>
                                </p:cTn>
                              </p:par>
                              <p:par>
                                <p:cTn id="19" presetID="1" presetClass="exit" presetSubtype="0" fill="hold" grpId="1" nodeType="withEffect">
                                  <p:stCondLst>
                                    <p:cond delay="250"/>
                                  </p:stCondLst>
                                  <p:childTnLst>
                                    <p:set>
                                      <p:cBhvr>
                                        <p:cTn id="20" dur="1" fill="hold">
                                          <p:stCondLst>
                                            <p:cond delay="0"/>
                                          </p:stCondLst>
                                        </p:cTn>
                                        <p:tgtEl>
                                          <p:spTgt spid="4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250"/>
                                        <p:tgtEl>
                                          <p:spTgt spid="47"/>
                                        </p:tgtEl>
                                      </p:cBhvr>
                                    </p:animEffect>
                                  </p:childTnLst>
                                </p:cTn>
                              </p:par>
                              <p:par>
                                <p:cTn id="24" presetID="1" presetClass="exit" presetSubtype="0" fill="hold" grpId="1" nodeType="withEffect">
                                  <p:stCondLst>
                                    <p:cond delay="250"/>
                                  </p:stCondLst>
                                  <p:childTnLst>
                                    <p:set>
                                      <p:cBhvr>
                                        <p:cTn id="25" dur="1" fill="hold">
                                          <p:stCondLst>
                                            <p:cond delay="0"/>
                                          </p:stCondLst>
                                        </p:cTn>
                                        <p:tgtEl>
                                          <p:spTgt spid="4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50"/>
                                        <p:tgtEl>
                                          <p:spTgt spid="2"/>
                                        </p:tgtEl>
                                      </p:cBhvr>
                                    </p:animEffect>
                                  </p:childTnLst>
                                </p:cTn>
                              </p:par>
                              <p:par>
                                <p:cTn id="29" presetID="1" presetClass="exit" presetSubtype="0" fill="hold" nodeType="withEffect">
                                  <p:stCondLst>
                                    <p:cond delay="250"/>
                                  </p:stCondLst>
                                  <p:childTnLst>
                                    <p:set>
                                      <p:cBhvr>
                                        <p:cTn id="30" dur="1" fill="hold">
                                          <p:stCondLst>
                                            <p:cond delay="0"/>
                                          </p:stCondLst>
                                        </p:cTn>
                                        <p:tgtEl>
                                          <p:spTgt spid="2"/>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50"/>
                                        <p:tgtEl>
                                          <p:spTgt spid="6"/>
                                        </p:tgtEl>
                                      </p:cBhvr>
                                    </p:animEffect>
                                  </p:childTnLst>
                                </p:cTn>
                              </p:par>
                              <p:par>
                                <p:cTn id="34" presetID="1" presetClass="exit" presetSubtype="0" fill="hold" nodeType="withEffect">
                                  <p:stCondLst>
                                    <p:cond delay="250"/>
                                  </p:stCondLst>
                                  <p:childTnLst>
                                    <p:set>
                                      <p:cBhvr>
                                        <p:cTn id="35" dur="1" fill="hold">
                                          <p:stCondLst>
                                            <p:cond delay="0"/>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50"/>
                                        <p:tgtEl>
                                          <p:spTgt spid="7"/>
                                        </p:tgtEl>
                                      </p:cBhvr>
                                    </p:animEffect>
                                  </p:childTnLst>
                                </p:cTn>
                              </p:par>
                              <p:par>
                                <p:cTn id="40" presetID="1" presetClass="exit" presetSubtype="0" fill="hold" nodeType="withEffect">
                                  <p:stCondLst>
                                    <p:cond delay="250"/>
                                  </p:stCondLst>
                                  <p:childTnLst>
                                    <p:set>
                                      <p:cBhvr>
                                        <p:cTn id="41" dur="1" fill="hold">
                                          <p:stCondLst>
                                            <p:cond delay="0"/>
                                          </p:stCondLst>
                                        </p:cTn>
                                        <p:tgtEl>
                                          <p:spTgt spid="7"/>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250"/>
                                        <p:tgtEl>
                                          <p:spTgt spid="5"/>
                                        </p:tgtEl>
                                      </p:cBhvr>
                                    </p:animEffect>
                                  </p:childTnLst>
                                </p:cTn>
                              </p:par>
                              <p:par>
                                <p:cTn id="45" presetID="1" presetClass="exit" presetSubtype="0" fill="hold" nodeType="withEffect">
                                  <p:stCondLst>
                                    <p:cond delay="250"/>
                                  </p:stCondLst>
                                  <p:childTnLst>
                                    <p:set>
                                      <p:cBhvr>
                                        <p:cTn id="46" dur="1" fill="hold">
                                          <p:stCondLst>
                                            <p:cond delay="0"/>
                                          </p:stCondLst>
                                        </p:cTn>
                                        <p:tgtEl>
                                          <p:spTgt spid="5"/>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50"/>
                                        <p:tgtEl>
                                          <p:spTgt spid="9"/>
                                        </p:tgtEl>
                                      </p:cBhvr>
                                    </p:animEffect>
                                  </p:childTnLst>
                                </p:cTn>
                              </p:par>
                              <p:par>
                                <p:cTn id="50" presetID="1" presetClass="exit" presetSubtype="0" fill="hold" nodeType="withEffect">
                                  <p:stCondLst>
                                    <p:cond delay="250"/>
                                  </p:stCondLst>
                                  <p:childTnLst>
                                    <p:set>
                                      <p:cBhvr>
                                        <p:cTn id="51" dur="1" fill="hold">
                                          <p:stCondLst>
                                            <p:cond delay="0"/>
                                          </p:stCondLst>
                                        </p:cTn>
                                        <p:tgtEl>
                                          <p:spTgt spid="9"/>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250"/>
                                        <p:tgtEl>
                                          <p:spTgt spid="8"/>
                                        </p:tgtEl>
                                      </p:cBhvr>
                                    </p:animEffect>
                                  </p:childTnLst>
                                </p:cTn>
                              </p:par>
                              <p:par>
                                <p:cTn id="55" presetID="1" presetClass="exit" presetSubtype="0" fill="hold" nodeType="withEffect">
                                  <p:stCondLst>
                                    <p:cond delay="250"/>
                                  </p:stCondLst>
                                  <p:childTnLst>
                                    <p:set>
                                      <p:cBhvr>
                                        <p:cTn id="56" dur="1" fill="hold">
                                          <p:stCondLst>
                                            <p:cond delay="0"/>
                                          </p:stCondLst>
                                        </p:cTn>
                                        <p:tgtEl>
                                          <p:spTgt spid="8"/>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childTnLst>
                                </p:cTn>
                              </p:par>
                              <p:par>
                                <p:cTn id="60" presetID="1" presetClass="exit" presetSubtype="0" fill="hold" nodeType="withEffect">
                                  <p:stCondLst>
                                    <p:cond delay="250"/>
                                  </p:stCondLst>
                                  <p:childTnLst>
                                    <p:set>
                                      <p:cBhvr>
                                        <p:cTn id="61" dur="1" fill="hold">
                                          <p:stCondLst>
                                            <p:cond delay="0"/>
                                          </p:stCondLst>
                                        </p:cTn>
                                        <p:tgtEl>
                                          <p:spTgt spid="11"/>
                                        </p:tgtEl>
                                        <p:attrNameLst>
                                          <p:attrName>style.visibility</p:attrName>
                                        </p:attrNameLst>
                                      </p:cBhvr>
                                      <p:to>
                                        <p:strVal val="hidden"/>
                                      </p:to>
                                    </p:set>
                                  </p:childTnLst>
                                </p:cTn>
                              </p:par>
                            </p:childTnLst>
                          </p:cTn>
                        </p:par>
                        <p:par>
                          <p:cTn id="62" fill="hold">
                            <p:stCondLst>
                              <p:cond delay="750"/>
                            </p:stCondLst>
                            <p:childTnLst>
                              <p:par>
                                <p:cTn id="63" presetID="10" presetClass="entr" presetSubtype="0"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childTnLst>
                                </p:cTn>
                              </p:par>
                              <p:par>
                                <p:cTn id="66" presetID="1" presetClass="exit" presetSubtype="0" fill="hold" nodeType="withEffect">
                                  <p:stCondLst>
                                    <p:cond delay="250"/>
                                  </p:stCondLst>
                                  <p:childTnLst>
                                    <p:set>
                                      <p:cBhvr>
                                        <p:cTn id="67" dur="1" fill="hold">
                                          <p:stCondLst>
                                            <p:cond delay="0"/>
                                          </p:stCondLst>
                                        </p:cTn>
                                        <p:tgtEl>
                                          <p:spTgt spid="12"/>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250"/>
                                        <p:tgtEl>
                                          <p:spTgt spid="10"/>
                                        </p:tgtEl>
                                      </p:cBhvr>
                                    </p:animEffect>
                                  </p:childTnLst>
                                </p:cTn>
                              </p:par>
                              <p:par>
                                <p:cTn id="71" presetID="1" presetClass="exit" presetSubtype="0" fill="hold" nodeType="withEffect">
                                  <p:stCondLst>
                                    <p:cond delay="250"/>
                                  </p:stCondLst>
                                  <p:childTnLst>
                                    <p:set>
                                      <p:cBhvr>
                                        <p:cTn id="72" dur="1" fill="hold">
                                          <p:stCondLst>
                                            <p:cond delay="0"/>
                                          </p:stCondLst>
                                        </p:cTn>
                                        <p:tgtEl>
                                          <p:spTgt spid="10"/>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250"/>
                                        <p:tgtEl>
                                          <p:spTgt spid="14"/>
                                        </p:tgtEl>
                                      </p:cBhvr>
                                    </p:animEffect>
                                  </p:childTnLst>
                                </p:cTn>
                              </p:par>
                              <p:par>
                                <p:cTn id="76" presetID="1" presetClass="exit" presetSubtype="0" fill="hold" nodeType="withEffect">
                                  <p:stCondLst>
                                    <p:cond delay="250"/>
                                  </p:stCondLst>
                                  <p:childTnLst>
                                    <p:set>
                                      <p:cBhvr>
                                        <p:cTn id="77" dur="1" fill="hold">
                                          <p:stCondLst>
                                            <p:cond delay="0"/>
                                          </p:stCondLst>
                                        </p:cTn>
                                        <p:tgtEl>
                                          <p:spTgt spid="14"/>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250"/>
                                        <p:tgtEl>
                                          <p:spTgt spid="86"/>
                                        </p:tgtEl>
                                      </p:cBhvr>
                                    </p:animEffect>
                                  </p:childTnLst>
                                </p:cTn>
                              </p:par>
                              <p:par>
                                <p:cTn id="81" presetID="1" presetClass="exit" presetSubtype="0" fill="hold" grpId="1" nodeType="withEffect">
                                  <p:stCondLst>
                                    <p:cond delay="250"/>
                                  </p:stCondLst>
                                  <p:childTnLst>
                                    <p:set>
                                      <p:cBhvr>
                                        <p:cTn id="82" dur="1" fill="hold">
                                          <p:stCondLst>
                                            <p:cond delay="0"/>
                                          </p:stCondLst>
                                        </p:cTn>
                                        <p:tgtEl>
                                          <p:spTgt spid="86"/>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250"/>
                                        <p:tgtEl>
                                          <p:spTgt spid="87"/>
                                        </p:tgtEl>
                                      </p:cBhvr>
                                    </p:animEffect>
                                  </p:childTnLst>
                                </p:cTn>
                              </p:par>
                              <p:par>
                                <p:cTn id="86" presetID="1" presetClass="exit" presetSubtype="0" fill="hold" grpId="1" nodeType="withEffect">
                                  <p:stCondLst>
                                    <p:cond delay="250"/>
                                  </p:stCondLst>
                                  <p:childTnLst>
                                    <p:set>
                                      <p:cBhvr>
                                        <p:cTn id="87" dur="1" fill="hold">
                                          <p:stCondLst>
                                            <p:cond delay="0"/>
                                          </p:stCondLst>
                                        </p:cTn>
                                        <p:tgtEl>
                                          <p:spTgt spid="87"/>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250"/>
                                        <p:tgtEl>
                                          <p:spTgt spid="13"/>
                                        </p:tgtEl>
                                      </p:cBhvr>
                                    </p:animEffect>
                                  </p:childTnLst>
                                </p:cTn>
                              </p:par>
                              <p:par>
                                <p:cTn id="91" presetID="1" presetClass="exit" presetSubtype="0" fill="hold" nodeType="withEffect">
                                  <p:stCondLst>
                                    <p:cond delay="250"/>
                                  </p:stCondLst>
                                  <p:childTnLst>
                                    <p:set>
                                      <p:cBhvr>
                                        <p:cTn id="92" dur="1" fill="hold">
                                          <p:stCondLst>
                                            <p:cond delay="0"/>
                                          </p:stCondLst>
                                        </p:cTn>
                                        <p:tgtEl>
                                          <p:spTgt spid="13"/>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250"/>
                                        <p:tgtEl>
                                          <p:spTgt spid="15"/>
                                        </p:tgtEl>
                                      </p:cBhvr>
                                    </p:animEffect>
                                  </p:childTnLst>
                                </p:cTn>
                              </p:par>
                              <p:par>
                                <p:cTn id="96" presetID="1" presetClass="exit" presetSubtype="0" fill="hold" nodeType="withEffect">
                                  <p:stCondLst>
                                    <p:cond delay="250"/>
                                  </p:stCondLst>
                                  <p:childTnLst>
                                    <p:set>
                                      <p:cBhvr>
                                        <p:cTn id="97"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P spid="86" grpId="0" animBg="1"/>
      <p:bldP spid="86" grpId="1" animBg="1"/>
      <p:bldP spid="87" grpId="0" animBg="1"/>
      <p:bldP spid="8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355796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check function</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23"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7" name="Oval 46"/>
          <p:cNvSpPr>
            <a:spLocks noChangeArrowheads="1"/>
          </p:cNvSpPr>
          <p:nvPr/>
        </p:nvSpPr>
        <p:spPr bwMode="auto">
          <a:xfrm>
            <a:off x="3676475" y="491228"/>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8"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39"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Easy Maintenance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Compatible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40"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1596368775"/>
              </p:ext>
            </p:extLst>
          </p:nvPr>
        </p:nvGraphicFramePr>
        <p:xfrm>
          <a:off x="881743" y="1520981"/>
          <a:ext cx="10401300" cy="4879821"/>
        </p:xfrm>
        <a:graphic>
          <a:graphicData uri="http://schemas.openxmlformats.org/drawingml/2006/table">
            <a:tbl>
              <a:tblPr/>
              <a:tblGrid>
                <a:gridCol w="996209">
                  <a:extLst>
                    <a:ext uri="{9D8B030D-6E8A-4147-A177-3AD203B41FA5}">
                      <a16:colId xmlns:a16="http://schemas.microsoft.com/office/drawing/2014/main" val="20000"/>
                    </a:ext>
                  </a:extLst>
                </a:gridCol>
                <a:gridCol w="2932239">
                  <a:extLst>
                    <a:ext uri="{9D8B030D-6E8A-4147-A177-3AD203B41FA5}">
                      <a16:colId xmlns:a16="http://schemas.microsoft.com/office/drawing/2014/main" val="20001"/>
                    </a:ext>
                  </a:extLst>
                </a:gridCol>
                <a:gridCol w="1184174">
                  <a:extLst>
                    <a:ext uri="{9D8B030D-6E8A-4147-A177-3AD203B41FA5}">
                      <a16:colId xmlns:a16="http://schemas.microsoft.com/office/drawing/2014/main" val="20002"/>
                    </a:ext>
                  </a:extLst>
                </a:gridCol>
                <a:gridCol w="3084321">
                  <a:extLst>
                    <a:ext uri="{9D8B030D-6E8A-4147-A177-3AD203B41FA5}">
                      <a16:colId xmlns:a16="http://schemas.microsoft.com/office/drawing/2014/main" val="20003"/>
                    </a:ext>
                  </a:extLst>
                </a:gridCol>
                <a:gridCol w="2204357">
                  <a:extLst>
                    <a:ext uri="{9D8B030D-6E8A-4147-A177-3AD203B41FA5}">
                      <a16:colId xmlns:a16="http://schemas.microsoft.com/office/drawing/2014/main" val="20004"/>
                    </a:ext>
                  </a:extLst>
                </a:gridCol>
              </a:tblGrid>
              <a:tr h="44085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altLang="zh-CN" sz="1600" b="1" i="0" kern="100" dirty="0">
                          <a:solidFill>
                            <a:schemeClr val="bg1"/>
                          </a:solidFill>
                          <a:latin typeface="+mn-lt"/>
                          <a:ea typeface="宋体"/>
                          <a:cs typeface="Arial" pitchFamily="34" charset="0"/>
                        </a:rPr>
                        <a:t>No.</a:t>
                      </a:r>
                      <a:endParaRPr lang="zh-CN" sz="1600" b="1" i="0" kern="100" dirty="0">
                        <a:solidFill>
                          <a:schemeClr val="bg1"/>
                        </a:solidFill>
                        <a:latin typeface="+mn-lt"/>
                        <a:ea typeface="宋体"/>
                        <a:cs typeface="Arial" pitchFamily="34" charset="0"/>
                      </a:endParaRPr>
                    </a:p>
                  </a:txBody>
                  <a:tcPr marL="68580" marR="6858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algn="ctr" defTabSz="914400" rtl="0" eaLnBrk="1" latinLnBrk="0" hangingPunct="1">
                        <a:spcAft>
                          <a:spcPts val="0"/>
                        </a:spcAft>
                      </a:pPr>
                      <a:r>
                        <a:rPr lang="en-US" sz="1600" b="1" i="0" kern="100" dirty="0">
                          <a:solidFill>
                            <a:schemeClr val="bg1"/>
                          </a:solidFill>
                          <a:latin typeface="+mn-lt"/>
                          <a:ea typeface="宋体"/>
                          <a:cs typeface="Arial" pitchFamily="34" charset="0"/>
                        </a:rPr>
                        <a:t>Display </a:t>
                      </a:r>
                      <a:endParaRPr lang="zh-CN" sz="1600" b="1" i="0" kern="100" dirty="0">
                        <a:solidFill>
                          <a:schemeClr val="bg1"/>
                        </a:solidFill>
                        <a:latin typeface="+mn-lt"/>
                        <a:ea typeface="宋体"/>
                        <a:cs typeface="Arial" pitchFamily="34" charset="0"/>
                      </a:endParaRPr>
                    </a:p>
                  </a:txBody>
                  <a:tcPr marL="68580" marR="68580" marT="0" marB="0"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defTabSz="914400" rtl="0" eaLnBrk="1" latinLnBrk="0" hangingPunct="1">
                        <a:spcBef>
                          <a:spcPts val="0"/>
                        </a:spcBef>
                        <a:spcAft>
                          <a:spcPts val="0"/>
                        </a:spcAft>
                      </a:pPr>
                      <a:r>
                        <a:rPr lang="en-US" sz="1600" b="1" i="0" kern="100" dirty="0">
                          <a:solidFill>
                            <a:schemeClr val="bg1"/>
                          </a:solidFill>
                          <a:latin typeface="+mn-lt"/>
                          <a:ea typeface="宋体"/>
                          <a:cs typeface="Arial" pitchFamily="34" charset="0"/>
                        </a:rPr>
                        <a:t>Remark</a:t>
                      </a:r>
                    </a:p>
                  </a:txBody>
                  <a:tcPr marL="35754" marR="35754" marT="23836" marB="23836"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marL="0" algn="ctr" defTabSz="914400" rtl="0" eaLnBrk="1" latinLnBrk="0" hangingPunct="1">
                        <a:spcAft>
                          <a:spcPts val="0"/>
                        </a:spcAft>
                      </a:pPr>
                      <a:endParaRPr lang="zh-CN" sz="1400" b="0" i="0" kern="100" dirty="0">
                        <a:solidFill>
                          <a:schemeClr val="tx1"/>
                        </a:solidFill>
                        <a:latin typeface="Arial" pitchFamily="34" charset="0"/>
                        <a:ea typeface="宋体"/>
                        <a:cs typeface="Arial" pitchFamily="34" charset="0"/>
                      </a:endParaRPr>
                    </a:p>
                  </a:txBody>
                  <a:tcPr marL="68580" marR="6858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spcAft>
                          <a:spcPts val="0"/>
                        </a:spcAft>
                      </a:pPr>
                      <a:endParaRPr lang="zh-CN" sz="1400" b="0" i="0" kern="100" dirty="0">
                        <a:solidFill>
                          <a:schemeClr val="tx1"/>
                        </a:solidFill>
                        <a:latin typeface="Arial" pitchFamily="34" charset="0"/>
                        <a:ea typeface="宋体"/>
                        <a:cs typeface="Arial" pitchFamily="34" charset="0"/>
                      </a:endParaRPr>
                    </a:p>
                  </a:txBody>
                  <a:tcPr marL="68580" marR="6858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0858">
                <a:tc rowSpan="8">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42</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rowSpan="8">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latin typeface="Arial" pitchFamily="34" charset="0"/>
                          <a:cs typeface="Arial" pitchFamily="34" charset="0"/>
                        </a:rPr>
                        <a:t>Frequency limit  symbol</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Bit7</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Bef>
                          <a:spcPts val="300"/>
                        </a:spcBef>
                        <a:spcAft>
                          <a:spcPts val="0"/>
                        </a:spcAft>
                      </a:pPr>
                      <a:r>
                        <a:rPr lang="en-US" sz="1200" kern="100" dirty="0">
                          <a:effectLst/>
                          <a:latin typeface="Arial" pitchFamily="34" charset="0"/>
                          <a:ea typeface="黑体"/>
                          <a:cs typeface="Arial" pitchFamily="34" charset="0"/>
                        </a:rPr>
                        <a:t>Frequency limit caused by IGBT radiator</a:t>
                      </a:r>
                      <a:endParaRPr lang="zh-CN" sz="1200" kern="100" dirty="0">
                        <a:effectLst/>
                        <a:latin typeface="Arial" pitchFamily="34" charset="0"/>
                        <a:ea typeface="黑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rowSpan="8">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The display value is hex number. For example, the digital display tube show 2A,then Bit5=1, Bit3=1, Bit1=1.</a:t>
                      </a:r>
                    </a:p>
                    <a:p>
                      <a:pPr marL="0" marR="0" algn="l">
                        <a:spcBef>
                          <a:spcPts val="0"/>
                        </a:spcBef>
                        <a:spcAft>
                          <a:spcPts val="0"/>
                        </a:spcAft>
                      </a:pPr>
                      <a:r>
                        <a:rPr lang="en-US" sz="1200" dirty="0">
                          <a:latin typeface="Arial" pitchFamily="34" charset="0"/>
                          <a:cs typeface="Arial" pitchFamily="34" charset="0"/>
                        </a:rPr>
                        <a:t>It means frequency limit caused by T4,T3 and current.</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1"/>
                  </a:ext>
                </a:extLst>
              </a:tr>
              <a:tr h="367382">
                <a:tc vMerge="1">
                  <a:txBody>
                    <a:bodyPr/>
                    <a:lstStyle/>
                    <a:p>
                      <a:pPr marL="0" marR="0" algn="ctr">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Bit6</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spcBef>
                          <a:spcPts val="300"/>
                        </a:spcBef>
                        <a:spcAft>
                          <a:spcPts val="0"/>
                        </a:spcAft>
                      </a:pPr>
                      <a:r>
                        <a:rPr lang="en-US" sz="1200" kern="100" dirty="0">
                          <a:effectLst/>
                          <a:latin typeface="Arial" pitchFamily="34" charset="0"/>
                          <a:ea typeface="黑体"/>
                          <a:cs typeface="Arial" pitchFamily="34" charset="0"/>
                        </a:rPr>
                        <a:t>Frequency limit caused by PFC</a:t>
                      </a:r>
                      <a:endParaRPr lang="zh-CN" sz="1200" kern="100" dirty="0">
                        <a:effectLst/>
                        <a:latin typeface="Arial" pitchFamily="34" charset="0"/>
                        <a:ea typeface="黑体"/>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8725">
                <a:tc vMerge="1">
                  <a:txBody>
                    <a:bodyPr/>
                    <a:lstStyle/>
                    <a:p>
                      <a:pPr marL="0" marR="0" algn="ctr">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Bit5</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T4.</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6134">
                <a:tc vMerge="1">
                  <a:txBody>
                    <a:bodyPr/>
                    <a:lstStyle/>
                    <a:p>
                      <a:pPr marL="0" marR="0" algn="ctr">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Bit4</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T2.</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7021">
                <a:tc vMerge="1">
                  <a:txBody>
                    <a:bodyPr/>
                    <a:lstStyle/>
                    <a:p>
                      <a:pPr marL="0" marR="0" algn="ctr">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Bit3</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T3.</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0954">
                <a:tc vMerge="1">
                  <a:txBody>
                    <a:bodyPr/>
                    <a:lstStyle/>
                    <a:p>
                      <a:pPr marL="0" marR="0" algn="ctr">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Bit2</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Tp.</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4504">
                <a:tc vMerge="1">
                  <a:txBody>
                    <a:bodyPr/>
                    <a:lstStyle/>
                    <a:p>
                      <a:pPr marL="0" marR="0" algn="ctr">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Bit1</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current</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0858">
                <a:tc vMerge="1">
                  <a:txBody>
                    <a:bodyPr/>
                    <a:lstStyle/>
                    <a:p>
                      <a:pPr marL="0" marR="0" algn="ctr">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just">
                        <a:spcBef>
                          <a:spcPts val="0"/>
                        </a:spcBef>
                        <a:spcAft>
                          <a:spcPts val="0"/>
                        </a:spcAft>
                      </a:pPr>
                      <a:r>
                        <a:rPr lang="en-US" sz="1200" dirty="0">
                          <a:solidFill>
                            <a:srgbClr val="000000"/>
                          </a:solidFill>
                          <a:latin typeface="Arial" pitchFamily="34" charset="0"/>
                          <a:cs typeface="Arial" pitchFamily="34" charset="0"/>
                        </a:rPr>
                        <a:t>Bit0</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spcAft>
                          <a:spcPts val="0"/>
                        </a:spcAft>
                      </a:pPr>
                      <a:r>
                        <a:rPr lang="en-US" sz="1200" dirty="0">
                          <a:effectLst/>
                          <a:latin typeface="Arial" pitchFamily="34" charset="0"/>
                          <a:cs typeface="Arial" pitchFamily="34" charset="0"/>
                        </a:rPr>
                        <a:t>Frequency limit caused by voltage </a:t>
                      </a:r>
                      <a:endParaRPr lang="zh-CN" sz="1200" dirty="0">
                        <a:effectLst/>
                        <a:latin typeface="Arial" pitchFamily="34" charset="0"/>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vMerge="1">
                  <a:txBody>
                    <a:bodyPr/>
                    <a:lstStyle/>
                    <a:p>
                      <a:pPr marL="0" marR="0" algn="l">
                        <a:spcBef>
                          <a:spcPts val="0"/>
                        </a:spcBef>
                        <a:spcAft>
                          <a:spcPts val="0"/>
                        </a:spcAft>
                      </a:pPr>
                      <a:endParaRPr lang="zh-CN" altLang="en-US" sz="1200" dirty="0">
                        <a:latin typeface="Arial" pitchFamily="34" charset="0"/>
                        <a:cs typeface="Arial" pitchFamily="34" charset="0"/>
                      </a:endParaRPr>
                    </a:p>
                  </a:txBody>
                  <a:tcPr marL="35754" marR="35754" marT="23836" marB="2383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7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43</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Average value of T2</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(Sum T2 value of all indoor units)/(indoor units number)</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9"/>
                  </a:ext>
                </a:extLst>
              </a:tr>
              <a:tr h="42186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44</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Outdoor fan</a:t>
                      </a:r>
                      <a:r>
                        <a:rPr lang="en-US" sz="1200" baseline="0" dirty="0">
                          <a:latin typeface="Arial" pitchFamily="34" charset="0"/>
                          <a:cs typeface="Arial" pitchFamily="34" charset="0"/>
                        </a:rPr>
                        <a:t> speed</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0- Off,</a:t>
                      </a:r>
                      <a:r>
                        <a:rPr lang="en-US" sz="1200" baseline="0" dirty="0">
                          <a:latin typeface="Arial" pitchFamily="34" charset="0"/>
                          <a:cs typeface="Arial" pitchFamily="34" charset="0"/>
                        </a:rPr>
                        <a:t> 1- </a:t>
                      </a:r>
                      <a:r>
                        <a:rPr lang="en-US" sz="1200" dirty="0">
                          <a:latin typeface="Arial" pitchFamily="34" charset="0"/>
                          <a:cs typeface="Arial" pitchFamily="34" charset="0"/>
                        </a:rPr>
                        <a:t>High speed,</a:t>
                      </a:r>
                      <a:r>
                        <a:rPr lang="en-US" sz="1200" baseline="0" dirty="0">
                          <a:latin typeface="Arial" pitchFamily="34" charset="0"/>
                          <a:cs typeface="Arial" pitchFamily="34" charset="0"/>
                        </a:rPr>
                        <a:t> 2- </a:t>
                      </a:r>
                      <a:r>
                        <a:rPr lang="en-US" sz="1200" dirty="0">
                          <a:latin typeface="Arial" pitchFamily="34" charset="0"/>
                          <a:cs typeface="Arial" pitchFamily="34" charset="0"/>
                        </a:rPr>
                        <a:t>Med speed,</a:t>
                      </a:r>
                      <a:r>
                        <a:rPr lang="en-US" sz="1200" baseline="0" dirty="0">
                          <a:latin typeface="Arial" pitchFamily="34" charset="0"/>
                          <a:cs typeface="Arial" pitchFamily="34" charset="0"/>
                        </a:rPr>
                        <a:t> 3-</a:t>
                      </a:r>
                      <a:r>
                        <a:rPr lang="en-US" sz="1200" dirty="0">
                          <a:latin typeface="Arial" pitchFamily="34" charset="0"/>
                          <a:cs typeface="Arial" pitchFamily="34" charset="0"/>
                        </a:rPr>
                        <a:t> Low speed,</a:t>
                      </a:r>
                      <a:r>
                        <a:rPr lang="en-US" sz="1200" baseline="0" dirty="0">
                          <a:latin typeface="Arial" pitchFamily="34" charset="0"/>
                          <a:cs typeface="Arial" pitchFamily="34" charset="0"/>
                        </a:rPr>
                        <a:t> 4- breeze speed, 5- Super breeze speed</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0"/>
                  </a:ext>
                </a:extLst>
              </a:tr>
              <a:tr h="343283">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ctr">
                        <a:spcBef>
                          <a:spcPts val="0"/>
                        </a:spcBef>
                        <a:spcAft>
                          <a:spcPts val="0"/>
                        </a:spcAft>
                      </a:pPr>
                      <a:r>
                        <a:rPr lang="en-US" altLang="zh-CN" sz="1200" b="1" dirty="0">
                          <a:solidFill>
                            <a:schemeClr val="bg1"/>
                          </a:solidFill>
                          <a:latin typeface="+mn-lt"/>
                          <a:cs typeface="Arial" pitchFamily="34" charset="0"/>
                        </a:rPr>
                        <a:t>45</a:t>
                      </a:r>
                      <a:endParaRPr lang="zh-CN" altLang="en-US" sz="1200" b="1" dirty="0">
                        <a:solidFill>
                          <a:schemeClr val="bg1"/>
                        </a:solidFill>
                        <a:latin typeface="+mn-lt"/>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The last error or protection code</a:t>
                      </a: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algn="l">
                        <a:spcBef>
                          <a:spcPts val="0"/>
                        </a:spcBef>
                        <a:spcAft>
                          <a:spcPts val="0"/>
                        </a:spcAft>
                      </a:pPr>
                      <a:r>
                        <a:rPr lang="en-US" sz="1200" dirty="0">
                          <a:latin typeface="Arial" pitchFamily="34" charset="0"/>
                          <a:cs typeface="Arial" pitchFamily="34" charset="0"/>
                        </a:rPr>
                        <a:t>00 means no error</a:t>
                      </a:r>
                      <a:r>
                        <a:rPr lang="en-US" sz="1200" baseline="0" dirty="0">
                          <a:latin typeface="Arial" pitchFamily="34" charset="0"/>
                          <a:cs typeface="Arial" pitchFamily="34" charset="0"/>
                        </a:rPr>
                        <a:t> or protection</a:t>
                      </a:r>
                      <a:endParaRPr lang="en-US" sz="1200" dirty="0">
                        <a:latin typeface="Arial" pitchFamily="34" charset="0"/>
                        <a:cs typeface="Arial" pitchFamily="34" charset="0"/>
                      </a:endParaRPr>
                    </a:p>
                  </a:txBody>
                  <a:tcPr marL="35754" marR="35754" marT="23836" marB="23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6625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74948" y="1659205"/>
            <a:ext cx="4481374" cy="2428972"/>
          </a:xfrm>
          <a:prstGeom prst="rect">
            <a:avLst/>
          </a:prstGeom>
          <a:noFill/>
          <a:ln w="9525">
            <a:noFill/>
            <a:miter lim="800000"/>
            <a:headEnd/>
            <a:tailEnd/>
          </a:ln>
        </p:spPr>
      </p:pic>
      <p:sp>
        <p:nvSpPr>
          <p:cNvPr id="9" name="矩形 8"/>
          <p:cNvSpPr>
            <a:spLocks noChangeArrowheads="1"/>
          </p:cNvSpPr>
          <p:nvPr/>
        </p:nvSpPr>
        <p:spPr bwMode="auto">
          <a:xfrm>
            <a:off x="6136715" y="1928047"/>
            <a:ext cx="4690942" cy="18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2000" baseline="0" dirty="0">
                <a:ea typeface="黑体" panose="02010609060101010101" pitchFamily="49" charset="-122"/>
              </a:rPr>
              <a:t>Compatible indoor unit for both mono and multi inverter system</a:t>
            </a:r>
            <a:r>
              <a:rPr lang="en-US" altLang="zh-CN" sz="2000" kern="0" baseline="0" dirty="0">
                <a:solidFill>
                  <a:srgbClr val="000000"/>
                </a:solidFill>
                <a:latin typeface="+mn-lt"/>
              </a:rPr>
              <a:t>. </a:t>
            </a:r>
          </a:p>
          <a:p>
            <a:pPr>
              <a:lnSpc>
                <a:spcPct val="150000"/>
              </a:lnSpc>
            </a:pPr>
            <a:r>
              <a:rPr lang="en-US" altLang="zh-CN" sz="2000" b="1" kern="0" baseline="0" dirty="0">
                <a:solidFill>
                  <a:srgbClr val="FF0000"/>
                </a:solidFill>
                <a:latin typeface="+mn-lt"/>
              </a:rPr>
              <a:t>The advantage for us: </a:t>
            </a:r>
            <a:r>
              <a:rPr lang="en-US" altLang="zh-CN" sz="2000" kern="0" baseline="0" dirty="0">
                <a:solidFill>
                  <a:srgbClr val="000000"/>
                </a:solidFill>
                <a:latin typeface="+mn-lt"/>
              </a:rPr>
              <a:t>It comes in handy for warehouse and stock administration. </a:t>
            </a:r>
            <a:endParaRPr lang="zh-CN" altLang="zh-CN" sz="2000" kern="0" baseline="0" dirty="0">
              <a:solidFill>
                <a:srgbClr val="000000"/>
              </a:solidFill>
              <a:latin typeface="+mn-lt"/>
            </a:endParaRPr>
          </a:p>
        </p:txBody>
      </p:sp>
      <p:graphicFrame>
        <p:nvGraphicFramePr>
          <p:cNvPr id="3" name="表格 2"/>
          <p:cNvGraphicFramePr>
            <a:graphicFrameLocks noGrp="1"/>
          </p:cNvGraphicFramePr>
          <p:nvPr>
            <p:extLst>
              <p:ext uri="{D42A27DB-BD31-4B8C-83A1-F6EECF244321}">
                <p14:modId xmlns:p14="http://schemas.microsoft.com/office/powerpoint/2010/main" val="1264578521"/>
              </p:ext>
            </p:extLst>
          </p:nvPr>
        </p:nvGraphicFramePr>
        <p:xfrm>
          <a:off x="1799505" y="4174960"/>
          <a:ext cx="8070360" cy="2194560"/>
        </p:xfrm>
        <a:graphic>
          <a:graphicData uri="http://schemas.openxmlformats.org/drawingml/2006/table">
            <a:tbl>
              <a:tblPr firstRow="1" bandRow="1">
                <a:tableStyleId>{5C22544A-7EE6-4342-B048-85BDC9FD1C3A}</a:tableStyleId>
              </a:tblPr>
              <a:tblGrid>
                <a:gridCol w="1614072">
                  <a:extLst>
                    <a:ext uri="{9D8B030D-6E8A-4147-A177-3AD203B41FA5}">
                      <a16:colId xmlns:a16="http://schemas.microsoft.com/office/drawing/2014/main" val="20000"/>
                    </a:ext>
                  </a:extLst>
                </a:gridCol>
                <a:gridCol w="1614072">
                  <a:extLst>
                    <a:ext uri="{9D8B030D-6E8A-4147-A177-3AD203B41FA5}">
                      <a16:colId xmlns:a16="http://schemas.microsoft.com/office/drawing/2014/main" val="20001"/>
                    </a:ext>
                  </a:extLst>
                </a:gridCol>
                <a:gridCol w="1614072">
                  <a:extLst>
                    <a:ext uri="{9D8B030D-6E8A-4147-A177-3AD203B41FA5}">
                      <a16:colId xmlns:a16="http://schemas.microsoft.com/office/drawing/2014/main" val="20002"/>
                    </a:ext>
                  </a:extLst>
                </a:gridCol>
                <a:gridCol w="1614072">
                  <a:extLst>
                    <a:ext uri="{9D8B030D-6E8A-4147-A177-3AD203B41FA5}">
                      <a16:colId xmlns:a16="http://schemas.microsoft.com/office/drawing/2014/main" val="20003"/>
                    </a:ext>
                  </a:extLst>
                </a:gridCol>
                <a:gridCol w="1614072">
                  <a:extLst>
                    <a:ext uri="{9D8B030D-6E8A-4147-A177-3AD203B41FA5}">
                      <a16:colId xmlns:a16="http://schemas.microsoft.com/office/drawing/2014/main" val="20004"/>
                    </a:ext>
                  </a:extLst>
                </a:gridCol>
              </a:tblGrid>
              <a:tr h="348254">
                <a:tc>
                  <a:txBody>
                    <a:bodyPr/>
                    <a:lstStyle/>
                    <a:p>
                      <a:pPr algn="ctr"/>
                      <a:r>
                        <a:rPr lang="en-US" altLang="zh-CN" dirty="0"/>
                        <a:t>Models</a:t>
                      </a:r>
                      <a:endParaRPr lang="zh-CN" altLang="en-US" dirty="0"/>
                    </a:p>
                  </a:txBody>
                  <a:tcPr>
                    <a:solidFill>
                      <a:srgbClr val="5B9BD5"/>
                    </a:solidFill>
                  </a:tcPr>
                </a:tc>
                <a:tc>
                  <a:txBody>
                    <a:bodyPr/>
                    <a:lstStyle/>
                    <a:p>
                      <a:pPr algn="ctr"/>
                      <a:r>
                        <a:rPr lang="en-US" altLang="zh-CN" dirty="0"/>
                        <a:t>Split</a:t>
                      </a:r>
                      <a:endParaRPr lang="zh-CN" altLang="en-US" dirty="0"/>
                    </a:p>
                  </a:txBody>
                  <a:tcPr>
                    <a:solidFill>
                      <a:srgbClr val="5B9BD5"/>
                    </a:solidFill>
                  </a:tcPr>
                </a:tc>
                <a:tc>
                  <a:txBody>
                    <a:bodyPr/>
                    <a:lstStyle/>
                    <a:p>
                      <a:pPr algn="ctr"/>
                      <a:r>
                        <a:rPr lang="en-US" altLang="zh-CN" dirty="0"/>
                        <a:t>Cassette</a:t>
                      </a:r>
                      <a:endParaRPr lang="zh-CN" altLang="en-US" dirty="0"/>
                    </a:p>
                  </a:txBody>
                  <a:tcPr>
                    <a:solidFill>
                      <a:srgbClr val="5B9BD5"/>
                    </a:solidFill>
                  </a:tcPr>
                </a:tc>
                <a:tc>
                  <a:txBody>
                    <a:bodyPr/>
                    <a:lstStyle/>
                    <a:p>
                      <a:pPr algn="ctr"/>
                      <a:r>
                        <a:rPr lang="en-US" altLang="zh-CN" dirty="0"/>
                        <a:t>Duct</a:t>
                      </a:r>
                      <a:endParaRPr lang="zh-CN" altLang="en-US" dirty="0"/>
                    </a:p>
                  </a:txBody>
                  <a:tcPr>
                    <a:solidFill>
                      <a:srgbClr val="5B9BD5"/>
                    </a:solidFill>
                  </a:tcPr>
                </a:tc>
                <a:tc>
                  <a:txBody>
                    <a:bodyPr/>
                    <a:lstStyle/>
                    <a:p>
                      <a:pPr algn="ctr"/>
                      <a:r>
                        <a:rPr lang="en-US" altLang="zh-CN" dirty="0"/>
                        <a:t>Console</a:t>
                      </a:r>
                      <a:endParaRPr lang="zh-CN" altLang="en-US" dirty="0"/>
                    </a:p>
                  </a:txBody>
                  <a:tcPr>
                    <a:solidFill>
                      <a:srgbClr val="5B9BD5"/>
                    </a:solidFill>
                  </a:tcPr>
                </a:tc>
                <a:extLst>
                  <a:ext uri="{0D108BD9-81ED-4DB2-BD59-A6C34878D82A}">
                    <a16:rowId xmlns:a16="http://schemas.microsoft.com/office/drawing/2014/main" val="10000"/>
                  </a:ext>
                </a:extLst>
              </a:tr>
              <a:tr h="342111">
                <a:tc>
                  <a:txBody>
                    <a:bodyPr/>
                    <a:lstStyle/>
                    <a:p>
                      <a:pPr algn="ctr"/>
                      <a:r>
                        <a:rPr lang="en-US" altLang="zh-CN" b="1" dirty="0">
                          <a:solidFill>
                            <a:schemeClr val="bg1"/>
                          </a:solidFill>
                        </a:rPr>
                        <a:t>7K</a:t>
                      </a:r>
                      <a:endParaRPr lang="zh-CN" altLang="en-US" b="1" dirty="0">
                        <a:solidFill>
                          <a:schemeClr val="bg1"/>
                        </a:solidFill>
                      </a:endParaRPr>
                    </a:p>
                  </a:txBody>
                  <a:tcPr>
                    <a:solidFill>
                      <a:srgbClr val="5B9BD5"/>
                    </a:solidFill>
                  </a:tcPr>
                </a:tc>
                <a:tc>
                  <a:txBody>
                    <a:bodyPr/>
                    <a:lstStyle/>
                    <a:p>
                      <a:pPr algn="ctr"/>
                      <a:r>
                        <a:rPr lang="en-US" altLang="zh-CN" dirty="0"/>
                        <a:t>Y</a:t>
                      </a:r>
                      <a:endParaRPr lang="zh-CN" altLang="en-US" dirty="0"/>
                    </a:p>
                  </a:txBody>
                  <a:tcPr>
                    <a:solidFill>
                      <a:schemeClr val="bg1">
                        <a:lumMod val="85000"/>
                      </a:schemeClr>
                    </a:solidFill>
                  </a:tcPr>
                </a:tc>
                <a:tc>
                  <a:txBody>
                    <a:bodyPr/>
                    <a:lstStyle/>
                    <a:p>
                      <a:pPr algn="ctr"/>
                      <a:r>
                        <a:rPr lang="en-US" altLang="zh-CN" dirty="0">
                          <a:solidFill>
                            <a:srgbClr val="FF0000"/>
                          </a:solidFill>
                        </a:rPr>
                        <a:t>N</a:t>
                      </a:r>
                      <a:endParaRPr lang="zh-CN" altLang="en-US" dirty="0">
                        <a:solidFill>
                          <a:srgbClr val="FF0000"/>
                        </a:solidFill>
                      </a:endParaRPr>
                    </a:p>
                  </a:txBody>
                  <a:tcPr>
                    <a:solidFill>
                      <a:schemeClr val="bg1">
                        <a:lumMod val="85000"/>
                      </a:schemeClr>
                    </a:solidFill>
                  </a:tcPr>
                </a:tc>
                <a:tc>
                  <a:txBody>
                    <a:bodyPr/>
                    <a:lstStyle/>
                    <a:p>
                      <a:pPr algn="ctr"/>
                      <a:r>
                        <a:rPr lang="en-US" altLang="zh-CN" dirty="0">
                          <a:solidFill>
                            <a:srgbClr val="FF0000"/>
                          </a:solidFill>
                        </a:rPr>
                        <a:t>N</a:t>
                      </a:r>
                      <a:endParaRPr lang="zh-CN" altLang="en-US" dirty="0">
                        <a:solidFill>
                          <a:srgbClr val="FF0000"/>
                        </a:solidFill>
                      </a:endParaRPr>
                    </a:p>
                  </a:txBody>
                  <a:tcPr>
                    <a:solidFill>
                      <a:schemeClr val="bg1">
                        <a:lumMod val="85000"/>
                      </a:schemeClr>
                    </a:solidFill>
                  </a:tcPr>
                </a:tc>
                <a:tc>
                  <a:txBody>
                    <a:bodyPr/>
                    <a:lstStyle/>
                    <a:p>
                      <a:pPr algn="ctr"/>
                      <a:r>
                        <a:rPr lang="en-US" altLang="zh-CN" dirty="0">
                          <a:solidFill>
                            <a:srgbClr val="FF0000"/>
                          </a:solidFill>
                        </a:rPr>
                        <a:t>N</a:t>
                      </a:r>
                      <a:endParaRPr lang="zh-CN" altLang="en-US" dirty="0">
                        <a:solidFill>
                          <a:srgbClr val="FF0000"/>
                        </a:solidFill>
                      </a:endParaRPr>
                    </a:p>
                  </a:txBody>
                  <a:tcPr>
                    <a:solidFill>
                      <a:schemeClr val="bg1">
                        <a:lumMod val="85000"/>
                      </a:schemeClr>
                    </a:solidFill>
                  </a:tcPr>
                </a:tc>
                <a:extLst>
                  <a:ext uri="{0D108BD9-81ED-4DB2-BD59-A6C34878D82A}">
                    <a16:rowId xmlns:a16="http://schemas.microsoft.com/office/drawing/2014/main" val="10001"/>
                  </a:ext>
                </a:extLst>
              </a:tr>
              <a:tr h="342111">
                <a:tc>
                  <a:txBody>
                    <a:bodyPr/>
                    <a:lstStyle/>
                    <a:p>
                      <a:pPr algn="ctr"/>
                      <a:r>
                        <a:rPr lang="en-US" altLang="zh-CN" b="1" dirty="0">
                          <a:solidFill>
                            <a:schemeClr val="bg1"/>
                          </a:solidFill>
                        </a:rPr>
                        <a:t>9K</a:t>
                      </a:r>
                      <a:endParaRPr lang="zh-CN" altLang="en-US" b="1" dirty="0">
                        <a:solidFill>
                          <a:schemeClr val="bg1"/>
                        </a:solidFill>
                      </a:endParaRPr>
                    </a:p>
                  </a:txBody>
                  <a:tcPr>
                    <a:solidFill>
                      <a:srgbClr val="5B9BD5"/>
                    </a:solidFill>
                  </a:tcPr>
                </a:tc>
                <a:tc>
                  <a:txBody>
                    <a:bodyPr/>
                    <a:lstStyle/>
                    <a:p>
                      <a:pPr algn="ctr"/>
                      <a:r>
                        <a:rPr lang="en-US" altLang="zh-CN" dirty="0"/>
                        <a:t>Y</a:t>
                      </a:r>
                      <a:endParaRPr lang="zh-CN" altLang="en-US" dirty="0"/>
                    </a:p>
                  </a:txBody>
                  <a:tcPr/>
                </a:tc>
                <a:tc>
                  <a:txBody>
                    <a:bodyPr/>
                    <a:lstStyle/>
                    <a:p>
                      <a:pPr algn="ctr"/>
                      <a:r>
                        <a:rPr lang="en-US" altLang="zh-CN" dirty="0">
                          <a:solidFill>
                            <a:srgbClr val="FF0000"/>
                          </a:solidFill>
                        </a:rPr>
                        <a:t>N</a:t>
                      </a:r>
                      <a:endParaRPr lang="zh-CN" altLang="en-US" dirty="0">
                        <a:solidFill>
                          <a:srgbClr val="FF0000"/>
                        </a:solidFill>
                      </a:endParaRPr>
                    </a:p>
                  </a:txBody>
                  <a:tcPr/>
                </a:tc>
                <a:tc>
                  <a:txBody>
                    <a:bodyPr/>
                    <a:lstStyle/>
                    <a:p>
                      <a:pPr algn="ctr"/>
                      <a:r>
                        <a:rPr lang="en-US" altLang="zh-CN" dirty="0">
                          <a:solidFill>
                            <a:srgbClr val="FF0000"/>
                          </a:solidFill>
                        </a:rPr>
                        <a:t>N</a:t>
                      </a:r>
                      <a:endParaRPr lang="zh-CN" altLang="en-US" dirty="0">
                        <a:solidFill>
                          <a:srgbClr val="FF0000"/>
                        </a:solidFill>
                      </a:endParaRPr>
                    </a:p>
                  </a:txBody>
                  <a:tcPr/>
                </a:tc>
                <a:tc>
                  <a:txBody>
                    <a:bodyPr/>
                    <a:lstStyle/>
                    <a:p>
                      <a:pPr algn="ctr"/>
                      <a:r>
                        <a:rPr lang="en-US" altLang="zh-CN" dirty="0">
                          <a:solidFill>
                            <a:srgbClr val="FF0000"/>
                          </a:solidFill>
                        </a:rPr>
                        <a:t>N</a:t>
                      </a:r>
                      <a:endParaRPr lang="zh-CN" altLang="en-US" dirty="0">
                        <a:solidFill>
                          <a:srgbClr val="FF0000"/>
                        </a:solidFill>
                      </a:endParaRPr>
                    </a:p>
                  </a:txBody>
                  <a:tcPr/>
                </a:tc>
                <a:extLst>
                  <a:ext uri="{0D108BD9-81ED-4DB2-BD59-A6C34878D82A}">
                    <a16:rowId xmlns:a16="http://schemas.microsoft.com/office/drawing/2014/main" val="10002"/>
                  </a:ext>
                </a:extLst>
              </a:tr>
              <a:tr h="342111">
                <a:tc>
                  <a:txBody>
                    <a:bodyPr/>
                    <a:lstStyle/>
                    <a:p>
                      <a:pPr algn="ctr"/>
                      <a:r>
                        <a:rPr lang="en-US" altLang="zh-CN" b="1" dirty="0">
                          <a:solidFill>
                            <a:schemeClr val="bg1"/>
                          </a:solidFill>
                        </a:rPr>
                        <a:t>12K</a:t>
                      </a:r>
                      <a:endParaRPr lang="zh-CN" altLang="en-US" b="1" dirty="0">
                        <a:solidFill>
                          <a:schemeClr val="bg1"/>
                        </a:solidFill>
                      </a:endParaRPr>
                    </a:p>
                  </a:txBody>
                  <a:tcPr>
                    <a:solidFill>
                      <a:srgbClr val="5B9BD5"/>
                    </a:solidFill>
                  </a:tcPr>
                </a:tc>
                <a:tc>
                  <a:txBody>
                    <a:bodyPr/>
                    <a:lstStyle/>
                    <a:p>
                      <a:pPr algn="ctr"/>
                      <a:r>
                        <a:rPr lang="en-US" altLang="zh-CN" dirty="0"/>
                        <a:t>Y</a:t>
                      </a:r>
                      <a:endParaRPr lang="zh-CN" altLang="en-US" dirty="0"/>
                    </a:p>
                  </a:txBody>
                  <a:tcPr>
                    <a:solidFill>
                      <a:schemeClr val="bg1">
                        <a:lumMod val="85000"/>
                      </a:schemeClr>
                    </a:solidFill>
                  </a:tcPr>
                </a:tc>
                <a:tc>
                  <a:txBody>
                    <a:bodyPr/>
                    <a:lstStyle/>
                    <a:p>
                      <a:pPr algn="ctr"/>
                      <a:r>
                        <a:rPr lang="en-US" altLang="zh-CN" dirty="0"/>
                        <a:t>Y</a:t>
                      </a:r>
                      <a:endParaRPr lang="zh-CN" altLang="en-US" dirty="0"/>
                    </a:p>
                  </a:txBody>
                  <a:tcPr>
                    <a:solidFill>
                      <a:schemeClr val="bg1">
                        <a:lumMod val="85000"/>
                      </a:schemeClr>
                    </a:solidFill>
                  </a:tcPr>
                </a:tc>
                <a:tc>
                  <a:txBody>
                    <a:bodyPr/>
                    <a:lstStyle/>
                    <a:p>
                      <a:pPr algn="ctr"/>
                      <a:r>
                        <a:rPr lang="en-US" altLang="zh-CN" dirty="0"/>
                        <a:t>Y</a:t>
                      </a:r>
                      <a:endParaRPr lang="zh-CN" altLang="en-US" dirty="0"/>
                    </a:p>
                  </a:txBody>
                  <a:tcPr>
                    <a:solidFill>
                      <a:schemeClr val="bg1">
                        <a:lumMod val="85000"/>
                      </a:schemeClr>
                    </a:solidFill>
                  </a:tcPr>
                </a:tc>
                <a:tc>
                  <a:txBody>
                    <a:bodyPr/>
                    <a:lstStyle/>
                    <a:p>
                      <a:pPr algn="ctr"/>
                      <a:r>
                        <a:rPr lang="en-US" altLang="zh-CN" dirty="0"/>
                        <a:t>Y</a:t>
                      </a:r>
                      <a:endParaRPr lang="zh-CN" altLang="en-US" dirty="0"/>
                    </a:p>
                  </a:txBody>
                  <a:tcPr>
                    <a:solidFill>
                      <a:schemeClr val="bg1">
                        <a:lumMod val="85000"/>
                      </a:schemeClr>
                    </a:solidFill>
                  </a:tcPr>
                </a:tc>
                <a:extLst>
                  <a:ext uri="{0D108BD9-81ED-4DB2-BD59-A6C34878D82A}">
                    <a16:rowId xmlns:a16="http://schemas.microsoft.com/office/drawing/2014/main" val="10003"/>
                  </a:ext>
                </a:extLst>
              </a:tr>
              <a:tr h="342111">
                <a:tc>
                  <a:txBody>
                    <a:bodyPr/>
                    <a:lstStyle/>
                    <a:p>
                      <a:pPr algn="ctr"/>
                      <a:r>
                        <a:rPr lang="en-US" altLang="zh-CN" b="1" dirty="0">
                          <a:solidFill>
                            <a:schemeClr val="bg1"/>
                          </a:solidFill>
                        </a:rPr>
                        <a:t>18K</a:t>
                      </a:r>
                      <a:endParaRPr lang="zh-CN" altLang="en-US" b="1" dirty="0">
                        <a:solidFill>
                          <a:schemeClr val="bg1"/>
                        </a:solidFill>
                      </a:endParaRPr>
                    </a:p>
                  </a:txBody>
                  <a:tcPr>
                    <a:solidFill>
                      <a:srgbClr val="5B9BD5"/>
                    </a:solidFill>
                  </a:tcPr>
                </a:tc>
                <a:tc>
                  <a:txBody>
                    <a:bodyPr/>
                    <a:lstStyle/>
                    <a:p>
                      <a:pPr algn="ctr"/>
                      <a:r>
                        <a:rPr lang="en-US" altLang="zh-CN" dirty="0"/>
                        <a:t>Y</a:t>
                      </a:r>
                      <a:endParaRPr lang="zh-CN" altLang="en-US" dirty="0"/>
                    </a:p>
                  </a:txBody>
                  <a:tcPr/>
                </a:tc>
                <a:tc>
                  <a:txBody>
                    <a:bodyPr/>
                    <a:lstStyle/>
                    <a:p>
                      <a:pPr algn="ctr"/>
                      <a:r>
                        <a:rPr lang="en-US" altLang="zh-CN"/>
                        <a:t>Y</a:t>
                      </a:r>
                      <a:endParaRPr lang="zh-CN" altLang="en-US" dirty="0"/>
                    </a:p>
                  </a:txBody>
                  <a:tcPr/>
                </a:tc>
                <a:tc>
                  <a:txBody>
                    <a:bodyPr/>
                    <a:lstStyle/>
                    <a:p>
                      <a:pPr algn="ctr"/>
                      <a:r>
                        <a:rPr lang="en-US" altLang="zh-CN"/>
                        <a:t>Y</a:t>
                      </a:r>
                      <a:endParaRPr lang="zh-CN" altLang="en-US" dirty="0"/>
                    </a:p>
                  </a:txBody>
                  <a:tcPr/>
                </a:tc>
                <a:tc>
                  <a:txBody>
                    <a:bodyPr/>
                    <a:lstStyle/>
                    <a:p>
                      <a:pPr algn="ctr"/>
                      <a:r>
                        <a:rPr lang="en-US" altLang="zh-CN" dirty="0"/>
                        <a:t>Y</a:t>
                      </a:r>
                      <a:endParaRPr lang="zh-CN" altLang="en-US" dirty="0"/>
                    </a:p>
                  </a:txBody>
                  <a:tcPr/>
                </a:tc>
                <a:extLst>
                  <a:ext uri="{0D108BD9-81ED-4DB2-BD59-A6C34878D82A}">
                    <a16:rowId xmlns:a16="http://schemas.microsoft.com/office/drawing/2014/main" val="10004"/>
                  </a:ext>
                </a:extLst>
              </a:tr>
              <a:tr h="342111">
                <a:tc>
                  <a:txBody>
                    <a:bodyPr/>
                    <a:lstStyle/>
                    <a:p>
                      <a:pPr algn="ctr"/>
                      <a:r>
                        <a:rPr lang="en-US" altLang="zh-CN" b="1" dirty="0">
                          <a:solidFill>
                            <a:schemeClr val="bg1"/>
                          </a:solidFill>
                        </a:rPr>
                        <a:t>24K</a:t>
                      </a:r>
                      <a:endParaRPr lang="zh-CN" altLang="en-US" b="1" dirty="0">
                        <a:solidFill>
                          <a:schemeClr val="bg1"/>
                        </a:solidFill>
                      </a:endParaRPr>
                    </a:p>
                  </a:txBody>
                  <a:tcPr>
                    <a:solidFill>
                      <a:srgbClr val="5B9B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a:t>Y</a:t>
                      </a:r>
                      <a:endParaRPr lang="zh-CN" altLang="en-US" dirty="0"/>
                    </a:p>
                  </a:txBody>
                  <a:tcPr/>
                </a:tc>
                <a:tc>
                  <a:txBody>
                    <a:bodyPr/>
                    <a:lstStyle/>
                    <a:p>
                      <a:pPr algn="ctr"/>
                      <a:r>
                        <a:rPr lang="en-US" altLang="zh-CN"/>
                        <a:t>Y</a:t>
                      </a:r>
                      <a:endParaRPr lang="zh-CN" altLang="en-US" dirty="0"/>
                    </a:p>
                  </a:txBody>
                  <a:tcPr/>
                </a:tc>
                <a:tc>
                  <a:txBody>
                    <a:bodyPr/>
                    <a:lstStyle/>
                    <a:p>
                      <a:pPr algn="ctr"/>
                      <a:r>
                        <a:rPr lang="en-US" altLang="zh-CN"/>
                        <a:t>Y</a:t>
                      </a:r>
                      <a:endParaRPr lang="zh-CN" altLang="en-US" dirty="0"/>
                    </a:p>
                  </a:txBody>
                  <a:tcPr/>
                </a:tc>
                <a:tc>
                  <a:txBody>
                    <a:bodyPr/>
                    <a:lstStyle/>
                    <a:p>
                      <a:pPr algn="ctr"/>
                      <a:r>
                        <a:rPr lang="en-US" altLang="zh-CN" dirty="0"/>
                        <a:t>Y</a:t>
                      </a:r>
                      <a:endParaRPr lang="zh-CN" altLang="en-US" dirty="0"/>
                    </a:p>
                  </a:txBody>
                  <a:tcPr/>
                </a:tc>
                <a:extLst>
                  <a:ext uri="{0D108BD9-81ED-4DB2-BD59-A6C34878D82A}">
                    <a16:rowId xmlns:a16="http://schemas.microsoft.com/office/drawing/2014/main" val="10005"/>
                  </a:ext>
                </a:extLst>
              </a:tr>
            </a:tbl>
          </a:graphicData>
        </a:graphic>
      </p:graphicFrame>
      <p:sp>
        <p:nvSpPr>
          <p:cNvPr id="26" name="文本框 3"/>
          <p:cNvSpPr txBox="1"/>
          <p:nvPr/>
        </p:nvSpPr>
        <p:spPr>
          <a:xfrm>
            <a:off x="1053016" y="984625"/>
            <a:ext cx="534191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Mono &amp; Multi Compatible (standard)</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0"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11"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6"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7" name="Oval 46"/>
          <p:cNvSpPr>
            <a:spLocks noChangeArrowheads="1"/>
          </p:cNvSpPr>
          <p:nvPr/>
        </p:nvSpPr>
        <p:spPr bwMode="auto">
          <a:xfrm>
            <a:off x="5811185" y="493995"/>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8"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a:t>
            </a:r>
            <a:r>
              <a:rPr lang="en-US" altLang="zh-CN" sz="2000" b="1" baseline="0" dirty="0">
                <a:ea typeface="黑体" panose="02010609060101010101" pitchFamily="49" charset="-122"/>
                <a:sym typeface="Calibri" panose="020F0502020204030204" pitchFamily="34" charset="0"/>
              </a:rPr>
              <a:t>Compatible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19"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179376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3"/>
          <p:cNvSpPr txBox="1"/>
          <p:nvPr/>
        </p:nvSpPr>
        <p:spPr>
          <a:xfrm>
            <a:off x="1053016" y="984625"/>
            <a:ext cx="5341912"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Mono &amp; Multi Compatible (standard)</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0"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11"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6"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7" name="Oval 46"/>
          <p:cNvSpPr>
            <a:spLocks noChangeArrowheads="1"/>
          </p:cNvSpPr>
          <p:nvPr/>
        </p:nvSpPr>
        <p:spPr bwMode="auto">
          <a:xfrm>
            <a:off x="5811185" y="493995"/>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18"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a:t>
            </a:r>
            <a:r>
              <a:rPr lang="en-US" altLang="zh-CN" sz="2000" b="1" baseline="0" dirty="0">
                <a:ea typeface="黑体" panose="02010609060101010101" pitchFamily="49" charset="-122"/>
                <a:sym typeface="Calibri" panose="020F0502020204030204" pitchFamily="34" charset="0"/>
              </a:rPr>
              <a:t>Compatible</a:t>
            </a:r>
            <a:r>
              <a:rPr lang="en-US" altLang="zh-CN" sz="2000" b="1" baseline="0" dirty="0">
                <a:solidFill>
                  <a:schemeClr val="bg1">
                    <a:lumMod val="50000"/>
                  </a:schemeClr>
                </a:solidFill>
                <a:ea typeface="黑体" panose="02010609060101010101" pitchFamily="49" charset="-122"/>
                <a:sym typeface="Calibri" panose="020F0502020204030204" pitchFamily="34" charset="0"/>
              </a:rPr>
              <a:t>          Reliable</a:t>
            </a:r>
            <a:endParaRPr lang="zh-CN" altLang="en-US" sz="1800" b="1" dirty="0">
              <a:solidFill>
                <a:schemeClr val="bg1">
                  <a:lumMod val="50000"/>
                </a:schemeClr>
              </a:solidFill>
              <a:ea typeface="黑体" panose="02010609060101010101" pitchFamily="49" charset="-122"/>
              <a:sym typeface="Calibri" panose="020F0502020204030204" pitchFamily="34" charset="0"/>
            </a:endParaRPr>
          </a:p>
        </p:txBody>
      </p:sp>
      <p:sp>
        <p:nvSpPr>
          <p:cNvPr id="19" name="Oval 46"/>
          <p:cNvSpPr>
            <a:spLocks noChangeArrowheads="1"/>
          </p:cNvSpPr>
          <p:nvPr/>
        </p:nvSpPr>
        <p:spPr bwMode="auto">
          <a:xfrm>
            <a:off x="7422217" y="486669"/>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grpSp>
        <p:nvGrpSpPr>
          <p:cNvPr id="20" name="组合 19"/>
          <p:cNvGrpSpPr/>
          <p:nvPr/>
        </p:nvGrpSpPr>
        <p:grpSpPr>
          <a:xfrm>
            <a:off x="812373" y="3310670"/>
            <a:ext cx="3701644" cy="2977512"/>
            <a:chOff x="4577225" y="1335618"/>
            <a:chExt cx="6287285" cy="5057339"/>
          </a:xfrm>
        </p:grpSpPr>
        <p:sp>
          <p:nvSpPr>
            <p:cNvPr id="21" name="矩形 9"/>
            <p:cNvSpPr>
              <a:spLocks noChangeArrowheads="1"/>
            </p:cNvSpPr>
            <p:nvPr/>
          </p:nvSpPr>
          <p:spPr bwMode="auto">
            <a:xfrm>
              <a:off x="9124157" y="4312498"/>
              <a:ext cx="1740353" cy="58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100" b="1" baseline="0" dirty="0">
                  <a:solidFill>
                    <a:schemeClr val="tx1">
                      <a:lumMod val="65000"/>
                      <a:lumOff val="35000"/>
                    </a:schemeClr>
                  </a:solidFill>
                  <a:cs typeface="Times New Roman" pitchFamily="18" charset="0"/>
                </a:rPr>
                <a:t>Power Supply</a:t>
              </a:r>
            </a:p>
          </p:txBody>
        </p:sp>
        <p:sp>
          <p:nvSpPr>
            <p:cNvPr id="22" name="矩形 9"/>
            <p:cNvSpPr>
              <a:spLocks noChangeArrowheads="1"/>
            </p:cNvSpPr>
            <p:nvPr/>
          </p:nvSpPr>
          <p:spPr bwMode="auto">
            <a:xfrm>
              <a:off x="7912940" y="1335618"/>
              <a:ext cx="1740353" cy="58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100" b="1" baseline="0" dirty="0">
                  <a:solidFill>
                    <a:schemeClr val="tx1">
                      <a:lumMod val="65000"/>
                      <a:lumOff val="35000"/>
                    </a:schemeClr>
                  </a:solidFill>
                  <a:cs typeface="Times New Roman" pitchFamily="18" charset="0"/>
                </a:rPr>
                <a:t>Outdoor Unit</a:t>
              </a:r>
            </a:p>
          </p:txBody>
        </p:sp>
        <p:sp>
          <p:nvSpPr>
            <p:cNvPr id="23" name="矩形 9"/>
            <p:cNvSpPr>
              <a:spLocks noChangeArrowheads="1"/>
            </p:cNvSpPr>
            <p:nvPr/>
          </p:nvSpPr>
          <p:spPr bwMode="auto">
            <a:xfrm rot="16200000">
              <a:off x="4113134" y="4121541"/>
              <a:ext cx="1537359" cy="58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100" b="1" baseline="0" dirty="0">
                  <a:solidFill>
                    <a:schemeClr val="tx1">
                      <a:lumMod val="65000"/>
                      <a:lumOff val="35000"/>
                    </a:schemeClr>
                  </a:solidFill>
                  <a:cs typeface="Times New Roman" pitchFamily="18" charset="0"/>
                </a:rPr>
                <a:t>Indoor Unit</a:t>
              </a:r>
            </a:p>
          </p:txBody>
        </p:sp>
        <p:grpSp>
          <p:nvGrpSpPr>
            <p:cNvPr id="24" name="组合 23"/>
            <p:cNvGrpSpPr/>
            <p:nvPr/>
          </p:nvGrpSpPr>
          <p:grpSpPr>
            <a:xfrm>
              <a:off x="4577225" y="1858838"/>
              <a:ext cx="5913225" cy="4534119"/>
              <a:chOff x="4648658" y="1866900"/>
              <a:chExt cx="5913225" cy="4534119"/>
            </a:xfrm>
          </p:grpSpPr>
          <p:grpSp>
            <p:nvGrpSpPr>
              <p:cNvPr id="25" name="组合 24"/>
              <p:cNvGrpSpPr/>
              <p:nvPr/>
            </p:nvGrpSpPr>
            <p:grpSpPr>
              <a:xfrm>
                <a:off x="4648658" y="2303402"/>
                <a:ext cx="5913225" cy="4097617"/>
                <a:chOff x="1157062" y="1574800"/>
                <a:chExt cx="7717949" cy="5099050"/>
              </a:xfrm>
            </p:grpSpPr>
            <p:pic>
              <p:nvPicPr>
                <p:cNvPr id="3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478663" y="4259222"/>
                  <a:ext cx="3416301" cy="141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6456" y="1574800"/>
                  <a:ext cx="3773816" cy="149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直接连接符 34"/>
                <p:cNvCxnSpPr/>
                <p:nvPr/>
              </p:nvCxnSpPr>
              <p:spPr bwMode="auto">
                <a:xfrm>
                  <a:off x="1935897" y="5729764"/>
                  <a:ext cx="799200" cy="0"/>
                </a:xfrm>
                <a:prstGeom prst="line">
                  <a:avLst/>
                </a:prstGeom>
                <a:solidFill>
                  <a:schemeClr val="accent1"/>
                </a:solidFill>
                <a:ln w="28575" cap="flat" cmpd="sng" algn="ctr">
                  <a:solidFill>
                    <a:schemeClr val="tx1">
                      <a:lumMod val="95000"/>
                      <a:lumOff val="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接连接符 35"/>
                <p:cNvCxnSpPr/>
                <p:nvPr/>
              </p:nvCxnSpPr>
              <p:spPr>
                <a:xfrm>
                  <a:off x="3880590" y="6309493"/>
                  <a:ext cx="10584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507112" y="3049588"/>
                  <a:ext cx="0" cy="2705876"/>
                </a:xfrm>
                <a:prstGeom prst="line">
                  <a:avLst/>
                </a:prstGeom>
                <a:ln w="28575">
                  <a:solidFill>
                    <a:srgbClr val="F89108"/>
                  </a:solidFill>
                </a:ln>
              </p:spPr>
              <p:style>
                <a:lnRef idx="1">
                  <a:schemeClr val="accent1"/>
                </a:lnRef>
                <a:fillRef idx="0">
                  <a:schemeClr val="accent1"/>
                </a:fillRef>
                <a:effectRef idx="0">
                  <a:schemeClr val="accent1"/>
                </a:effectRef>
                <a:fontRef idx="minor">
                  <a:schemeClr val="tx1"/>
                </a:fontRef>
              </p:style>
            </p:cxnSp>
            <p:pic>
              <p:nvPicPr>
                <p:cNvPr id="3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9567" y="2683668"/>
                  <a:ext cx="377123"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97888" y="2683668"/>
                  <a:ext cx="377123"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直接连接符 39"/>
                <p:cNvCxnSpPr/>
                <p:nvPr/>
              </p:nvCxnSpPr>
              <p:spPr>
                <a:xfrm>
                  <a:off x="8097044" y="3049588"/>
                  <a:ext cx="0" cy="648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449344" y="3049588"/>
                  <a:ext cx="0" cy="648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127750" y="3054350"/>
                  <a:ext cx="0" cy="218041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799262" y="3066188"/>
                  <a:ext cx="0" cy="122203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880590" y="4288225"/>
                  <a:ext cx="2916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4465428" y="3015456"/>
                  <a:ext cx="11165" cy="75803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886886" y="3759200"/>
                  <a:ext cx="576000" cy="158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bwMode="auto">
                <a:xfrm>
                  <a:off x="1157062" y="5744275"/>
                  <a:ext cx="885383" cy="52041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0" rIns="0" rtlCol="0" anchor="ctr">
                  <a:spAutoFit/>
                </a:bodyPr>
                <a:lstStyle/>
                <a:p>
                  <a:pPr algn="ctr">
                    <a:buClr>
                      <a:srgbClr val="FF0000"/>
                    </a:buClr>
                  </a:pPr>
                  <a:r>
                    <a:rPr lang="en-US" altLang="zh-CN" sz="1000" baseline="0" dirty="0" err="1"/>
                    <a:t>Ralay</a:t>
                  </a:r>
                  <a:endParaRPr lang="zh-CN" altLang="en-US" sz="1000" baseline="0" dirty="0"/>
                </a:p>
              </p:txBody>
            </p:sp>
            <p:cxnSp>
              <p:nvCxnSpPr>
                <p:cNvPr id="48" name="直接连接符 47"/>
                <p:cNvCxnSpPr/>
                <p:nvPr/>
              </p:nvCxnSpPr>
              <p:spPr bwMode="auto">
                <a:xfrm>
                  <a:off x="1916848" y="6284093"/>
                  <a:ext cx="799200" cy="0"/>
                </a:xfrm>
                <a:prstGeom prst="line">
                  <a:avLst/>
                </a:prstGeom>
                <a:solidFill>
                  <a:schemeClr val="accent1"/>
                </a:solidFill>
                <a:ln w="28575" cap="flat" cmpd="sng" algn="ctr">
                  <a:solidFill>
                    <a:schemeClr val="tx1">
                      <a:lumMod val="95000"/>
                      <a:lumOff val="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直接连接符 48"/>
                <p:cNvCxnSpPr/>
                <p:nvPr/>
              </p:nvCxnSpPr>
              <p:spPr>
                <a:xfrm>
                  <a:off x="3893290" y="5234764"/>
                  <a:ext cx="223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686449" y="3011488"/>
                  <a:ext cx="0" cy="684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1" name="右大括号 50"/>
                <p:cNvSpPr/>
                <p:nvPr/>
              </p:nvSpPr>
              <p:spPr bwMode="auto">
                <a:xfrm rot="5400000">
                  <a:off x="7802644" y="3125955"/>
                  <a:ext cx="548877" cy="1488327"/>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050" b="0" i="0" u="none" strike="noStrike" cap="none" normalizeH="0" baseline="0">
                    <a:ln>
                      <a:noFill/>
                    </a:ln>
                    <a:solidFill>
                      <a:schemeClr val="tx1"/>
                    </a:solidFill>
                    <a:effectLst/>
                    <a:latin typeface="Calibri" pitchFamily="34" charset="0"/>
                    <a:ea typeface="宋体" pitchFamily="2" charset="-122"/>
                    <a:sym typeface="宋体" pitchFamily="2" charset="-122"/>
                  </a:endParaRPr>
                </a:p>
              </p:txBody>
            </p:sp>
            <p:cxnSp>
              <p:nvCxnSpPr>
                <p:cNvPr id="52" name="直接箭头连接符 51"/>
                <p:cNvCxnSpPr/>
                <p:nvPr/>
              </p:nvCxnSpPr>
              <p:spPr>
                <a:xfrm flipH="1">
                  <a:off x="3880590" y="5755164"/>
                  <a:ext cx="1620000" cy="0"/>
                </a:xfrm>
                <a:prstGeom prst="straightConnector1">
                  <a:avLst/>
                </a:prstGeom>
                <a:ln w="28575">
                  <a:solidFill>
                    <a:srgbClr val="F89108"/>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V="1">
                  <a:off x="4935190" y="3058913"/>
                  <a:ext cx="0" cy="3250580"/>
                </a:xfrm>
                <a:prstGeom prst="straightConnector1">
                  <a:avLst/>
                </a:prstGeom>
                <a:ln w="28575">
                  <a:solidFill>
                    <a:srgbClr val="FF3300"/>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9965832" y="2016070"/>
                <a:ext cx="0" cy="288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457027" y="2021468"/>
                <a:ext cx="0" cy="31539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7976519" y="1866900"/>
                <a:ext cx="4997" cy="44777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465918" y="1866900"/>
                <a:ext cx="0" cy="45724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8439704" y="2021468"/>
                <a:ext cx="1530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975361" y="1879600"/>
                <a:ext cx="1476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54" name="TextBox 7"/>
          <p:cNvSpPr txBox="1">
            <a:spLocks noChangeArrowheads="1"/>
          </p:cNvSpPr>
          <p:nvPr/>
        </p:nvSpPr>
        <p:spPr bwMode="auto">
          <a:xfrm>
            <a:off x="1221267" y="1382514"/>
            <a:ext cx="27215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eaLnBrk="1" hangingPunct="1"/>
            <a:r>
              <a:rPr lang="en-US" altLang="zh-CN" sz="2000" b="1" baseline="0" dirty="0">
                <a:latin typeface="Calibri" pitchFamily="34" charset="0"/>
                <a:cs typeface="Calibri" pitchFamily="34" charset="0"/>
              </a:rPr>
              <a:t>Wiring of mono system</a:t>
            </a:r>
          </a:p>
        </p:txBody>
      </p:sp>
      <p:sp>
        <p:nvSpPr>
          <p:cNvPr id="55" name="TextBox 7"/>
          <p:cNvSpPr txBox="1">
            <a:spLocks noChangeArrowheads="1"/>
          </p:cNvSpPr>
          <p:nvPr/>
        </p:nvSpPr>
        <p:spPr bwMode="auto">
          <a:xfrm>
            <a:off x="8385150" y="1382514"/>
            <a:ext cx="27215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just" eaLnBrk="1" hangingPunct="1"/>
            <a:r>
              <a:rPr lang="en-US" altLang="zh-CN" sz="2000" b="1" baseline="0" dirty="0">
                <a:latin typeface="Calibri" pitchFamily="34" charset="0"/>
                <a:cs typeface="Calibri" pitchFamily="34" charset="0"/>
              </a:rPr>
              <a:t>Wiring of multi system</a:t>
            </a:r>
          </a:p>
        </p:txBody>
      </p:sp>
      <p:grpSp>
        <p:nvGrpSpPr>
          <p:cNvPr id="56" name="组合 55"/>
          <p:cNvGrpSpPr/>
          <p:nvPr/>
        </p:nvGrpSpPr>
        <p:grpSpPr>
          <a:xfrm>
            <a:off x="6839260" y="3465354"/>
            <a:ext cx="4946400" cy="2791509"/>
            <a:chOff x="1692203" y="1557853"/>
            <a:chExt cx="9065264" cy="5115997"/>
          </a:xfrm>
        </p:grpSpPr>
        <p:pic>
          <p:nvPicPr>
            <p:cNvPr id="57"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478663" y="4259222"/>
              <a:ext cx="3416301" cy="141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4"/>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07879" y="3586956"/>
              <a:ext cx="377123"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9" name="直接连接符 58"/>
            <p:cNvCxnSpPr/>
            <p:nvPr/>
          </p:nvCxnSpPr>
          <p:spPr>
            <a:xfrm>
              <a:off x="7143750" y="2980928"/>
              <a:ext cx="0" cy="27872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880590" y="4288225"/>
              <a:ext cx="4356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endCxn id="58" idx="1"/>
            </p:cNvCxnSpPr>
            <p:nvPr/>
          </p:nvCxnSpPr>
          <p:spPr>
            <a:xfrm>
              <a:off x="3886886" y="3759200"/>
              <a:ext cx="4620993"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3893290" y="5233948"/>
              <a:ext cx="3798992" cy="81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右大括号 62"/>
            <p:cNvSpPr/>
            <p:nvPr/>
          </p:nvSpPr>
          <p:spPr bwMode="auto">
            <a:xfrm rot="5400000">
              <a:off x="5733351" y="2474492"/>
              <a:ext cx="548877" cy="1488327"/>
            </a:xfrm>
            <a:prstGeom prst="rightBrace">
              <a:avLst>
                <a:gd name="adj1" fmla="val 8333"/>
                <a:gd name="adj2" fmla="val 4744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z="1000" baseline="0">
                <a:solidFill>
                  <a:srgbClr val="000000"/>
                </a:solidFill>
              </a:endParaRPr>
            </a:p>
          </p:txBody>
        </p:sp>
        <p:sp>
          <p:nvSpPr>
            <p:cNvPr id="64" name="矩形 9"/>
            <p:cNvSpPr>
              <a:spLocks noChangeArrowheads="1"/>
            </p:cNvSpPr>
            <p:nvPr/>
          </p:nvSpPr>
          <p:spPr bwMode="auto">
            <a:xfrm>
              <a:off x="5263627" y="3257550"/>
              <a:ext cx="1740353" cy="61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050" b="1" baseline="0" dirty="0">
                  <a:solidFill>
                    <a:schemeClr val="tx1">
                      <a:lumMod val="75000"/>
                      <a:lumOff val="25000"/>
                    </a:schemeClr>
                  </a:solidFill>
                  <a:cs typeface="Times New Roman" pitchFamily="18" charset="0"/>
                </a:rPr>
                <a:t>Power Supply</a:t>
              </a:r>
            </a:p>
          </p:txBody>
        </p:sp>
        <p:pic>
          <p:nvPicPr>
            <p:cNvPr id="65"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1698" y="1557853"/>
              <a:ext cx="6155769" cy="145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6" name="直接连接符 65"/>
            <p:cNvCxnSpPr/>
            <p:nvPr/>
          </p:nvCxnSpPr>
          <p:spPr>
            <a:xfrm>
              <a:off x="3893290" y="5755464"/>
              <a:ext cx="3240000" cy="0"/>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692282" y="2980928"/>
              <a:ext cx="0" cy="2268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225682" y="2990056"/>
              <a:ext cx="0" cy="1296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矩形 9"/>
            <p:cNvSpPr>
              <a:spLocks noChangeArrowheads="1"/>
            </p:cNvSpPr>
            <p:nvPr/>
          </p:nvSpPr>
          <p:spPr bwMode="auto">
            <a:xfrm>
              <a:off x="2809424" y="1778378"/>
              <a:ext cx="1740353" cy="61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050" b="1" baseline="0" dirty="0">
                  <a:solidFill>
                    <a:schemeClr val="tx1">
                      <a:lumMod val="65000"/>
                      <a:lumOff val="35000"/>
                    </a:schemeClr>
                  </a:solidFill>
                  <a:cs typeface="Times New Roman" pitchFamily="18" charset="0"/>
                </a:rPr>
                <a:t>Outdoor Unit</a:t>
              </a:r>
            </a:p>
          </p:txBody>
        </p:sp>
        <p:sp>
          <p:nvSpPr>
            <p:cNvPr id="70" name="矩形 9"/>
            <p:cNvSpPr>
              <a:spLocks noChangeArrowheads="1"/>
            </p:cNvSpPr>
            <p:nvPr/>
          </p:nvSpPr>
          <p:spPr bwMode="auto">
            <a:xfrm rot="16200000">
              <a:off x="1230233" y="4692772"/>
              <a:ext cx="1537358" cy="61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050" b="1" baseline="0" dirty="0">
                  <a:solidFill>
                    <a:schemeClr val="tx1">
                      <a:lumMod val="65000"/>
                      <a:lumOff val="35000"/>
                    </a:schemeClr>
                  </a:solidFill>
                  <a:cs typeface="Times New Roman" pitchFamily="18" charset="0"/>
                </a:rPr>
                <a:t>Indoor Unit</a:t>
              </a:r>
            </a:p>
          </p:txBody>
        </p:sp>
        <p:sp>
          <p:nvSpPr>
            <p:cNvPr id="71" name="椭圆 70"/>
            <p:cNvSpPr/>
            <p:nvPr/>
          </p:nvSpPr>
          <p:spPr>
            <a:xfrm>
              <a:off x="2920781" y="5982000"/>
              <a:ext cx="1086533" cy="5609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aseline="0">
                <a:solidFill>
                  <a:srgbClr val="FFFFFF"/>
                </a:solidFill>
              </a:endParaRPr>
            </a:p>
          </p:txBody>
        </p:sp>
        <p:cxnSp>
          <p:nvCxnSpPr>
            <p:cNvPr id="72" name="直接连接符 71"/>
            <p:cNvCxnSpPr/>
            <p:nvPr/>
          </p:nvCxnSpPr>
          <p:spPr bwMode="auto">
            <a:xfrm>
              <a:off x="4007314" y="6262464"/>
              <a:ext cx="77434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矩形 9"/>
            <p:cNvSpPr>
              <a:spLocks noChangeArrowheads="1"/>
            </p:cNvSpPr>
            <p:nvPr/>
          </p:nvSpPr>
          <p:spPr bwMode="auto">
            <a:xfrm>
              <a:off x="4692759" y="5931200"/>
              <a:ext cx="1889595" cy="61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Clr>
                  <a:srgbClr val="FF0000"/>
                </a:buClr>
              </a:pPr>
              <a:r>
                <a:rPr lang="en-US" altLang="zh-CN" sz="1050" baseline="0" dirty="0">
                  <a:cs typeface="Times New Roman" pitchFamily="18" charset="0"/>
                </a:rPr>
                <a:t>Not connected</a:t>
              </a:r>
            </a:p>
          </p:txBody>
        </p:sp>
      </p:grpSp>
      <p:sp>
        <p:nvSpPr>
          <p:cNvPr id="74" name="矩形 5"/>
          <p:cNvSpPr>
            <a:spLocks noChangeArrowheads="1"/>
          </p:cNvSpPr>
          <p:nvPr/>
        </p:nvSpPr>
        <p:spPr bwMode="auto">
          <a:xfrm>
            <a:off x="664590" y="1949617"/>
            <a:ext cx="50817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600" baseline="0" dirty="0">
                <a:latin typeface="+mn-lt"/>
                <a:ea typeface="楷体_GB2312" pitchFamily="1" charset="-122"/>
              </a:rPr>
              <a:t>A relay(RY) is placed between the  W and 1(L) of the indoor PCB. It can cut off the power of outdoor unit when the unit is in standby mode, helping realize 1W standby function.</a:t>
            </a:r>
            <a:endParaRPr lang="zh-CN" altLang="en-US" sz="1600" baseline="0" dirty="0">
              <a:latin typeface="+mn-lt"/>
              <a:ea typeface="楷体_GB2312" pitchFamily="1" charset="-122"/>
            </a:endParaRPr>
          </a:p>
        </p:txBody>
      </p:sp>
      <p:sp>
        <p:nvSpPr>
          <p:cNvPr id="75" name="矩形 74"/>
          <p:cNvSpPr/>
          <p:nvPr/>
        </p:nvSpPr>
        <p:spPr>
          <a:xfrm>
            <a:off x="4880937" y="5684909"/>
            <a:ext cx="2124655" cy="861774"/>
          </a:xfrm>
          <a:prstGeom prst="rect">
            <a:avLst/>
          </a:prstGeom>
        </p:spPr>
        <p:txBody>
          <a:bodyPr wrap="square">
            <a:spAutoFit/>
          </a:bodyPr>
          <a:lstStyle/>
          <a:p>
            <a:r>
              <a:rPr lang="en-US" altLang="zh-CN" sz="1600" b="1" baseline="0" dirty="0">
                <a:latin typeface="+mn-lt"/>
                <a:ea typeface="楷体_GB2312" pitchFamily="1" charset="-122"/>
              </a:rPr>
              <a:t>W,1(L) </a:t>
            </a:r>
            <a:r>
              <a:rPr lang="en-US" altLang="zh-CN" sz="1600" baseline="0" dirty="0">
                <a:latin typeface="+mn-lt"/>
                <a:ea typeface="楷体_GB2312" pitchFamily="1" charset="-122"/>
              </a:rPr>
              <a:t>:  Live line</a:t>
            </a:r>
          </a:p>
          <a:p>
            <a:r>
              <a:rPr lang="en-US" altLang="zh-CN" sz="1600" b="1" baseline="0" dirty="0">
                <a:latin typeface="+mn-lt"/>
                <a:ea typeface="楷体_GB2312" pitchFamily="1" charset="-122"/>
              </a:rPr>
              <a:t>2(N)     </a:t>
            </a:r>
            <a:r>
              <a:rPr lang="en-US" altLang="zh-CN" sz="1600" baseline="0" dirty="0">
                <a:latin typeface="+mn-lt"/>
                <a:ea typeface="楷体_GB2312" pitchFamily="1" charset="-122"/>
              </a:rPr>
              <a:t>:  Zero line</a:t>
            </a:r>
          </a:p>
          <a:p>
            <a:r>
              <a:rPr lang="en-US" altLang="zh-CN" sz="1600" b="1" baseline="0" dirty="0">
                <a:latin typeface="+mn-lt"/>
                <a:ea typeface="楷体_GB2312" pitchFamily="1" charset="-122"/>
              </a:rPr>
              <a:t>S           </a:t>
            </a:r>
            <a:r>
              <a:rPr lang="en-US" altLang="zh-CN" sz="1600" baseline="0" dirty="0">
                <a:latin typeface="+mn-lt"/>
                <a:ea typeface="楷体_GB2312" pitchFamily="1" charset="-122"/>
              </a:rPr>
              <a:t>:  Signal line</a:t>
            </a:r>
          </a:p>
        </p:txBody>
      </p:sp>
      <p:sp>
        <p:nvSpPr>
          <p:cNvPr id="76"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3084991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73645847"/>
              </p:ext>
            </p:extLst>
          </p:nvPr>
        </p:nvGraphicFramePr>
        <p:xfrm>
          <a:off x="1835482" y="2768376"/>
          <a:ext cx="7929618" cy="3365068"/>
        </p:xfrm>
        <a:graphic>
          <a:graphicData uri="http://schemas.openxmlformats.org/drawingml/2006/table">
            <a:tbl>
              <a:tblPr/>
              <a:tblGrid>
                <a:gridCol w="1928827">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1428760">
                  <a:extLst>
                    <a:ext uri="{9D8B030D-6E8A-4147-A177-3AD203B41FA5}">
                      <a16:colId xmlns:a16="http://schemas.microsoft.com/office/drawing/2014/main" val="20002"/>
                    </a:ext>
                  </a:extLst>
                </a:gridCol>
                <a:gridCol w="1392262">
                  <a:extLst>
                    <a:ext uri="{9D8B030D-6E8A-4147-A177-3AD203B41FA5}">
                      <a16:colId xmlns:a16="http://schemas.microsoft.com/office/drawing/2014/main" val="20003"/>
                    </a:ext>
                  </a:extLst>
                </a:gridCol>
                <a:gridCol w="1465257">
                  <a:extLst>
                    <a:ext uri="{9D8B030D-6E8A-4147-A177-3AD203B41FA5}">
                      <a16:colId xmlns:a16="http://schemas.microsoft.com/office/drawing/2014/main" val="20004"/>
                    </a:ext>
                  </a:extLst>
                </a:gridCol>
              </a:tblGrid>
              <a:tr h="44172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00000"/>
                        </a:lnSpc>
                        <a:spcAft>
                          <a:spcPts val="0"/>
                        </a:spcAft>
                      </a:pPr>
                      <a:r>
                        <a:rPr lang="en-US" sz="1800" i="0" kern="100" dirty="0">
                          <a:solidFill>
                            <a:schemeClr val="tx1"/>
                          </a:solidFill>
                          <a:latin typeface="+mj-lt"/>
                          <a:ea typeface="宋体"/>
                          <a:cs typeface="Arial" pitchFamily="34" charset="0"/>
                        </a:rPr>
                        <a:t>  </a:t>
                      </a:r>
                      <a:r>
                        <a:rPr lang="en-US" sz="1800" b="1" i="0" kern="100" dirty="0">
                          <a:solidFill>
                            <a:schemeClr val="tx1"/>
                          </a:solidFill>
                          <a:latin typeface="+mj-lt"/>
                          <a:ea typeface="宋体"/>
                          <a:cs typeface="Arial" pitchFamily="34" charset="0"/>
                        </a:rPr>
                        <a:t>S</a:t>
                      </a:r>
                      <a:r>
                        <a:rPr lang="en-US" altLang="zh-CN" sz="1800" b="1" i="0" kern="100" dirty="0">
                          <a:solidFill>
                            <a:schemeClr val="tx1"/>
                          </a:solidFill>
                          <a:latin typeface="+mj-lt"/>
                          <a:ea typeface="+mn-ea"/>
                          <a:cs typeface="Arial" pitchFamily="34" charset="0"/>
                        </a:rPr>
                        <a:t>etting </a:t>
                      </a:r>
                      <a:r>
                        <a:rPr lang="en-US" altLang="zh-CN" sz="1800" b="1" i="0" kern="100" baseline="0" dirty="0">
                          <a:solidFill>
                            <a:schemeClr val="tx1"/>
                          </a:solidFill>
                          <a:latin typeface="+mj-lt"/>
                          <a:ea typeface="+mn-ea"/>
                          <a:cs typeface="Arial" pitchFamily="34" charset="0"/>
                        </a:rPr>
                        <a:t>mode</a:t>
                      </a:r>
                      <a:r>
                        <a:rPr lang="en-US" sz="1800" b="1" i="0" kern="100" dirty="0">
                          <a:solidFill>
                            <a:schemeClr val="tx1"/>
                          </a:solidFill>
                          <a:latin typeface="+mj-lt"/>
                          <a:ea typeface="宋体"/>
                          <a:cs typeface="Arial" pitchFamily="34" charset="0"/>
                        </a:rPr>
                        <a:t>  </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00000"/>
                        </a:lnSpc>
                        <a:spcAft>
                          <a:spcPts val="0"/>
                        </a:spcAft>
                      </a:pPr>
                      <a:r>
                        <a:rPr lang="en-US" sz="1800" b="1" i="0" kern="100" dirty="0">
                          <a:solidFill>
                            <a:schemeClr val="tx1"/>
                          </a:solidFill>
                          <a:latin typeface="+mj-lt"/>
                          <a:ea typeface="宋体"/>
                          <a:cs typeface="Arial" pitchFamily="34" charset="0"/>
                        </a:rPr>
                        <a:t>Cooling</a:t>
                      </a:r>
                      <a:endParaRPr lang="zh-CN" sz="1800" b="1" i="0" kern="100" dirty="0">
                        <a:solidFill>
                          <a:schemeClr val="tx1"/>
                        </a:solidFill>
                        <a:latin typeface="+mj-lt"/>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00000"/>
                        </a:lnSpc>
                        <a:spcAft>
                          <a:spcPts val="0"/>
                        </a:spcAft>
                      </a:pPr>
                      <a:r>
                        <a:rPr lang="en-US" sz="1800" b="1" i="0" kern="100" dirty="0">
                          <a:solidFill>
                            <a:schemeClr val="tx1"/>
                          </a:solidFill>
                          <a:latin typeface="+mj-lt"/>
                          <a:ea typeface="宋体"/>
                          <a:cs typeface="Arial" pitchFamily="34" charset="0"/>
                        </a:rPr>
                        <a:t>Heating</a:t>
                      </a:r>
                      <a:endParaRPr lang="zh-CN" sz="1800" b="1" i="0" kern="100" dirty="0">
                        <a:solidFill>
                          <a:schemeClr val="tx1"/>
                        </a:solidFill>
                        <a:latin typeface="+mj-lt"/>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00000"/>
                        </a:lnSpc>
                        <a:spcAft>
                          <a:spcPts val="0"/>
                        </a:spcAft>
                      </a:pPr>
                      <a:r>
                        <a:rPr lang="en-US" sz="1800" b="1" i="0" kern="100" dirty="0">
                          <a:solidFill>
                            <a:schemeClr val="tx1"/>
                          </a:solidFill>
                          <a:latin typeface="+mj-lt"/>
                          <a:ea typeface="宋体"/>
                          <a:cs typeface="Arial" pitchFamily="34" charset="0"/>
                        </a:rPr>
                        <a:t>Fan</a:t>
                      </a:r>
                      <a:endParaRPr lang="zh-CN" sz="1800" b="1" i="0" kern="100" dirty="0">
                        <a:solidFill>
                          <a:schemeClr val="tx1"/>
                        </a:solidFill>
                        <a:latin typeface="+mj-lt"/>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ct val="100000"/>
                        </a:lnSpc>
                        <a:spcAft>
                          <a:spcPts val="0"/>
                        </a:spcAft>
                      </a:pPr>
                      <a:r>
                        <a:rPr lang="en-US" sz="1800" b="1" i="0" kern="100" dirty="0">
                          <a:solidFill>
                            <a:schemeClr val="tx1"/>
                          </a:solidFill>
                          <a:latin typeface="+mj-lt"/>
                          <a:ea typeface="宋体"/>
                          <a:cs typeface="Arial" pitchFamily="34" charset="0"/>
                        </a:rPr>
                        <a:t>Off</a:t>
                      </a:r>
                      <a:endParaRPr lang="zh-CN" sz="1800" b="1" i="0" kern="100" dirty="0">
                        <a:solidFill>
                          <a:schemeClr val="tx1"/>
                        </a:solidFill>
                        <a:latin typeface="+mj-lt"/>
                        <a:ea typeface="宋体"/>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0"/>
                  </a:ext>
                </a:extLst>
              </a:tr>
              <a:tr h="80182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1" i="0" kern="100" dirty="0">
                          <a:solidFill>
                            <a:schemeClr val="tx1"/>
                          </a:solidFill>
                          <a:latin typeface="+mj-lt"/>
                          <a:ea typeface="宋体"/>
                          <a:cs typeface="Arial" pitchFamily="34" charset="0"/>
                        </a:rPr>
                        <a:t>Cooling</a:t>
                      </a:r>
                      <a:endParaRPr lang="zh-CN" sz="1800" b="1" i="0" kern="100" dirty="0">
                        <a:solidFill>
                          <a:schemeClr val="tx1"/>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solidFill>
                            <a:srgbClr val="C00000"/>
                          </a:solidFill>
                          <a:latin typeface="+mj-lt"/>
                          <a:ea typeface="宋体"/>
                          <a:cs typeface="Arial" pitchFamily="34" charset="0"/>
                        </a:rPr>
                        <a:t>Yes</a:t>
                      </a:r>
                      <a:endParaRPr lang="zh-CN" sz="1800" b="0" i="0" kern="100" dirty="0">
                        <a:solidFill>
                          <a:srgbClr val="C00000"/>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182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1" i="0" kern="100" dirty="0">
                          <a:solidFill>
                            <a:schemeClr val="tx1"/>
                          </a:solidFill>
                          <a:latin typeface="+mj-lt"/>
                          <a:ea typeface="宋体"/>
                          <a:cs typeface="Arial" pitchFamily="34" charset="0"/>
                        </a:rPr>
                        <a:t>Heating</a:t>
                      </a:r>
                      <a:endParaRPr lang="zh-CN" sz="1800" b="1" i="0" kern="100" dirty="0">
                        <a:solidFill>
                          <a:schemeClr val="tx1"/>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solidFill>
                            <a:srgbClr val="C00000"/>
                          </a:solidFill>
                          <a:latin typeface="+mj-lt"/>
                          <a:ea typeface="宋体"/>
                          <a:cs typeface="Arial" pitchFamily="34" charset="0"/>
                        </a:rPr>
                        <a:t>Yes</a:t>
                      </a:r>
                      <a:endParaRPr lang="zh-CN" sz="1800" b="0" i="0" kern="100" dirty="0">
                        <a:solidFill>
                          <a:srgbClr val="C00000"/>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solidFill>
                            <a:srgbClr val="C00000"/>
                          </a:solidFill>
                          <a:latin typeface="+mj-lt"/>
                          <a:ea typeface="宋体"/>
                          <a:cs typeface="Arial" pitchFamily="34" charset="0"/>
                        </a:rPr>
                        <a:t>Yes</a:t>
                      </a:r>
                      <a:endParaRPr lang="zh-CN" sz="1800" b="0" i="0" kern="100" dirty="0">
                        <a:solidFill>
                          <a:srgbClr val="C00000"/>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785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1" i="0" kern="100" dirty="0">
                          <a:solidFill>
                            <a:schemeClr val="tx1"/>
                          </a:solidFill>
                          <a:latin typeface="+mj-lt"/>
                          <a:ea typeface="宋体"/>
                          <a:cs typeface="Arial" pitchFamily="34" charset="0"/>
                        </a:rPr>
                        <a:t>Fan</a:t>
                      </a:r>
                      <a:endParaRPr lang="zh-CN" sz="1800" b="1" i="0" kern="100" dirty="0">
                        <a:solidFill>
                          <a:schemeClr val="tx1"/>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solidFill>
                            <a:srgbClr val="C00000"/>
                          </a:solidFill>
                          <a:latin typeface="+mj-lt"/>
                          <a:ea typeface="宋体"/>
                          <a:cs typeface="Arial" pitchFamily="34" charset="0"/>
                        </a:rPr>
                        <a:t>Yes</a:t>
                      </a:r>
                      <a:endParaRPr lang="zh-CN" sz="1800" b="0" i="0" kern="100" dirty="0">
                        <a:solidFill>
                          <a:srgbClr val="C00000"/>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185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1" i="0" kern="100" dirty="0">
                          <a:solidFill>
                            <a:schemeClr val="tx1"/>
                          </a:solidFill>
                          <a:latin typeface="+mj-lt"/>
                          <a:ea typeface="宋体"/>
                          <a:cs typeface="Arial" pitchFamily="34" charset="0"/>
                        </a:rPr>
                        <a:t>Off</a:t>
                      </a:r>
                      <a:endParaRPr lang="zh-CN" sz="1800" b="1" i="0" kern="100" dirty="0">
                        <a:solidFill>
                          <a:schemeClr val="tx1"/>
                        </a:solidFill>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a:lnSpc>
                          <a:spcPts val="1200"/>
                        </a:lnSpc>
                        <a:spcAft>
                          <a:spcPts val="0"/>
                        </a:spcAft>
                      </a:pPr>
                      <a:r>
                        <a:rPr lang="en-US" sz="1800" b="0" i="0" kern="100" dirty="0">
                          <a:latin typeface="+mj-lt"/>
                          <a:ea typeface="宋体"/>
                          <a:cs typeface="Arial" pitchFamily="34" charset="0"/>
                        </a:rPr>
                        <a:t>No</a:t>
                      </a:r>
                      <a:endParaRPr lang="zh-CN" sz="1800" b="0" i="0" kern="100" dirty="0">
                        <a:latin typeface="+mj-lt"/>
                        <a:ea typeface="宋体"/>
                        <a:cs typeface="Arial" pitchFamily="34" charset="0"/>
                      </a:endParaRPr>
                    </a:p>
                  </a:txBody>
                  <a:tcPr marL="68580" marR="68400" marT="252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矩形 8"/>
          <p:cNvSpPr/>
          <p:nvPr/>
        </p:nvSpPr>
        <p:spPr>
          <a:xfrm>
            <a:off x="1973373" y="6303223"/>
            <a:ext cx="9130055" cy="420628"/>
          </a:xfrm>
          <a:prstGeom prst="rect">
            <a:avLst/>
          </a:prstGeom>
          <a:noFill/>
          <a:ln w="9525">
            <a:noFill/>
            <a:miter lim="800000"/>
            <a:headEnd/>
            <a:tailEnd/>
          </a:ln>
        </p:spPr>
        <p:txBody>
          <a:bodyPr>
            <a:spAutoFit/>
          </a:bodyPr>
          <a:lstStyle/>
          <a:p>
            <a:r>
              <a:rPr lang="en-US" altLang="zh-CN" sz="3200" dirty="0">
                <a:solidFill>
                  <a:srgbClr val="FF0000"/>
                </a:solidFill>
              </a:rPr>
              <a:t>Note: ”Yes” means mode conflict, “No” means no mode conflict.</a:t>
            </a:r>
          </a:p>
        </p:txBody>
      </p:sp>
      <p:sp>
        <p:nvSpPr>
          <p:cNvPr id="10" name="五角星 9"/>
          <p:cNvSpPr/>
          <p:nvPr/>
        </p:nvSpPr>
        <p:spPr>
          <a:xfrm>
            <a:off x="1624461" y="6354519"/>
            <a:ext cx="348913" cy="369332"/>
          </a:xfrm>
          <a:prstGeom prst="star5">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endParaRPr>
          </a:p>
        </p:txBody>
      </p:sp>
      <p:sp>
        <p:nvSpPr>
          <p:cNvPr id="18" name="文本框 3"/>
          <p:cNvSpPr txBox="1"/>
          <p:nvPr/>
        </p:nvSpPr>
        <p:spPr>
          <a:xfrm>
            <a:off x="1053016" y="984625"/>
            <a:ext cx="235256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Mode conflict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2" name="矩形 21"/>
          <p:cNvSpPr/>
          <p:nvPr/>
        </p:nvSpPr>
        <p:spPr>
          <a:xfrm>
            <a:off x="460680" y="1557250"/>
            <a:ext cx="10679222" cy="101566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Text" lastClr="000000"/>
                </a:solidFill>
                <a:effectLst/>
                <a:uLnTx/>
                <a:uFillTx/>
                <a:latin typeface="+mn-lt"/>
                <a:ea typeface="宋体"/>
                <a:cs typeface="Arial" pitchFamily="34" charset="0"/>
              </a:rPr>
              <a:t>When there are different mode settings among active indoor units, system will define as following:</a:t>
            </a: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mn-lt"/>
                <a:ea typeface="宋体"/>
                <a:cs typeface="Arial" pitchFamily="34" charset="0"/>
              </a:rPr>
              <a:t>Heating mode will have a priority.</a:t>
            </a:r>
          </a:p>
          <a:p>
            <a:pPr marL="285750" marR="0" lvl="0" indent="-285750" defTabSz="914400" eaLnBrk="0" fontAlgn="auto" latinLnBrk="0" hangingPunct="0">
              <a:lnSpc>
                <a:spcPct val="100000"/>
              </a:lnSpc>
              <a:spcBef>
                <a:spcPts val="0"/>
              </a:spcBef>
              <a:spcAft>
                <a:spcPts val="0"/>
              </a:spcAft>
              <a:buClrTx/>
              <a:buSzTx/>
              <a:buFont typeface="Arial" pitchFamily="34" charset="0"/>
              <a:buChar char="•"/>
              <a:tabLst/>
              <a:defRPr/>
            </a:pPr>
            <a:r>
              <a:rPr kumimoji="0" lang="en-US" altLang="zh-CN" sz="2000" b="0" i="0" u="none" strike="noStrike" kern="0" cap="none" spc="0" normalizeH="0" baseline="0" noProof="0" dirty="0">
                <a:ln>
                  <a:noFill/>
                </a:ln>
                <a:solidFill>
                  <a:sysClr val="windowText" lastClr="000000"/>
                </a:solidFill>
                <a:effectLst/>
                <a:uLnTx/>
                <a:uFillTx/>
                <a:latin typeface="+mn-lt"/>
                <a:ea typeface="宋体"/>
                <a:cs typeface="Arial" pitchFamily="34" charset="0"/>
              </a:rPr>
              <a:t>Cooling mode and Fan mode will conflict to heating mode.</a:t>
            </a:r>
          </a:p>
        </p:txBody>
      </p:sp>
      <p:sp>
        <p:nvSpPr>
          <p:cNvPr id="13"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1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3"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4"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a:t>
            </a:r>
            <a:r>
              <a:rPr lang="en-US" altLang="zh-CN" sz="2000" b="1" baseline="0" dirty="0">
                <a:ea typeface="黑体" panose="02010609060101010101" pitchFamily="49" charset="-122"/>
                <a:sym typeface="Calibri" panose="020F0502020204030204" pitchFamily="34" charset="0"/>
              </a:rPr>
              <a:t>Reliable</a:t>
            </a:r>
            <a:endParaRPr lang="zh-CN" altLang="en-US" sz="1800" b="1" dirty="0">
              <a:ea typeface="黑体" panose="02010609060101010101" pitchFamily="49" charset="-122"/>
              <a:sym typeface="Calibri" panose="020F0502020204030204" pitchFamily="34" charset="0"/>
            </a:endParaRPr>
          </a:p>
        </p:txBody>
      </p:sp>
      <p:sp>
        <p:nvSpPr>
          <p:cNvPr id="25" name="Oval 46"/>
          <p:cNvSpPr>
            <a:spLocks noChangeArrowheads="1"/>
          </p:cNvSpPr>
          <p:nvPr/>
        </p:nvSpPr>
        <p:spPr bwMode="auto">
          <a:xfrm>
            <a:off x="7422217" y="486669"/>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6"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44791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1592" y="1555423"/>
            <a:ext cx="7501525" cy="477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文本框 3"/>
          <p:cNvSpPr txBox="1"/>
          <p:nvPr/>
        </p:nvSpPr>
        <p:spPr>
          <a:xfrm>
            <a:off x="1053016" y="984625"/>
            <a:ext cx="235256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Mode conflict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3"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1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2"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3"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a:t>
            </a:r>
            <a:r>
              <a:rPr lang="en-US" altLang="zh-CN" sz="2000" b="1" baseline="0" dirty="0">
                <a:ea typeface="黑体" panose="02010609060101010101" pitchFamily="49" charset="-122"/>
                <a:sym typeface="Calibri" panose="020F0502020204030204" pitchFamily="34" charset="0"/>
              </a:rPr>
              <a:t>Reliable</a:t>
            </a:r>
            <a:endParaRPr lang="zh-CN" altLang="en-US" sz="1800" b="1" dirty="0">
              <a:ea typeface="黑体" panose="02010609060101010101" pitchFamily="49" charset="-122"/>
              <a:sym typeface="Calibri" panose="020F0502020204030204" pitchFamily="34" charset="0"/>
            </a:endParaRPr>
          </a:p>
        </p:txBody>
      </p:sp>
      <p:sp>
        <p:nvSpPr>
          <p:cNvPr id="24" name="Oval 46"/>
          <p:cNvSpPr>
            <a:spLocks noChangeArrowheads="1"/>
          </p:cNvSpPr>
          <p:nvPr/>
        </p:nvSpPr>
        <p:spPr bwMode="auto">
          <a:xfrm>
            <a:off x="7422217" y="486669"/>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426263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9299" y="1446290"/>
            <a:ext cx="7478489" cy="494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文本框 3"/>
          <p:cNvSpPr txBox="1"/>
          <p:nvPr/>
        </p:nvSpPr>
        <p:spPr>
          <a:xfrm>
            <a:off x="1053016" y="984625"/>
            <a:ext cx="235256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Mode conflict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3" name="AutoShape 3"/>
          <p:cNvSpPr>
            <a:spLocks noChangeArrowheads="1"/>
          </p:cNvSpPr>
          <p:nvPr/>
        </p:nvSpPr>
        <p:spPr bwMode="auto">
          <a:xfrm>
            <a:off x="2815771" y="0"/>
            <a:ext cx="1460986"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cxnSp>
        <p:nvCxnSpPr>
          <p:cNvPr id="19" name="直接连接符 46"/>
          <p:cNvCxnSpPr>
            <a:cxnSpLocks noChangeShapeType="1"/>
          </p:cNvCxnSpPr>
          <p:nvPr/>
        </p:nvCxnSpPr>
        <p:spPr bwMode="auto">
          <a:xfrm>
            <a:off x="355601" y="544513"/>
            <a:ext cx="8866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45"/>
          <p:cNvSpPr>
            <a:spLocks noChangeArrowheads="1"/>
          </p:cNvSpPr>
          <p:nvPr/>
        </p:nvSpPr>
        <p:spPr bwMode="auto">
          <a:xfrm>
            <a:off x="1288523" y="491878"/>
            <a:ext cx="106363" cy="111125"/>
          </a:xfrm>
          <a:prstGeom prst="ellipse">
            <a:avLst/>
          </a:prstGeom>
          <a:solidFill>
            <a:schemeClr val="bg1"/>
          </a:solidFill>
          <a:ln w="9525">
            <a:solidFill>
              <a:srgbClr val="29609D"/>
            </a:solidFill>
            <a:round/>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1" name="Oval 46"/>
          <p:cNvSpPr>
            <a:spLocks noChangeArrowheads="1"/>
          </p:cNvSpPr>
          <p:nvPr/>
        </p:nvSpPr>
        <p:spPr bwMode="auto">
          <a:xfrm>
            <a:off x="3676475" y="491228"/>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2" name="Oval 46"/>
          <p:cNvSpPr>
            <a:spLocks noChangeArrowheads="1"/>
          </p:cNvSpPr>
          <p:nvPr/>
        </p:nvSpPr>
        <p:spPr bwMode="auto">
          <a:xfrm>
            <a:off x="5811185" y="493995"/>
            <a:ext cx="106363" cy="111125"/>
          </a:xfrm>
          <a:prstGeom prst="ellipse">
            <a:avLst/>
          </a:prstGeom>
          <a:solidFill>
            <a:schemeClr val="bg1"/>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3" name="TextBox 45"/>
          <p:cNvSpPr txBox="1">
            <a:spLocks noChangeArrowheads="1"/>
          </p:cNvSpPr>
          <p:nvPr/>
        </p:nvSpPr>
        <p:spPr bwMode="auto">
          <a:xfrm>
            <a:off x="453663" y="558469"/>
            <a:ext cx="7568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None/>
            </a:pPr>
            <a:r>
              <a:rPr lang="en-US" altLang="zh-CN" sz="2000" b="1" baseline="0" dirty="0">
                <a:solidFill>
                  <a:schemeClr val="bg1">
                    <a:lumMod val="50000"/>
                  </a:schemeClr>
                </a:solidFill>
                <a:ea typeface="黑体" panose="02010609060101010101" pitchFamily="49" charset="-122"/>
                <a:sym typeface="Calibri" panose="020F0502020204030204" pitchFamily="34" charset="0"/>
              </a:rPr>
              <a:t>Auto-correction</a:t>
            </a:r>
            <a:r>
              <a:rPr lang="en-US" altLang="zh-CN" sz="2000" b="1" baseline="0" dirty="0">
                <a:solidFill>
                  <a:srgbClr val="000000"/>
                </a:solidFill>
                <a:ea typeface="黑体" panose="02010609060101010101" pitchFamily="49" charset="-122"/>
                <a:sym typeface="Calibri" panose="020F0502020204030204" pitchFamily="34" charset="0"/>
              </a:rPr>
              <a:t>          </a:t>
            </a:r>
            <a:r>
              <a:rPr lang="en-US" altLang="zh-CN" sz="2000" b="1" baseline="0" dirty="0">
                <a:solidFill>
                  <a:schemeClr val="bg1">
                    <a:lumMod val="50000"/>
                  </a:schemeClr>
                </a:solidFill>
                <a:ea typeface="黑体" panose="02010609060101010101" pitchFamily="49" charset="-122"/>
                <a:sym typeface="Calibri" panose="020F0502020204030204" pitchFamily="34" charset="0"/>
              </a:rPr>
              <a:t>Easy Maintenance          Compatible          </a:t>
            </a:r>
            <a:r>
              <a:rPr lang="en-US" altLang="zh-CN" sz="2000" b="1" baseline="0" dirty="0">
                <a:ea typeface="黑体" panose="02010609060101010101" pitchFamily="49" charset="-122"/>
                <a:sym typeface="Calibri" panose="020F0502020204030204" pitchFamily="34" charset="0"/>
              </a:rPr>
              <a:t>Reliable</a:t>
            </a:r>
            <a:endParaRPr lang="zh-CN" altLang="en-US" sz="1800" b="1" dirty="0">
              <a:ea typeface="黑体" panose="02010609060101010101" pitchFamily="49" charset="-122"/>
              <a:sym typeface="Calibri" panose="020F0502020204030204" pitchFamily="34" charset="0"/>
            </a:endParaRPr>
          </a:p>
        </p:txBody>
      </p:sp>
      <p:sp>
        <p:nvSpPr>
          <p:cNvPr id="24" name="Oval 46"/>
          <p:cNvSpPr>
            <a:spLocks noChangeArrowheads="1"/>
          </p:cNvSpPr>
          <p:nvPr/>
        </p:nvSpPr>
        <p:spPr bwMode="auto">
          <a:xfrm>
            <a:off x="7422217" y="486669"/>
            <a:ext cx="106363" cy="111125"/>
          </a:xfrm>
          <a:prstGeom prst="ellipse">
            <a:avLst/>
          </a:prstGeom>
          <a:solidFill>
            <a:srgbClr val="0070C0"/>
          </a:solidFill>
          <a:ln w="9525">
            <a:solidFill>
              <a:srgbClr val="29609D"/>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olidFill>
                <a:srgbClr val="000000"/>
              </a:solidFill>
              <a:sym typeface="Calibri" panose="020F0502020204030204" pitchFamily="34" charset="0"/>
            </a:endParaRPr>
          </a:p>
        </p:txBody>
      </p:sp>
      <p:sp>
        <p:nvSpPr>
          <p:cNvPr id="25"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lumMod val="50000"/>
                  </a:schemeClr>
                </a:solidFill>
                <a:ea typeface="黑体" panose="02010609060101010101" pitchFamily="49" charset="-122"/>
                <a:sym typeface="Calibri" panose="020F0502020204030204" pitchFamily="34" charset="0"/>
              </a:rPr>
              <a:t>Basic Information         </a:t>
            </a:r>
            <a:r>
              <a:rPr lang="en-US" altLang="zh-CN" sz="2200" b="1" baseline="0" dirty="0">
                <a:solidFill>
                  <a:schemeClr val="bg1"/>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4005921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Group 4"/>
          <p:cNvGraphicFramePr>
            <a:graphicFrameLocks noGrp="1"/>
          </p:cNvGraphicFramePr>
          <p:nvPr>
            <p:extLst>
              <p:ext uri="{D42A27DB-BD31-4B8C-83A1-F6EECF244321}">
                <p14:modId xmlns:p14="http://schemas.microsoft.com/office/powerpoint/2010/main" val="3030827001"/>
              </p:ext>
            </p:extLst>
          </p:nvPr>
        </p:nvGraphicFramePr>
        <p:xfrm>
          <a:off x="995866" y="1797903"/>
          <a:ext cx="9914698" cy="3754443"/>
        </p:xfrm>
        <a:graphic>
          <a:graphicData uri="http://schemas.openxmlformats.org/drawingml/2006/table">
            <a:tbl>
              <a:tblPr/>
              <a:tblGrid>
                <a:gridCol w="1878870">
                  <a:extLst>
                    <a:ext uri="{9D8B030D-6E8A-4147-A177-3AD203B41FA5}">
                      <a16:colId xmlns:a16="http://schemas.microsoft.com/office/drawing/2014/main" val="20000"/>
                    </a:ext>
                  </a:extLst>
                </a:gridCol>
                <a:gridCol w="2365828">
                  <a:extLst>
                    <a:ext uri="{9D8B030D-6E8A-4147-A177-3AD203B41FA5}">
                      <a16:colId xmlns:a16="http://schemas.microsoft.com/office/drawing/2014/main" val="20001"/>
                    </a:ext>
                  </a:extLst>
                </a:gridCol>
                <a:gridCol w="1134000">
                  <a:extLst>
                    <a:ext uri="{9D8B030D-6E8A-4147-A177-3AD203B41FA5}">
                      <a16:colId xmlns:a16="http://schemas.microsoft.com/office/drawing/2014/main" val="20002"/>
                    </a:ext>
                  </a:extLst>
                </a:gridCol>
                <a:gridCol w="1134000">
                  <a:extLst>
                    <a:ext uri="{9D8B030D-6E8A-4147-A177-3AD203B41FA5}">
                      <a16:colId xmlns:a16="http://schemas.microsoft.com/office/drawing/2014/main" val="20003"/>
                    </a:ext>
                  </a:extLst>
                </a:gridCol>
                <a:gridCol w="1134000">
                  <a:extLst>
                    <a:ext uri="{9D8B030D-6E8A-4147-A177-3AD203B41FA5}">
                      <a16:colId xmlns:a16="http://schemas.microsoft.com/office/drawing/2014/main" val="20004"/>
                    </a:ext>
                  </a:extLst>
                </a:gridCol>
                <a:gridCol w="1134000">
                  <a:extLst>
                    <a:ext uri="{9D8B030D-6E8A-4147-A177-3AD203B41FA5}">
                      <a16:colId xmlns:a16="http://schemas.microsoft.com/office/drawing/2014/main" val="20005"/>
                    </a:ext>
                  </a:extLst>
                </a:gridCol>
                <a:gridCol w="1134000">
                  <a:extLst>
                    <a:ext uri="{9D8B030D-6E8A-4147-A177-3AD203B41FA5}">
                      <a16:colId xmlns:a16="http://schemas.microsoft.com/office/drawing/2014/main" val="20006"/>
                    </a:ext>
                  </a:extLst>
                </a:gridCol>
              </a:tblGrid>
              <a:tr h="699091">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CN" sz="1800" b="0" i="0" u="none" strike="noStrike" cap="none" normalizeH="0" baseline="0" dirty="0">
                          <a:ln>
                            <a:noFill/>
                          </a:ln>
                          <a:solidFill>
                            <a:schemeClr val="tx1"/>
                          </a:solidFill>
                          <a:effectLst/>
                          <a:latin typeface="Arial" charset="0"/>
                          <a:ea typeface="黑体" pitchFamily="49" charset="-122"/>
                          <a:cs typeface="Arial" charset="0"/>
                          <a:sym typeface="Arial" charset="0"/>
                        </a:rPr>
                        <a:t>Split</a:t>
                      </a: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endParaRPr lang="zh-CN" altLang="en-US" sz="1800" dirty="0"/>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endParaRPr lang="zh-CN" altLang="en-US" sz="1800" dirty="0"/>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endParaRPr lang="zh-CN" altLang="en-US" sz="1800" dirty="0"/>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2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Arial" charset="0"/>
                          <a:ea typeface="黑体" pitchFamily="49" charset="-122"/>
                          <a:cs typeface="Arial" charset="0"/>
                        </a:rPr>
                        <a:t>Compact</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Arial" charset="0"/>
                          <a:ea typeface="黑体" pitchFamily="49" charset="-122"/>
                          <a:cs typeface="Arial" charset="0"/>
                        </a:rPr>
                        <a:t>Cassette</a:t>
                      </a: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6343">
                <a:tc>
                  <a:txBody>
                    <a:bodyPr/>
                    <a:lstStyle/>
                    <a:p>
                      <a:pPr algn="ctr"/>
                      <a:r>
                        <a:rPr lang="en-US" altLang="zh-CN" dirty="0">
                          <a:latin typeface="Arial" panose="020B0604020202020204" pitchFamily="34" charset="0"/>
                          <a:cs typeface="Arial" panose="020B0604020202020204" pitchFamily="34" charset="0"/>
                        </a:rPr>
                        <a:t>Super-slim Cassette</a:t>
                      </a:r>
                      <a:endParaRPr lang="zh-CN" altLang="en-US" dirty="0">
                        <a:latin typeface="Arial" panose="020B0604020202020204" pitchFamily="34" charset="0"/>
                        <a:cs typeface="Arial" panose="020B0604020202020204" pitchFamily="34"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endParaRPr lang="zh-CN" altLang="en-US" dirty="0"/>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12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Arial" charset="0"/>
                          <a:ea typeface="黑体" pitchFamily="49" charset="-122"/>
                          <a:cs typeface="Arial" charset="0"/>
                        </a:rPr>
                        <a:t>Duct</a:t>
                      </a: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49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rgbClr val="000000"/>
                          </a:solidFill>
                          <a:effectLst/>
                          <a:latin typeface="Arial" charset="0"/>
                          <a:ea typeface="黑体" pitchFamily="49" charset="-122"/>
                          <a:cs typeface="Arial" charset="0"/>
                        </a:rPr>
                        <a:t>Under Ceiling</a:t>
                      </a: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dirty="0">
                        <a:ln>
                          <a:noFill/>
                        </a:ln>
                        <a:solidFill>
                          <a:schemeClr val="tx1"/>
                        </a:solidFill>
                        <a:effectLst/>
                        <a:latin typeface="Arial" charset="0"/>
                        <a:ea typeface="黑体" pitchFamily="49" charset="-122"/>
                        <a:cs typeface="Arial" charset="0"/>
                        <a:sym typeface="Arial" charset="0"/>
                      </a:endParaRPr>
                    </a:p>
                  </a:txBody>
                  <a:tcPr marL="91457" marR="91457" marT="45719" marB="45719"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36" name="组合 13"/>
          <p:cNvGrpSpPr>
            <a:grpSpLocks/>
          </p:cNvGrpSpPr>
          <p:nvPr/>
        </p:nvGrpSpPr>
        <p:grpSpPr bwMode="auto">
          <a:xfrm>
            <a:off x="995866" y="1191482"/>
            <a:ext cx="9970760" cy="568325"/>
            <a:chOff x="409575" y="1612900"/>
            <a:chExt cx="8478744" cy="466725"/>
          </a:xfrm>
        </p:grpSpPr>
        <p:sp>
          <p:nvSpPr>
            <p:cNvPr id="37" name="圆角矩形 3"/>
            <p:cNvSpPr>
              <a:spLocks noChangeArrowheads="1"/>
            </p:cNvSpPr>
            <p:nvPr/>
          </p:nvSpPr>
          <p:spPr bwMode="auto">
            <a:xfrm>
              <a:off x="409575" y="1612900"/>
              <a:ext cx="8424863" cy="466725"/>
            </a:xfrm>
            <a:prstGeom prst="roundRect">
              <a:avLst>
                <a:gd name="adj" fmla="val 16667"/>
              </a:avLst>
            </a:prstGeom>
            <a:gradFill rotWithShape="1">
              <a:gsLst>
                <a:gs pos="0">
                  <a:srgbClr val="3A74A7"/>
                </a:gs>
                <a:gs pos="80000">
                  <a:srgbClr val="4F99DB"/>
                </a:gs>
                <a:gs pos="100000">
                  <a:srgbClr val="4C9ADE"/>
                </a:gs>
              </a:gsLst>
              <a:lin ang="5400000"/>
            </a:gradFill>
            <a:ln w="9525">
              <a:solidFill>
                <a:srgbClr val="5D9ACF"/>
              </a:solidFill>
              <a:round/>
              <a:headEnd/>
              <a:tailEnd/>
            </a:ln>
            <a:effectLst>
              <a:outerShdw dist="23000" dir="5400000" algn="ctr" rotWithShape="0">
                <a:srgbClr val="000000">
                  <a:alpha val="34000"/>
                </a:srgbClr>
              </a:outerShdw>
            </a:effectLst>
          </p:spPr>
          <p:txBody>
            <a:bodyPr anchor="ctr"/>
            <a:lstStyle/>
            <a:p>
              <a:pPr algn="ctr">
                <a:defRPr/>
              </a:pPr>
              <a:endParaRPr lang="zh-CN" altLang="en-US" sz="1600">
                <a:solidFill>
                  <a:srgbClr val="FFFFFF"/>
                </a:solidFill>
                <a:latin typeface="Arial" charset="0"/>
              </a:endParaRPr>
            </a:p>
          </p:txBody>
        </p:sp>
        <p:sp>
          <p:nvSpPr>
            <p:cNvPr id="38" name="TextBox 7"/>
            <p:cNvSpPr txBox="1">
              <a:spLocks noChangeArrowheads="1"/>
            </p:cNvSpPr>
            <p:nvPr/>
          </p:nvSpPr>
          <p:spPr bwMode="auto">
            <a:xfrm>
              <a:off x="742474" y="1690396"/>
              <a:ext cx="993471" cy="3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Series</a:t>
              </a:r>
              <a:endParaRPr lang="zh-CN" altLang="en-US" sz="2800" b="1" dirty="0">
                <a:solidFill>
                  <a:srgbClr val="FFFFFF"/>
                </a:solidFill>
                <a:cs typeface="Arial" pitchFamily="34" charset="0"/>
              </a:endParaRPr>
            </a:p>
          </p:txBody>
        </p:sp>
        <p:sp>
          <p:nvSpPr>
            <p:cNvPr id="40" name="TextBox 10"/>
            <p:cNvSpPr txBox="1">
              <a:spLocks noChangeArrowheads="1"/>
            </p:cNvSpPr>
            <p:nvPr/>
          </p:nvSpPr>
          <p:spPr bwMode="auto">
            <a:xfrm>
              <a:off x="4017247" y="1659145"/>
              <a:ext cx="993471" cy="3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7K</a:t>
              </a:r>
              <a:endParaRPr lang="zh-CN" altLang="en-US" sz="2800" b="1" dirty="0">
                <a:solidFill>
                  <a:srgbClr val="FFFFFF"/>
                </a:solidFill>
                <a:cs typeface="Arial" pitchFamily="34" charset="0"/>
              </a:endParaRPr>
            </a:p>
          </p:txBody>
        </p:sp>
        <p:sp>
          <p:nvSpPr>
            <p:cNvPr id="41" name="TextBox 11"/>
            <p:cNvSpPr txBox="1">
              <a:spLocks noChangeArrowheads="1"/>
            </p:cNvSpPr>
            <p:nvPr/>
          </p:nvSpPr>
          <p:spPr bwMode="auto">
            <a:xfrm>
              <a:off x="4961349" y="1659145"/>
              <a:ext cx="993471" cy="3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9K</a:t>
              </a:r>
              <a:endParaRPr lang="zh-CN" altLang="en-US" sz="2800" b="1" dirty="0">
                <a:solidFill>
                  <a:srgbClr val="FFFFFF"/>
                </a:solidFill>
                <a:cs typeface="Arial" pitchFamily="34" charset="0"/>
              </a:endParaRPr>
            </a:p>
          </p:txBody>
        </p:sp>
        <p:sp>
          <p:nvSpPr>
            <p:cNvPr id="42" name="TextBox 12"/>
            <p:cNvSpPr txBox="1">
              <a:spLocks noChangeArrowheads="1"/>
            </p:cNvSpPr>
            <p:nvPr/>
          </p:nvSpPr>
          <p:spPr bwMode="auto">
            <a:xfrm>
              <a:off x="5907605" y="1659145"/>
              <a:ext cx="993471" cy="3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12K</a:t>
              </a:r>
              <a:endParaRPr lang="zh-CN" altLang="en-US" sz="2800" b="1" dirty="0">
                <a:solidFill>
                  <a:srgbClr val="FFFFFF"/>
                </a:solidFill>
                <a:cs typeface="Arial" pitchFamily="34" charset="0"/>
              </a:endParaRPr>
            </a:p>
          </p:txBody>
        </p:sp>
        <p:sp>
          <p:nvSpPr>
            <p:cNvPr id="43" name="TextBox 13"/>
            <p:cNvSpPr txBox="1">
              <a:spLocks noChangeArrowheads="1"/>
            </p:cNvSpPr>
            <p:nvPr/>
          </p:nvSpPr>
          <p:spPr bwMode="auto">
            <a:xfrm>
              <a:off x="7894848" y="1670113"/>
              <a:ext cx="993471" cy="3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24K</a:t>
              </a:r>
              <a:endParaRPr lang="zh-CN" altLang="en-US" sz="2800" b="1" dirty="0">
                <a:solidFill>
                  <a:srgbClr val="FFFFFF"/>
                </a:solidFill>
                <a:cs typeface="Arial" pitchFamily="34" charset="0"/>
              </a:endParaRPr>
            </a:p>
          </p:txBody>
        </p:sp>
      </p:grpSp>
      <p:sp>
        <p:nvSpPr>
          <p:cNvPr id="165" name="TextBox 7"/>
          <p:cNvSpPr txBox="1">
            <a:spLocks noChangeArrowheads="1"/>
          </p:cNvSpPr>
          <p:nvPr/>
        </p:nvSpPr>
        <p:spPr bwMode="auto">
          <a:xfrm>
            <a:off x="3612728" y="1275680"/>
            <a:ext cx="980741"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Panel</a:t>
            </a:r>
            <a:endParaRPr lang="zh-CN" altLang="en-US" sz="2800" b="1" dirty="0">
              <a:solidFill>
                <a:srgbClr val="FFFFFF"/>
              </a:solidFill>
              <a:cs typeface="Arial" pitchFamily="34" charset="0"/>
            </a:endParaRPr>
          </a:p>
        </p:txBody>
      </p:sp>
      <p:grpSp>
        <p:nvGrpSpPr>
          <p:cNvPr id="170" name="组合 4"/>
          <p:cNvGrpSpPr>
            <a:grpSpLocks/>
          </p:cNvGrpSpPr>
          <p:nvPr/>
        </p:nvGrpSpPr>
        <p:grpSpPr bwMode="auto">
          <a:xfrm>
            <a:off x="6786718" y="2036159"/>
            <a:ext cx="292100" cy="292100"/>
            <a:chOff x="5056197" y="4240926"/>
            <a:chExt cx="292100" cy="292100"/>
          </a:xfrm>
        </p:grpSpPr>
        <p:pic>
          <p:nvPicPr>
            <p:cNvPr id="171"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73" name="组合 4"/>
          <p:cNvGrpSpPr>
            <a:grpSpLocks/>
          </p:cNvGrpSpPr>
          <p:nvPr/>
        </p:nvGrpSpPr>
        <p:grpSpPr bwMode="auto">
          <a:xfrm>
            <a:off x="10224397" y="2036159"/>
            <a:ext cx="292100" cy="292100"/>
            <a:chOff x="5056197" y="4240926"/>
            <a:chExt cx="292100" cy="292100"/>
          </a:xfrm>
        </p:grpSpPr>
        <p:pic>
          <p:nvPicPr>
            <p:cNvPr id="174"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76" name="组合 4"/>
          <p:cNvGrpSpPr>
            <a:grpSpLocks/>
          </p:cNvGrpSpPr>
          <p:nvPr/>
        </p:nvGrpSpPr>
        <p:grpSpPr bwMode="auto">
          <a:xfrm>
            <a:off x="9069642" y="2036159"/>
            <a:ext cx="292100" cy="292100"/>
            <a:chOff x="5056197" y="4240926"/>
            <a:chExt cx="292100" cy="292100"/>
          </a:xfrm>
        </p:grpSpPr>
        <p:pic>
          <p:nvPicPr>
            <p:cNvPr id="177"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pic>
        <p:nvPicPr>
          <p:cNvPr id="53" name="Picture 6"/>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479965" y="2522659"/>
            <a:ext cx="1116000" cy="73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356601" y="4173382"/>
            <a:ext cx="1404000" cy="62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矩形 6"/>
          <p:cNvSpPr>
            <a:spLocks noChangeArrowheads="1"/>
          </p:cNvSpPr>
          <p:nvPr/>
        </p:nvSpPr>
        <p:spPr bwMode="auto">
          <a:xfrm>
            <a:off x="453663" y="5789729"/>
            <a:ext cx="115692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kern="0" baseline="0" dirty="0">
                <a:solidFill>
                  <a:srgbClr val="000000"/>
                </a:solidFill>
                <a:latin typeface="+mn-lt"/>
              </a:rPr>
              <a:t>Note: 7K-24K hi-wall units and 12-24K light commercial units are universal for multi and mono connection,36K ODU specially could connect 27K Hydraulic Box, could provide life heat water.</a:t>
            </a:r>
          </a:p>
        </p:txBody>
      </p:sp>
      <p:sp>
        <p:nvSpPr>
          <p:cNvPr id="89"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90"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Product line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rgbClr val="7F7F7F"/>
                </a:solidFill>
                <a:ea typeface="黑体" panose="02010609060101010101" pitchFamily="49" charset="-122"/>
                <a:sym typeface="Calibri" panose="020F0502020204030204" pitchFamily="34" charset="0"/>
              </a:rPr>
              <a:t>Basic Information</a:t>
            </a:r>
            <a:endParaRPr lang="zh-CN" altLang="en-US" sz="1800" b="1" dirty="0">
              <a:solidFill>
                <a:srgbClr val="7F7F7F"/>
              </a:solidFill>
              <a:ea typeface="黑体" panose="02010609060101010101" pitchFamily="49" charset="-122"/>
              <a:sym typeface="Calibri" panose="020F0502020204030204" pitchFamily="34" charset="0"/>
            </a:endParaRPr>
          </a:p>
        </p:txBody>
      </p:sp>
      <p:sp>
        <p:nvSpPr>
          <p:cNvPr id="92" name="Oval 45"/>
          <p:cNvSpPr>
            <a:spLocks noChangeArrowheads="1"/>
          </p:cNvSpPr>
          <p:nvPr/>
        </p:nvSpPr>
        <p:spPr bwMode="auto">
          <a:xfrm>
            <a:off x="1492827"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3" name="Oval 46"/>
          <p:cNvSpPr>
            <a:spLocks noChangeArrowheads="1"/>
          </p:cNvSpPr>
          <p:nvPr/>
        </p:nvSpPr>
        <p:spPr bwMode="auto">
          <a:xfrm>
            <a:off x="330284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4"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97" name="文本框 3"/>
          <p:cNvSpPr txBox="1"/>
          <p:nvPr/>
        </p:nvSpPr>
        <p:spPr>
          <a:xfrm>
            <a:off x="995866" y="799485"/>
            <a:ext cx="2143536"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Indoor units</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pic>
        <p:nvPicPr>
          <p:cNvPr id="8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234797" y="1844005"/>
            <a:ext cx="1731651" cy="621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1" name="组合 4"/>
          <p:cNvGrpSpPr>
            <a:grpSpLocks/>
          </p:cNvGrpSpPr>
          <p:nvPr/>
        </p:nvGrpSpPr>
        <p:grpSpPr bwMode="auto">
          <a:xfrm>
            <a:off x="7934342" y="2036159"/>
            <a:ext cx="292100" cy="292100"/>
            <a:chOff x="5056197" y="4240926"/>
            <a:chExt cx="292100" cy="292100"/>
          </a:xfrm>
        </p:grpSpPr>
        <p:pic>
          <p:nvPicPr>
            <p:cNvPr id="82"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sp>
        <p:nvSpPr>
          <p:cNvPr id="105" name="TextBox 13"/>
          <p:cNvSpPr txBox="1">
            <a:spLocks noChangeArrowheads="1"/>
          </p:cNvSpPr>
          <p:nvPr/>
        </p:nvSpPr>
        <p:spPr bwMode="auto">
          <a:xfrm>
            <a:off x="8604558" y="1242306"/>
            <a:ext cx="1168293"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18K</a:t>
            </a:r>
            <a:endParaRPr lang="zh-CN" altLang="en-US" sz="2800" b="1" dirty="0">
              <a:solidFill>
                <a:srgbClr val="FFFFFF"/>
              </a:solidFill>
              <a:cs typeface="Arial" pitchFamily="34" charset="0"/>
            </a:endParaRPr>
          </a:p>
        </p:txBody>
      </p:sp>
      <p:grpSp>
        <p:nvGrpSpPr>
          <p:cNvPr id="107" name="组合 4"/>
          <p:cNvGrpSpPr>
            <a:grpSpLocks/>
          </p:cNvGrpSpPr>
          <p:nvPr/>
        </p:nvGrpSpPr>
        <p:grpSpPr bwMode="auto">
          <a:xfrm>
            <a:off x="6797498" y="2787599"/>
            <a:ext cx="292100" cy="292100"/>
            <a:chOff x="5056197" y="4240926"/>
            <a:chExt cx="292100" cy="292100"/>
          </a:xfrm>
        </p:grpSpPr>
        <p:pic>
          <p:nvPicPr>
            <p:cNvPr id="108"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10" name="组合 4"/>
          <p:cNvGrpSpPr>
            <a:grpSpLocks/>
          </p:cNvGrpSpPr>
          <p:nvPr/>
        </p:nvGrpSpPr>
        <p:grpSpPr bwMode="auto">
          <a:xfrm>
            <a:off x="5676481" y="2787599"/>
            <a:ext cx="292100" cy="292100"/>
            <a:chOff x="5056197" y="4240926"/>
            <a:chExt cx="292100" cy="292100"/>
          </a:xfrm>
        </p:grpSpPr>
        <p:pic>
          <p:nvPicPr>
            <p:cNvPr id="111"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13" name="组合 4"/>
          <p:cNvGrpSpPr>
            <a:grpSpLocks/>
          </p:cNvGrpSpPr>
          <p:nvPr/>
        </p:nvGrpSpPr>
        <p:grpSpPr bwMode="auto">
          <a:xfrm>
            <a:off x="9069642" y="2787275"/>
            <a:ext cx="292100" cy="292100"/>
            <a:chOff x="5056197" y="4240926"/>
            <a:chExt cx="292100" cy="292100"/>
          </a:xfrm>
        </p:grpSpPr>
        <p:pic>
          <p:nvPicPr>
            <p:cNvPr id="114"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16" name="组合 4"/>
          <p:cNvGrpSpPr>
            <a:grpSpLocks/>
          </p:cNvGrpSpPr>
          <p:nvPr/>
        </p:nvGrpSpPr>
        <p:grpSpPr bwMode="auto">
          <a:xfrm>
            <a:off x="7934342" y="2787599"/>
            <a:ext cx="292100" cy="292100"/>
            <a:chOff x="5056197" y="4240926"/>
            <a:chExt cx="292100" cy="292100"/>
          </a:xfrm>
        </p:grpSpPr>
        <p:pic>
          <p:nvPicPr>
            <p:cNvPr id="117"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75" name="组合 4"/>
          <p:cNvGrpSpPr>
            <a:grpSpLocks/>
          </p:cNvGrpSpPr>
          <p:nvPr/>
        </p:nvGrpSpPr>
        <p:grpSpPr bwMode="auto">
          <a:xfrm>
            <a:off x="5683053" y="1992783"/>
            <a:ext cx="292100" cy="292100"/>
            <a:chOff x="5056197" y="4240926"/>
            <a:chExt cx="292100" cy="292100"/>
          </a:xfrm>
        </p:grpSpPr>
        <p:pic>
          <p:nvPicPr>
            <p:cNvPr id="76"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23" name="组合 4"/>
          <p:cNvGrpSpPr>
            <a:grpSpLocks/>
          </p:cNvGrpSpPr>
          <p:nvPr/>
        </p:nvGrpSpPr>
        <p:grpSpPr bwMode="auto">
          <a:xfrm>
            <a:off x="10236124" y="3616688"/>
            <a:ext cx="292100" cy="292100"/>
            <a:chOff x="5056197" y="4240926"/>
            <a:chExt cx="292100" cy="292100"/>
          </a:xfrm>
        </p:grpSpPr>
        <p:pic>
          <p:nvPicPr>
            <p:cNvPr id="124"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26" name="组合 4"/>
          <p:cNvGrpSpPr>
            <a:grpSpLocks/>
          </p:cNvGrpSpPr>
          <p:nvPr/>
        </p:nvGrpSpPr>
        <p:grpSpPr bwMode="auto">
          <a:xfrm>
            <a:off x="6797498" y="4365784"/>
            <a:ext cx="292100" cy="292100"/>
            <a:chOff x="5056197" y="4240926"/>
            <a:chExt cx="292100" cy="292100"/>
          </a:xfrm>
        </p:grpSpPr>
        <p:pic>
          <p:nvPicPr>
            <p:cNvPr id="127"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29" name="组合 4"/>
          <p:cNvGrpSpPr>
            <a:grpSpLocks/>
          </p:cNvGrpSpPr>
          <p:nvPr/>
        </p:nvGrpSpPr>
        <p:grpSpPr bwMode="auto">
          <a:xfrm>
            <a:off x="5676481" y="4365784"/>
            <a:ext cx="292100" cy="292100"/>
            <a:chOff x="5056197" y="4240926"/>
            <a:chExt cx="292100" cy="292100"/>
          </a:xfrm>
        </p:grpSpPr>
        <p:pic>
          <p:nvPicPr>
            <p:cNvPr id="130"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32" name="组合 4"/>
          <p:cNvGrpSpPr>
            <a:grpSpLocks/>
          </p:cNvGrpSpPr>
          <p:nvPr/>
        </p:nvGrpSpPr>
        <p:grpSpPr bwMode="auto">
          <a:xfrm>
            <a:off x="9069642" y="4365460"/>
            <a:ext cx="292100" cy="292100"/>
            <a:chOff x="5056197" y="4240926"/>
            <a:chExt cx="292100" cy="292100"/>
          </a:xfrm>
        </p:grpSpPr>
        <p:pic>
          <p:nvPicPr>
            <p:cNvPr id="133"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35" name="组合 4"/>
          <p:cNvGrpSpPr>
            <a:grpSpLocks/>
          </p:cNvGrpSpPr>
          <p:nvPr/>
        </p:nvGrpSpPr>
        <p:grpSpPr bwMode="auto">
          <a:xfrm>
            <a:off x="7934342" y="4365784"/>
            <a:ext cx="292100" cy="292100"/>
            <a:chOff x="5056197" y="4240926"/>
            <a:chExt cx="292100" cy="292100"/>
          </a:xfrm>
        </p:grpSpPr>
        <p:pic>
          <p:nvPicPr>
            <p:cNvPr id="136"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grpSp>
        <p:nvGrpSpPr>
          <p:cNvPr id="138" name="组合 4"/>
          <p:cNvGrpSpPr>
            <a:grpSpLocks/>
          </p:cNvGrpSpPr>
          <p:nvPr/>
        </p:nvGrpSpPr>
        <p:grpSpPr bwMode="auto">
          <a:xfrm>
            <a:off x="10224397" y="4365460"/>
            <a:ext cx="292100" cy="292100"/>
            <a:chOff x="5056197" y="4240926"/>
            <a:chExt cx="292100" cy="292100"/>
          </a:xfrm>
        </p:grpSpPr>
        <p:pic>
          <p:nvPicPr>
            <p:cNvPr id="139"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a:solidFill>
                  <a:srgbClr val="FFFFFF"/>
                </a:solidFill>
                <a:ea typeface="黑体" pitchFamily="49" charset="-122"/>
              </a:endParaRPr>
            </a:p>
          </p:txBody>
        </p:sp>
      </p:grpSp>
      <p:pic>
        <p:nvPicPr>
          <p:cNvPr id="2" name="图片 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72923" y="4868102"/>
            <a:ext cx="1120546" cy="627944"/>
          </a:xfrm>
          <a:prstGeom prst="rect">
            <a:avLst/>
          </a:prstGeom>
        </p:spPr>
      </p:pic>
      <p:grpSp>
        <p:nvGrpSpPr>
          <p:cNvPr id="77" name="组合 4"/>
          <p:cNvGrpSpPr>
            <a:grpSpLocks/>
          </p:cNvGrpSpPr>
          <p:nvPr/>
        </p:nvGrpSpPr>
        <p:grpSpPr bwMode="auto">
          <a:xfrm>
            <a:off x="9074205" y="5079266"/>
            <a:ext cx="292100" cy="292100"/>
            <a:chOff x="5056197" y="4240926"/>
            <a:chExt cx="292100" cy="292100"/>
          </a:xfrm>
        </p:grpSpPr>
        <p:pic>
          <p:nvPicPr>
            <p:cNvPr id="78"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dirty="0">
                <a:solidFill>
                  <a:srgbClr val="FFFFFF"/>
                </a:solidFill>
                <a:ea typeface="黑体" pitchFamily="49" charset="-122"/>
              </a:endParaRPr>
            </a:p>
          </p:txBody>
        </p:sp>
      </p:grpSp>
      <p:pic>
        <p:nvPicPr>
          <p:cNvPr id="85" name="图片 84"/>
          <p:cNvPicPr>
            <a:picLocks noChangeAspect="1"/>
          </p:cNvPicPr>
          <p:nvPr/>
        </p:nvPicPr>
        <p:blipFill>
          <a:blip r:embed="rId8"/>
          <a:stretch>
            <a:fillRect/>
          </a:stretch>
        </p:blipFill>
        <p:spPr>
          <a:xfrm>
            <a:off x="3644601" y="3362424"/>
            <a:ext cx="1040547" cy="698161"/>
          </a:xfrm>
          <a:prstGeom prst="rect">
            <a:avLst/>
          </a:prstGeom>
        </p:spPr>
      </p:pic>
      <p:pic>
        <p:nvPicPr>
          <p:cNvPr id="86" name="图片 8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637714" y="4503456"/>
            <a:ext cx="571370" cy="877574"/>
          </a:xfrm>
          <a:prstGeom prst="rect">
            <a:avLst/>
          </a:prstGeom>
        </p:spPr>
      </p:pic>
      <p:grpSp>
        <p:nvGrpSpPr>
          <p:cNvPr id="88" name="组合 4"/>
          <p:cNvGrpSpPr>
            <a:grpSpLocks/>
          </p:cNvGrpSpPr>
          <p:nvPr/>
        </p:nvGrpSpPr>
        <p:grpSpPr bwMode="auto">
          <a:xfrm>
            <a:off x="10205387" y="5079266"/>
            <a:ext cx="292100" cy="292100"/>
            <a:chOff x="5056197" y="4240926"/>
            <a:chExt cx="292100" cy="292100"/>
          </a:xfrm>
        </p:grpSpPr>
        <p:pic>
          <p:nvPicPr>
            <p:cNvPr id="91" name="椭圆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97" y="4240926"/>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126"/>
            <p:cNvSpPr txBox="1">
              <a:spLocks noChangeArrowheads="1"/>
            </p:cNvSpPr>
            <p:nvPr/>
          </p:nvSpPr>
          <p:spPr bwMode="auto">
            <a:xfrm>
              <a:off x="5138747" y="4299664"/>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endParaRPr lang="zh-CN" altLang="en-US" dirty="0">
                <a:solidFill>
                  <a:srgbClr val="FFFFFF"/>
                </a:solidFill>
                <a:ea typeface="黑体" pitchFamily="49" charset="-122"/>
              </a:endParaRPr>
            </a:p>
          </p:txBody>
        </p:sp>
      </p:grpSp>
    </p:spTree>
    <p:extLst>
      <p:ext uri="{BB962C8B-B14F-4D97-AF65-F5344CB8AC3E}">
        <p14:creationId xmlns:p14="http://schemas.microsoft.com/office/powerpoint/2010/main" val="287355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90"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Product line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rgbClr val="7F7F7F"/>
                </a:solidFill>
                <a:ea typeface="黑体" panose="02010609060101010101" pitchFamily="49" charset="-122"/>
                <a:sym typeface="Calibri" panose="020F0502020204030204" pitchFamily="34" charset="0"/>
              </a:rPr>
              <a:t>Basic Information</a:t>
            </a:r>
            <a:endParaRPr lang="zh-CN" altLang="en-US" sz="1800" b="1" dirty="0">
              <a:solidFill>
                <a:srgbClr val="7F7F7F"/>
              </a:solidFill>
              <a:ea typeface="黑体" panose="02010609060101010101" pitchFamily="49" charset="-122"/>
              <a:sym typeface="Calibri" panose="020F0502020204030204" pitchFamily="34" charset="0"/>
            </a:endParaRPr>
          </a:p>
        </p:txBody>
      </p:sp>
      <p:sp>
        <p:nvSpPr>
          <p:cNvPr id="92" name="Oval 45"/>
          <p:cNvSpPr>
            <a:spLocks noChangeArrowheads="1"/>
          </p:cNvSpPr>
          <p:nvPr/>
        </p:nvSpPr>
        <p:spPr bwMode="auto">
          <a:xfrm>
            <a:off x="1492827"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3" name="Oval 46"/>
          <p:cNvSpPr>
            <a:spLocks noChangeArrowheads="1"/>
          </p:cNvSpPr>
          <p:nvPr/>
        </p:nvSpPr>
        <p:spPr bwMode="auto">
          <a:xfrm>
            <a:off x="330284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4"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97" name="文本框 3"/>
          <p:cNvSpPr txBox="1"/>
          <p:nvPr/>
        </p:nvSpPr>
        <p:spPr>
          <a:xfrm>
            <a:off x="1053016" y="984625"/>
            <a:ext cx="2943563"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Remote controller </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05" name="TextBox 13"/>
          <p:cNvSpPr txBox="1">
            <a:spLocks noChangeArrowheads="1"/>
          </p:cNvSpPr>
          <p:nvPr/>
        </p:nvSpPr>
        <p:spPr bwMode="auto">
          <a:xfrm>
            <a:off x="8661708" y="1459476"/>
            <a:ext cx="1168293"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800" b="1" dirty="0">
                <a:solidFill>
                  <a:srgbClr val="FFFFFF"/>
                </a:solidFill>
                <a:cs typeface="Arial" pitchFamily="34" charset="0"/>
              </a:rPr>
              <a:t>18K</a:t>
            </a:r>
            <a:endParaRPr lang="zh-CN" altLang="en-US" sz="2800" b="1" dirty="0">
              <a:solidFill>
                <a:srgbClr val="FFFFFF"/>
              </a:solidFill>
              <a:cs typeface="Arial"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189399985"/>
              </p:ext>
            </p:extLst>
          </p:nvPr>
        </p:nvGraphicFramePr>
        <p:xfrm>
          <a:off x="1053016" y="1649273"/>
          <a:ext cx="7608692" cy="3898005"/>
        </p:xfrm>
        <a:graphic>
          <a:graphicData uri="http://schemas.openxmlformats.org/drawingml/2006/table">
            <a:tbl>
              <a:tblPr firstRow="1" bandRow="1">
                <a:tableStyleId>{5C22544A-7EE6-4342-B048-85BDC9FD1C3A}</a:tableStyleId>
              </a:tblPr>
              <a:tblGrid>
                <a:gridCol w="3804346">
                  <a:extLst>
                    <a:ext uri="{9D8B030D-6E8A-4147-A177-3AD203B41FA5}">
                      <a16:colId xmlns:a16="http://schemas.microsoft.com/office/drawing/2014/main" val="2412426204"/>
                    </a:ext>
                  </a:extLst>
                </a:gridCol>
                <a:gridCol w="3804346">
                  <a:extLst>
                    <a:ext uri="{9D8B030D-6E8A-4147-A177-3AD203B41FA5}">
                      <a16:colId xmlns:a16="http://schemas.microsoft.com/office/drawing/2014/main" val="4014297129"/>
                    </a:ext>
                  </a:extLst>
                </a:gridCol>
              </a:tblGrid>
              <a:tr h="567815">
                <a:tc>
                  <a:txBody>
                    <a:bodyPr/>
                    <a:lstStyle/>
                    <a:p>
                      <a:r>
                        <a:rPr lang="en-US" altLang="zh-CN" dirty="0"/>
                        <a:t>IDU</a:t>
                      </a:r>
                      <a:endParaRPr lang="zh-CN" altLang="en-US" dirty="0"/>
                    </a:p>
                  </a:txBody>
                  <a:tcPr/>
                </a:tc>
                <a:tc>
                  <a:txBody>
                    <a:bodyPr/>
                    <a:lstStyle/>
                    <a:p>
                      <a:r>
                        <a:rPr lang="en-US" altLang="zh-CN" dirty="0"/>
                        <a:t>Remote</a:t>
                      </a:r>
                      <a:endParaRPr lang="zh-CN" altLang="en-US" dirty="0"/>
                    </a:p>
                  </a:txBody>
                  <a:tcPr/>
                </a:tc>
                <a:extLst>
                  <a:ext uri="{0D108BD9-81ED-4DB2-BD59-A6C34878D82A}">
                    <a16:rowId xmlns:a16="http://schemas.microsoft.com/office/drawing/2014/main" val="1449663263"/>
                  </a:ext>
                </a:extLst>
              </a:tr>
              <a:tr h="567815">
                <a:tc>
                  <a:txBody>
                    <a:bodyPr/>
                    <a:lstStyle/>
                    <a:p>
                      <a:r>
                        <a:rPr lang="en-US" altLang="zh-CN" dirty="0"/>
                        <a:t>QHG Model</a:t>
                      </a:r>
                      <a:endParaRPr lang="zh-CN" altLang="en-US" dirty="0"/>
                    </a:p>
                  </a:txBody>
                  <a:tcPr/>
                </a:tc>
                <a:tc>
                  <a:txBody>
                    <a:bodyPr/>
                    <a:lstStyle/>
                    <a:p>
                      <a:r>
                        <a:rPr lang="en-US" altLang="zh-CN" dirty="0"/>
                        <a:t>RG67G(16~30</a:t>
                      </a:r>
                      <a:r>
                        <a:rPr lang="zh-CN" altLang="en-US" dirty="0"/>
                        <a:t>℃）</a:t>
                      </a:r>
                    </a:p>
                  </a:txBody>
                  <a:tcPr/>
                </a:tc>
                <a:extLst>
                  <a:ext uri="{0D108BD9-81ED-4DB2-BD59-A6C34878D82A}">
                    <a16:rowId xmlns:a16="http://schemas.microsoft.com/office/drawing/2014/main" val="3248763538"/>
                  </a:ext>
                </a:extLst>
              </a:tr>
              <a:tr h="567815">
                <a:tc>
                  <a:txBody>
                    <a:bodyPr/>
                    <a:lstStyle/>
                    <a:p>
                      <a:r>
                        <a:rPr lang="en-US" altLang="zh-CN" dirty="0"/>
                        <a:t>QHE Model</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FF0000"/>
                          </a:solidFill>
                        </a:rPr>
                        <a:t>RG10L(16~30</a:t>
                      </a:r>
                      <a:r>
                        <a:rPr lang="zh-CN" altLang="en-US" b="1" dirty="0">
                          <a:solidFill>
                            <a:srgbClr val="FF0000"/>
                          </a:solidFill>
                        </a:rPr>
                        <a:t>℃）</a:t>
                      </a:r>
                      <a:r>
                        <a:rPr lang="en-US" altLang="zh-CN" b="1" dirty="0">
                          <a:solidFill>
                            <a:srgbClr val="FF0000"/>
                          </a:solidFill>
                        </a:rPr>
                        <a:t>with</a:t>
                      </a:r>
                      <a:r>
                        <a:rPr lang="en-US" altLang="zh-CN" b="1" baseline="0" dirty="0">
                          <a:solidFill>
                            <a:srgbClr val="FF0000"/>
                          </a:solidFill>
                        </a:rPr>
                        <a:t> intelligent eye</a:t>
                      </a:r>
                      <a:endParaRPr lang="zh-CN" altLang="en-US" b="1" dirty="0">
                        <a:solidFill>
                          <a:srgbClr val="FF0000"/>
                        </a:solidFill>
                      </a:endParaRPr>
                    </a:p>
                  </a:txBody>
                  <a:tcPr/>
                </a:tc>
                <a:extLst>
                  <a:ext uri="{0D108BD9-81ED-4DB2-BD59-A6C34878D82A}">
                    <a16:rowId xmlns:a16="http://schemas.microsoft.com/office/drawing/2014/main" val="795578555"/>
                  </a:ext>
                </a:extLst>
              </a:tr>
              <a:tr h="567815">
                <a:tc>
                  <a:txBody>
                    <a:bodyPr/>
                    <a:lstStyle/>
                    <a:p>
                      <a:r>
                        <a:rPr lang="en-US" altLang="zh-CN" dirty="0"/>
                        <a:t>Compact</a:t>
                      </a:r>
                      <a:r>
                        <a:rPr lang="en-US" altLang="zh-CN" baseline="0" dirty="0"/>
                        <a:t> cassette(7K/9K)</a:t>
                      </a:r>
                    </a:p>
                    <a:p>
                      <a:r>
                        <a:rPr lang="en-US" altLang="zh-CN" baseline="0" dirty="0"/>
                        <a:t>Duct(7K/9K)</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RG67N (17~30</a:t>
                      </a:r>
                      <a:r>
                        <a:rPr lang="zh-CN" altLang="en-US" dirty="0"/>
                        <a:t>℃）</a:t>
                      </a:r>
                    </a:p>
                  </a:txBody>
                  <a:tcPr/>
                </a:tc>
                <a:extLst>
                  <a:ext uri="{0D108BD9-81ED-4DB2-BD59-A6C34878D82A}">
                    <a16:rowId xmlns:a16="http://schemas.microsoft.com/office/drawing/2014/main" val="3353982567"/>
                  </a:ext>
                </a:extLst>
              </a:tr>
              <a:tr h="567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Compact</a:t>
                      </a:r>
                      <a:r>
                        <a:rPr lang="en-US" altLang="zh-CN" baseline="0" dirty="0"/>
                        <a:t> cassette(12K/18K)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Duct(12K/18K/24K)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Under Ceiling (18K/24K)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RG67G(16~30</a:t>
                      </a:r>
                      <a:r>
                        <a:rPr lang="zh-CN" altLang="en-US" dirty="0"/>
                        <a:t>℃）</a:t>
                      </a:r>
                    </a:p>
                    <a:p>
                      <a:endParaRPr lang="zh-CN" altLang="en-US" dirty="0"/>
                    </a:p>
                  </a:txBody>
                  <a:tcPr/>
                </a:tc>
                <a:extLst>
                  <a:ext uri="{0D108BD9-81ED-4DB2-BD59-A6C34878D82A}">
                    <a16:rowId xmlns:a16="http://schemas.microsoft.com/office/drawing/2014/main" val="1037316158"/>
                  </a:ext>
                </a:extLst>
              </a:tr>
              <a:tr h="567815">
                <a:tc>
                  <a:txBody>
                    <a:bodyPr/>
                    <a:lstStyle/>
                    <a:p>
                      <a:r>
                        <a:rPr lang="en-US" altLang="zh-CN" dirty="0"/>
                        <a:t>Slim</a:t>
                      </a:r>
                      <a:r>
                        <a:rPr lang="en-US" altLang="zh-CN" baseline="0" dirty="0"/>
                        <a:t> Cassette(24K)</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FF0000"/>
                          </a:solidFill>
                        </a:rPr>
                        <a:t>RG67G1(16~30</a:t>
                      </a:r>
                      <a:r>
                        <a:rPr lang="zh-CN" altLang="en-US" b="1" dirty="0">
                          <a:solidFill>
                            <a:srgbClr val="FF0000"/>
                          </a:solidFill>
                        </a:rPr>
                        <a:t>℃）</a:t>
                      </a:r>
                      <a:endParaRPr lang="en-US" altLang="zh-CN"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solidFill>
                            <a:srgbClr val="FF0000"/>
                          </a:solidFill>
                        </a:rPr>
                        <a:t>with</a:t>
                      </a:r>
                      <a:r>
                        <a:rPr lang="en-US" altLang="zh-CN" b="1" baseline="0" dirty="0">
                          <a:solidFill>
                            <a:srgbClr val="FF0000"/>
                          </a:solidFill>
                        </a:rPr>
                        <a:t> independent vane</a:t>
                      </a:r>
                      <a:endParaRPr lang="zh-CN" altLang="en-US" b="1" dirty="0">
                        <a:solidFill>
                          <a:srgbClr val="FF0000"/>
                        </a:solidFill>
                      </a:endParaRPr>
                    </a:p>
                  </a:txBody>
                  <a:tcPr/>
                </a:tc>
                <a:extLst>
                  <a:ext uri="{0D108BD9-81ED-4DB2-BD59-A6C34878D82A}">
                    <a16:rowId xmlns:a16="http://schemas.microsoft.com/office/drawing/2014/main" val="642440262"/>
                  </a:ext>
                </a:extLst>
              </a:tr>
            </a:tbl>
          </a:graphicData>
        </a:graphic>
      </p:graphicFrame>
    </p:spTree>
    <p:extLst>
      <p:ext uri="{BB962C8B-B14F-4D97-AF65-F5344CB8AC3E}">
        <p14:creationId xmlns:p14="http://schemas.microsoft.com/office/powerpoint/2010/main" val="268891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90"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Product line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rgbClr val="7F7F7F"/>
                </a:solidFill>
                <a:ea typeface="黑体" panose="02010609060101010101" pitchFamily="49" charset="-122"/>
                <a:sym typeface="Calibri" panose="020F0502020204030204" pitchFamily="34" charset="0"/>
              </a:rPr>
              <a:t>Basic Information</a:t>
            </a:r>
            <a:endParaRPr lang="zh-CN" altLang="en-US" sz="1800" b="1" dirty="0">
              <a:solidFill>
                <a:srgbClr val="7F7F7F"/>
              </a:solidFill>
              <a:ea typeface="黑体" panose="02010609060101010101" pitchFamily="49" charset="-122"/>
              <a:sym typeface="Calibri" panose="020F0502020204030204" pitchFamily="34" charset="0"/>
            </a:endParaRPr>
          </a:p>
        </p:txBody>
      </p:sp>
      <p:sp>
        <p:nvSpPr>
          <p:cNvPr id="92" name="Oval 45"/>
          <p:cNvSpPr>
            <a:spLocks noChangeArrowheads="1"/>
          </p:cNvSpPr>
          <p:nvPr/>
        </p:nvSpPr>
        <p:spPr bwMode="auto">
          <a:xfrm>
            <a:off x="1492827"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3" name="Oval 46"/>
          <p:cNvSpPr>
            <a:spLocks noChangeArrowheads="1"/>
          </p:cNvSpPr>
          <p:nvPr/>
        </p:nvSpPr>
        <p:spPr bwMode="auto">
          <a:xfrm>
            <a:off x="330284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94"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
        <p:nvSpPr>
          <p:cNvPr id="97" name="文本框 3"/>
          <p:cNvSpPr txBox="1"/>
          <p:nvPr/>
        </p:nvSpPr>
        <p:spPr>
          <a:xfrm>
            <a:off x="1053016" y="984625"/>
            <a:ext cx="2943563"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Remote controller </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pic>
        <p:nvPicPr>
          <p:cNvPr id="4" name="图片 3"/>
          <p:cNvPicPr>
            <a:picLocks noChangeAspect="1"/>
          </p:cNvPicPr>
          <p:nvPr/>
        </p:nvPicPr>
        <p:blipFill>
          <a:blip r:embed="rId3"/>
          <a:stretch>
            <a:fillRect/>
          </a:stretch>
        </p:blipFill>
        <p:spPr>
          <a:xfrm>
            <a:off x="3667287" y="1427693"/>
            <a:ext cx="1709966" cy="4533024"/>
          </a:xfrm>
          <a:prstGeom prst="rect">
            <a:avLst/>
          </a:prstGeom>
        </p:spPr>
      </p:pic>
      <p:pic>
        <p:nvPicPr>
          <p:cNvPr id="12" name="图片 11"/>
          <p:cNvPicPr>
            <a:picLocks noChangeAspect="1"/>
          </p:cNvPicPr>
          <p:nvPr/>
        </p:nvPicPr>
        <p:blipFill>
          <a:blip r:embed="rId4"/>
          <a:stretch>
            <a:fillRect/>
          </a:stretch>
        </p:blipFill>
        <p:spPr>
          <a:xfrm>
            <a:off x="8231496" y="1300820"/>
            <a:ext cx="1309667" cy="4726664"/>
          </a:xfrm>
          <a:prstGeom prst="rect">
            <a:avLst/>
          </a:prstGeom>
        </p:spPr>
      </p:pic>
      <p:pic>
        <p:nvPicPr>
          <p:cNvPr id="5" name="图片 4"/>
          <p:cNvPicPr>
            <a:picLocks noChangeAspect="1"/>
          </p:cNvPicPr>
          <p:nvPr/>
        </p:nvPicPr>
        <p:blipFill>
          <a:blip r:embed="rId5"/>
          <a:stretch>
            <a:fillRect/>
          </a:stretch>
        </p:blipFill>
        <p:spPr>
          <a:xfrm>
            <a:off x="1053016" y="1370535"/>
            <a:ext cx="1772072" cy="4729819"/>
          </a:xfrm>
          <a:prstGeom prst="rect">
            <a:avLst/>
          </a:prstGeom>
        </p:spPr>
      </p:pic>
      <p:pic>
        <p:nvPicPr>
          <p:cNvPr id="14" name="图片 13"/>
          <p:cNvPicPr>
            <a:picLocks noChangeAspect="1"/>
          </p:cNvPicPr>
          <p:nvPr/>
        </p:nvPicPr>
        <p:blipFill>
          <a:blip r:embed="rId6"/>
          <a:stretch>
            <a:fillRect/>
          </a:stretch>
        </p:blipFill>
        <p:spPr>
          <a:xfrm>
            <a:off x="5808047" y="1370535"/>
            <a:ext cx="1671238" cy="4530288"/>
          </a:xfrm>
          <a:prstGeom prst="rect">
            <a:avLst/>
          </a:prstGeom>
        </p:spPr>
      </p:pic>
      <p:sp>
        <p:nvSpPr>
          <p:cNvPr id="6" name="文本框 5"/>
          <p:cNvSpPr txBox="1"/>
          <p:nvPr/>
        </p:nvSpPr>
        <p:spPr>
          <a:xfrm>
            <a:off x="1432514" y="6145382"/>
            <a:ext cx="1144010" cy="461665"/>
          </a:xfrm>
          <a:prstGeom prst="rect">
            <a:avLst/>
          </a:prstGeom>
          <a:noFill/>
        </p:spPr>
        <p:txBody>
          <a:bodyPr wrap="square" rtlCol="0">
            <a:spAutoFit/>
          </a:bodyPr>
          <a:lstStyle/>
          <a:p>
            <a:r>
              <a:rPr lang="en-US" altLang="zh-CN" dirty="0"/>
              <a:t>RG67N</a:t>
            </a:r>
          </a:p>
          <a:p>
            <a:r>
              <a:rPr lang="en-US" altLang="zh-CN" dirty="0"/>
              <a:t>(17~30</a:t>
            </a:r>
            <a:r>
              <a:rPr lang="zh-CN" altLang="en-US" dirty="0"/>
              <a:t>℃）</a:t>
            </a:r>
          </a:p>
        </p:txBody>
      </p:sp>
      <p:sp>
        <p:nvSpPr>
          <p:cNvPr id="16" name="文本框 15"/>
          <p:cNvSpPr txBox="1"/>
          <p:nvPr/>
        </p:nvSpPr>
        <p:spPr>
          <a:xfrm>
            <a:off x="3996579" y="6054720"/>
            <a:ext cx="1144010" cy="461665"/>
          </a:xfrm>
          <a:prstGeom prst="rect">
            <a:avLst/>
          </a:prstGeom>
          <a:noFill/>
        </p:spPr>
        <p:txBody>
          <a:bodyPr wrap="square" rtlCol="0">
            <a:spAutoFit/>
          </a:bodyPr>
          <a:lstStyle/>
          <a:p>
            <a:r>
              <a:rPr lang="en-US" altLang="zh-CN" dirty="0"/>
              <a:t>RG67G</a:t>
            </a:r>
          </a:p>
          <a:p>
            <a:r>
              <a:rPr lang="en-US" altLang="zh-CN" dirty="0"/>
              <a:t>(16~30</a:t>
            </a:r>
            <a:r>
              <a:rPr lang="zh-CN" altLang="en-US" dirty="0"/>
              <a:t>℃）</a:t>
            </a:r>
          </a:p>
        </p:txBody>
      </p:sp>
      <p:sp>
        <p:nvSpPr>
          <p:cNvPr id="17" name="文本框 16"/>
          <p:cNvSpPr txBox="1"/>
          <p:nvPr/>
        </p:nvSpPr>
        <p:spPr>
          <a:xfrm>
            <a:off x="5941385" y="5960717"/>
            <a:ext cx="1697639" cy="830997"/>
          </a:xfrm>
          <a:prstGeom prst="rect">
            <a:avLst/>
          </a:prstGeom>
          <a:noFill/>
        </p:spPr>
        <p:txBody>
          <a:bodyPr wrap="square" rtlCol="0">
            <a:spAutoFit/>
          </a:bodyPr>
          <a:lstStyle/>
          <a:p>
            <a:r>
              <a:rPr lang="en-US" altLang="zh-CN" dirty="0"/>
              <a:t>RG67G1</a:t>
            </a:r>
          </a:p>
          <a:p>
            <a:r>
              <a:rPr lang="en-US" altLang="zh-CN" dirty="0"/>
              <a:t>(16~30</a:t>
            </a:r>
            <a:r>
              <a:rPr lang="zh-CN" altLang="en-US" dirty="0"/>
              <a:t>℃）</a:t>
            </a:r>
            <a:endParaRPr lang="en-US" altLang="zh-CN" dirty="0"/>
          </a:p>
          <a:p>
            <a:r>
              <a:rPr lang="en-US" altLang="zh-CN" dirty="0"/>
              <a:t>with independent vane</a:t>
            </a:r>
            <a:endParaRPr lang="zh-CN" altLang="en-US" dirty="0"/>
          </a:p>
          <a:p>
            <a:endParaRPr lang="zh-CN" altLang="en-US" dirty="0"/>
          </a:p>
        </p:txBody>
      </p:sp>
      <p:sp>
        <p:nvSpPr>
          <p:cNvPr id="18" name="文本框 17"/>
          <p:cNvSpPr txBox="1"/>
          <p:nvPr/>
        </p:nvSpPr>
        <p:spPr>
          <a:xfrm>
            <a:off x="8439820" y="6006883"/>
            <a:ext cx="2708469" cy="738664"/>
          </a:xfrm>
          <a:prstGeom prst="rect">
            <a:avLst/>
          </a:prstGeom>
          <a:noFill/>
        </p:spPr>
        <p:txBody>
          <a:bodyPr wrap="square" rtlCol="0">
            <a:spAutoFit/>
          </a:bodyPr>
          <a:lstStyle/>
          <a:p>
            <a:r>
              <a:rPr lang="en-US" altLang="zh-CN" dirty="0"/>
              <a:t>RG10L</a:t>
            </a:r>
          </a:p>
          <a:p>
            <a:r>
              <a:rPr lang="en-US" altLang="zh-CN" dirty="0"/>
              <a:t>(16~30</a:t>
            </a:r>
            <a:r>
              <a:rPr lang="zh-CN" altLang="en-US" dirty="0"/>
              <a:t>℃）</a:t>
            </a:r>
            <a:r>
              <a:rPr lang="en-US" altLang="zh-CN" dirty="0"/>
              <a:t>with</a:t>
            </a:r>
            <a:r>
              <a:rPr lang="en-US" altLang="zh-CN" baseline="0" dirty="0"/>
              <a:t> </a:t>
            </a:r>
            <a:r>
              <a:rPr lang="en-US" altLang="zh-CN" dirty="0"/>
              <a:t>intelligent eye</a:t>
            </a:r>
            <a:endParaRPr lang="zh-CN" altLang="en-US" dirty="0"/>
          </a:p>
          <a:p>
            <a:endParaRPr lang="zh-CN" altLang="en-US" dirty="0"/>
          </a:p>
        </p:txBody>
      </p:sp>
      <p:sp>
        <p:nvSpPr>
          <p:cNvPr id="7" name="矩形 6"/>
          <p:cNvSpPr/>
          <p:nvPr/>
        </p:nvSpPr>
        <p:spPr bwMode="auto">
          <a:xfrm>
            <a:off x="2067844" y="3895742"/>
            <a:ext cx="508679" cy="69473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25000">
              <a:ln w="12700">
                <a:solidFill>
                  <a:schemeClr val="tx1"/>
                </a:solidFill>
              </a:ln>
              <a:noFill/>
              <a:effectLst/>
              <a:latin typeface="Calibri" pitchFamily="34" charset="0"/>
              <a:ea typeface="宋体" pitchFamily="2" charset="-122"/>
              <a:sym typeface="宋体" pitchFamily="2" charset="-122"/>
            </a:endParaRPr>
          </a:p>
        </p:txBody>
      </p:sp>
      <p:sp>
        <p:nvSpPr>
          <p:cNvPr id="20" name="矩形 19"/>
          <p:cNvSpPr/>
          <p:nvPr/>
        </p:nvSpPr>
        <p:spPr bwMode="auto">
          <a:xfrm>
            <a:off x="4636556" y="3895742"/>
            <a:ext cx="504033" cy="69473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25000">
              <a:ln w="12700">
                <a:solidFill>
                  <a:schemeClr val="tx1"/>
                </a:solidFill>
              </a:ln>
              <a:noFill/>
              <a:effectLst/>
              <a:latin typeface="Calibri" pitchFamily="34" charset="0"/>
              <a:ea typeface="宋体" pitchFamily="2" charset="-122"/>
              <a:sym typeface="宋体" pitchFamily="2" charset="-122"/>
            </a:endParaRPr>
          </a:p>
        </p:txBody>
      </p:sp>
      <p:sp>
        <p:nvSpPr>
          <p:cNvPr id="21" name="矩形 20"/>
          <p:cNvSpPr/>
          <p:nvPr/>
        </p:nvSpPr>
        <p:spPr bwMode="auto">
          <a:xfrm>
            <a:off x="6069432" y="3814619"/>
            <a:ext cx="405844" cy="4064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25000">
              <a:ln w="12700">
                <a:solidFill>
                  <a:schemeClr val="tx1"/>
                </a:solidFill>
              </a:ln>
              <a:noFill/>
              <a:effectLst/>
              <a:latin typeface="Calibri" pitchFamily="34" charset="0"/>
              <a:ea typeface="宋体" pitchFamily="2" charset="-122"/>
              <a:sym typeface="宋体" pitchFamily="2" charset="-122"/>
            </a:endParaRPr>
          </a:p>
        </p:txBody>
      </p:sp>
      <p:sp>
        <p:nvSpPr>
          <p:cNvPr id="22" name="矩形 21"/>
          <p:cNvSpPr/>
          <p:nvPr/>
        </p:nvSpPr>
        <p:spPr bwMode="auto">
          <a:xfrm>
            <a:off x="9032384" y="2932546"/>
            <a:ext cx="244820" cy="41101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25000">
              <a:ln w="12700">
                <a:solidFill>
                  <a:schemeClr val="tx1"/>
                </a:solidFill>
              </a:ln>
              <a:noFill/>
              <a:effectLst/>
              <a:latin typeface="Calibri" pitchFamily="34" charset="0"/>
              <a:ea typeface="宋体" pitchFamily="2" charset="-122"/>
              <a:sym typeface="宋体" pitchFamily="2" charset="-122"/>
            </a:endParaRPr>
          </a:p>
        </p:txBody>
      </p:sp>
    </p:spTree>
    <p:extLst>
      <p:ext uri="{BB962C8B-B14F-4D97-AF65-F5344CB8AC3E}">
        <p14:creationId xmlns:p14="http://schemas.microsoft.com/office/powerpoint/2010/main" val="380365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6"/>
          <p:cNvSpPr>
            <a:spLocks noChangeArrowheads="1"/>
          </p:cNvSpPr>
          <p:nvPr/>
        </p:nvSpPr>
        <p:spPr bwMode="auto">
          <a:xfrm>
            <a:off x="652080" y="6040552"/>
            <a:ext cx="110029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kern="0" baseline="0" dirty="0">
                <a:solidFill>
                  <a:srgbClr val="000000"/>
                </a:solidFill>
                <a:latin typeface="+mn-lt"/>
              </a:rPr>
              <a:t>Note: </a:t>
            </a:r>
            <a:r>
              <a:rPr lang="en-US" altLang="zh-CN" sz="2000" kern="0" baseline="0" dirty="0" err="1">
                <a:solidFill>
                  <a:srgbClr val="000000"/>
                </a:solidFill>
                <a:latin typeface="+mn-lt"/>
              </a:rPr>
              <a:t>Pdesignc</a:t>
            </a:r>
            <a:r>
              <a:rPr lang="en-US" altLang="zh-CN" sz="2000" kern="0" baseline="0" dirty="0">
                <a:solidFill>
                  <a:srgbClr val="000000"/>
                </a:solidFill>
                <a:latin typeface="+mn-lt"/>
              </a:rPr>
              <a:t>/</a:t>
            </a:r>
            <a:r>
              <a:rPr lang="en-US" altLang="zh-CN" sz="2000" kern="0" baseline="0" dirty="0" err="1">
                <a:solidFill>
                  <a:srgbClr val="000000"/>
                </a:solidFill>
                <a:latin typeface="+mn-lt"/>
              </a:rPr>
              <a:t>Pdesignh</a:t>
            </a:r>
            <a:r>
              <a:rPr lang="en-US" altLang="zh-CN" sz="2000" kern="0" baseline="0" dirty="0">
                <a:solidFill>
                  <a:srgbClr val="000000"/>
                </a:solidFill>
                <a:latin typeface="+mn-lt"/>
              </a:rPr>
              <a:t>/SEER/SCOP are tested by combination at capacity ratio 1. Capacity ratio means indoor total capacity is equal to outdoor capacity, for example 7Kx2=14K, 9Kx3=27K.</a:t>
            </a:r>
            <a:endParaRPr lang="zh-CN" altLang="en-US" sz="2000" kern="0" baseline="0" dirty="0">
              <a:solidFill>
                <a:srgbClr val="000000"/>
              </a:solidFill>
              <a:latin typeface="+mn-lt"/>
            </a:endParaRPr>
          </a:p>
        </p:txBody>
      </p:sp>
      <p:sp>
        <p:nvSpPr>
          <p:cNvPr id="13"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ea typeface="黑体" panose="02010609060101010101" pitchFamily="49" charset="-122"/>
                <a:sym typeface="Calibri" panose="020F0502020204030204" pitchFamily="34" charset="0"/>
              </a:rPr>
              <a:t>Product line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rgbClr val="7F7F7F"/>
                </a:solidFill>
                <a:ea typeface="黑体" panose="02010609060101010101" pitchFamily="49" charset="-122"/>
                <a:sym typeface="Calibri" panose="020F0502020204030204" pitchFamily="34" charset="0"/>
              </a:rPr>
              <a:t>Basic Information</a:t>
            </a:r>
            <a:endParaRPr lang="zh-CN" altLang="en-US" sz="1800" b="1" dirty="0">
              <a:solidFill>
                <a:srgbClr val="7F7F7F"/>
              </a:solidFill>
              <a:ea typeface="黑体" panose="02010609060101010101" pitchFamily="49" charset="-122"/>
              <a:sym typeface="Calibri" panose="020F0502020204030204" pitchFamily="34" charset="0"/>
            </a:endParaRPr>
          </a:p>
        </p:txBody>
      </p:sp>
      <p:sp>
        <p:nvSpPr>
          <p:cNvPr id="15" name="Oval 45"/>
          <p:cNvSpPr>
            <a:spLocks noChangeArrowheads="1"/>
          </p:cNvSpPr>
          <p:nvPr/>
        </p:nvSpPr>
        <p:spPr bwMode="auto">
          <a:xfrm>
            <a:off x="1492827"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6" name="Oval 46"/>
          <p:cNvSpPr>
            <a:spLocks noChangeArrowheads="1"/>
          </p:cNvSpPr>
          <p:nvPr/>
        </p:nvSpPr>
        <p:spPr bwMode="auto">
          <a:xfrm>
            <a:off x="330284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8" name="文本框 3"/>
          <p:cNvSpPr txBox="1"/>
          <p:nvPr/>
        </p:nvSpPr>
        <p:spPr>
          <a:xfrm>
            <a:off x="1053016" y="984625"/>
            <a:ext cx="4957511"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Outdoor units(For EU R32 Product)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23" name="TextBox 9"/>
          <p:cNvSpPr txBox="1">
            <a:spLocks noChangeArrowheads="1"/>
          </p:cNvSpPr>
          <p:nvPr/>
        </p:nvSpPr>
        <p:spPr bwMode="auto">
          <a:xfrm>
            <a:off x="4803851" y="5042711"/>
            <a:ext cx="2143125"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600" b="1" baseline="0"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 (1 drive 3) 21K, 27K</a:t>
            </a:r>
          </a:p>
          <a:p>
            <a:pPr algn="ctr" eaLnBrk="1" hangingPunct="1"/>
            <a:r>
              <a:rPr lang="en-US" altLang="zh-CN"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rPr>
              <a:t>X4(890x342x673mm)</a:t>
            </a:r>
            <a:endParaRPr lang="zh-CN" altLang="en-US"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endParaRPr>
          </a:p>
        </p:txBody>
      </p:sp>
      <p:sp>
        <p:nvSpPr>
          <p:cNvPr id="25" name="TextBox 9"/>
          <p:cNvSpPr txBox="1">
            <a:spLocks noChangeArrowheads="1"/>
          </p:cNvSpPr>
          <p:nvPr/>
        </p:nvSpPr>
        <p:spPr bwMode="auto">
          <a:xfrm>
            <a:off x="1037919" y="5042711"/>
            <a:ext cx="2143125"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1600" b="1" baseline="0" dirty="0">
                <a:solidFill>
                  <a:schemeClr val="tx1">
                    <a:lumMod val="75000"/>
                    <a:lumOff val="25000"/>
                  </a:schemeClr>
                </a:solidFill>
                <a:latin typeface="Calibri" panose="020F0502020204030204" pitchFamily="34" charset="0"/>
                <a:cs typeface="Arial" pitchFamily="34" charset="0"/>
                <a:sym typeface="Calibri" panose="020F0502020204030204" pitchFamily="34" charset="0"/>
              </a:rPr>
              <a:t>(1 drive 2) 14K, 18K X3</a:t>
            </a:r>
            <a:r>
              <a:rPr lang="en-US" altLang="zh-CN"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rPr>
              <a:t>(805x330x554mm)</a:t>
            </a:r>
            <a:endParaRPr lang="zh-CN" altLang="en-US" sz="1600" b="1" baseline="0" dirty="0">
              <a:solidFill>
                <a:schemeClr val="tx1">
                  <a:lumMod val="65000"/>
                  <a:lumOff val="35000"/>
                </a:schemeClr>
              </a:solidFill>
              <a:latin typeface="Calibri" panose="020F0502020204030204" pitchFamily="34" charset="0"/>
              <a:cs typeface="Arial" pitchFamily="34" charset="0"/>
              <a:sym typeface="Calibri" panose="020F0502020204030204" pitchFamily="34" charset="0"/>
            </a:endParaRPr>
          </a:p>
        </p:txBody>
      </p:sp>
      <p:sp>
        <p:nvSpPr>
          <p:cNvPr id="26" name="TextBox 10"/>
          <p:cNvSpPr txBox="1">
            <a:spLocks noChangeArrowheads="1"/>
          </p:cNvSpPr>
          <p:nvPr/>
        </p:nvSpPr>
        <p:spPr bwMode="auto">
          <a:xfrm>
            <a:off x="8744656" y="5042711"/>
            <a:ext cx="2214562" cy="81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defPPr>
              <a:defRPr lang="zh-CN"/>
            </a:defPPr>
            <a:lvl1pPr algn="ctr" eaLnBrk="1" hangingPunct="1">
              <a:defRPr sz="2000" b="1">
                <a:latin typeface="Arial" pitchFamily="34" charset="0"/>
                <a:cs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en-US" altLang="zh-CN" sz="1600" baseline="0" dirty="0">
                <a:solidFill>
                  <a:schemeClr val="tx1">
                    <a:lumMod val="75000"/>
                    <a:lumOff val="25000"/>
                  </a:schemeClr>
                </a:solidFill>
                <a:latin typeface="Calibri" panose="020F0502020204030204" pitchFamily="34" charset="0"/>
                <a:sym typeface="Calibri" panose="020F0502020204030204" pitchFamily="34" charset="0"/>
              </a:rPr>
              <a:t>(1 drive 4) 28K, 36K</a:t>
            </a:r>
          </a:p>
          <a:p>
            <a:r>
              <a:rPr lang="en-US" altLang="zh-CN" sz="1600" baseline="0" dirty="0">
                <a:solidFill>
                  <a:schemeClr val="tx1">
                    <a:lumMod val="75000"/>
                    <a:lumOff val="25000"/>
                  </a:schemeClr>
                </a:solidFill>
                <a:latin typeface="Calibri" panose="020F0502020204030204" pitchFamily="34" charset="0"/>
                <a:sym typeface="Calibri" panose="020F0502020204030204" pitchFamily="34" charset="0"/>
              </a:rPr>
              <a:t>(1 drive 5) 42K</a:t>
            </a:r>
          </a:p>
          <a:p>
            <a:r>
              <a:rPr lang="en-US" altLang="zh-CN" sz="1600" baseline="0" dirty="0">
                <a:solidFill>
                  <a:schemeClr val="tx1">
                    <a:lumMod val="65000"/>
                    <a:lumOff val="35000"/>
                  </a:schemeClr>
                </a:solidFill>
                <a:latin typeface="Calibri" panose="020F0502020204030204" pitchFamily="34" charset="0"/>
                <a:sym typeface="Calibri" panose="020F0502020204030204" pitchFamily="34" charset="0"/>
              </a:rPr>
              <a:t>D(946×410×810mm)</a:t>
            </a:r>
            <a:endParaRPr lang="zh-CN" altLang="en-US" sz="1600" baseline="0" dirty="0">
              <a:solidFill>
                <a:schemeClr val="tx1">
                  <a:lumMod val="65000"/>
                  <a:lumOff val="35000"/>
                </a:schemeClr>
              </a:solidFill>
              <a:latin typeface="Calibri" panose="020F0502020204030204" pitchFamily="34" charset="0"/>
              <a:sym typeface="Calibri" panose="020F0502020204030204" pitchFamily="34" charset="0"/>
            </a:endParaRPr>
          </a:p>
        </p:txBody>
      </p:sp>
      <p:pic>
        <p:nvPicPr>
          <p:cNvPr id="3" name="图片 2"/>
          <p:cNvPicPr>
            <a:picLocks noChangeAspect="1"/>
          </p:cNvPicPr>
          <p:nvPr/>
        </p:nvPicPr>
        <p:blipFill>
          <a:blip r:embed="rId3">
            <a:clrChange>
              <a:clrFrom>
                <a:srgbClr val="FFFFFF"/>
              </a:clrFrom>
              <a:clrTo>
                <a:srgbClr val="FFFFFF">
                  <a:alpha val="0"/>
                </a:srgbClr>
              </a:clrTo>
            </a:clrChange>
          </a:blip>
          <a:stretch>
            <a:fillRect/>
          </a:stretch>
        </p:blipFill>
        <p:spPr>
          <a:xfrm>
            <a:off x="8083523" y="1732085"/>
            <a:ext cx="3969140" cy="3051523"/>
          </a:xfrm>
          <a:prstGeom prst="rect">
            <a:avLst/>
          </a:prstGeom>
        </p:spPr>
      </p:pic>
      <p:sp>
        <p:nvSpPr>
          <p:cNvPr id="28"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29"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pic>
        <p:nvPicPr>
          <p:cNvPr id="4" name="图片 3"/>
          <p:cNvPicPr>
            <a:picLocks noChangeAspect="1"/>
          </p:cNvPicPr>
          <p:nvPr/>
        </p:nvPicPr>
        <p:blipFill>
          <a:blip r:embed="rId4"/>
          <a:stretch>
            <a:fillRect/>
          </a:stretch>
        </p:blipFill>
        <p:spPr>
          <a:xfrm>
            <a:off x="769645" y="2314955"/>
            <a:ext cx="2930807" cy="2240045"/>
          </a:xfrm>
          <a:prstGeom prst="rect">
            <a:avLst/>
          </a:prstGeom>
        </p:spPr>
      </p:pic>
      <p:pic>
        <p:nvPicPr>
          <p:cNvPr id="5" name="图片 4"/>
          <p:cNvPicPr>
            <a:picLocks noChangeAspect="1"/>
          </p:cNvPicPr>
          <p:nvPr/>
        </p:nvPicPr>
        <p:blipFill>
          <a:blip r:embed="rId5"/>
          <a:stretch>
            <a:fillRect/>
          </a:stretch>
        </p:blipFill>
        <p:spPr>
          <a:xfrm>
            <a:off x="3999723" y="2036123"/>
            <a:ext cx="3336865" cy="2747485"/>
          </a:xfrm>
          <a:prstGeom prst="rect">
            <a:avLst/>
          </a:prstGeom>
        </p:spPr>
      </p:pic>
    </p:spTree>
    <p:extLst>
      <p:ext uri="{BB962C8B-B14F-4D97-AF65-F5344CB8AC3E}">
        <p14:creationId xmlns:p14="http://schemas.microsoft.com/office/powerpoint/2010/main" val="105711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12"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3"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5" name="文本框 3"/>
          <p:cNvSpPr txBox="1"/>
          <p:nvPr/>
        </p:nvSpPr>
        <p:spPr>
          <a:xfrm>
            <a:off x="1053016" y="984625"/>
            <a:ext cx="365888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requirement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56324" y="1538998"/>
            <a:ext cx="4363342" cy="2841246"/>
          </a:xfrm>
          <a:prstGeom prst="rect">
            <a:avLst/>
          </a:prstGeom>
        </p:spPr>
      </p:pic>
      <p:graphicFrame>
        <p:nvGraphicFramePr>
          <p:cNvPr id="27" name="表格 26"/>
          <p:cNvGraphicFramePr>
            <a:graphicFrameLocks noGrp="1"/>
          </p:cNvGraphicFramePr>
          <p:nvPr>
            <p:extLst>
              <p:ext uri="{D42A27DB-BD31-4B8C-83A1-F6EECF244321}">
                <p14:modId xmlns:p14="http://schemas.microsoft.com/office/powerpoint/2010/main" val="3363290659"/>
              </p:ext>
            </p:extLst>
          </p:nvPr>
        </p:nvGraphicFramePr>
        <p:xfrm>
          <a:off x="1053016" y="4472953"/>
          <a:ext cx="9769959" cy="1841018"/>
        </p:xfrm>
        <a:graphic>
          <a:graphicData uri="http://schemas.openxmlformats.org/drawingml/2006/table">
            <a:tbl>
              <a:tblPr firstRow="1" bandRow="1">
                <a:tableStyleId>{5C22544A-7EE6-4342-B048-85BDC9FD1C3A}</a:tableStyleId>
              </a:tblPr>
              <a:tblGrid>
                <a:gridCol w="1506164">
                  <a:extLst>
                    <a:ext uri="{9D8B030D-6E8A-4147-A177-3AD203B41FA5}">
                      <a16:colId xmlns:a16="http://schemas.microsoft.com/office/drawing/2014/main" val="20000"/>
                    </a:ext>
                  </a:extLst>
                </a:gridCol>
                <a:gridCol w="1298964">
                  <a:extLst>
                    <a:ext uri="{9D8B030D-6E8A-4147-A177-3AD203B41FA5}">
                      <a16:colId xmlns:a16="http://schemas.microsoft.com/office/drawing/2014/main" val="20001"/>
                    </a:ext>
                  </a:extLst>
                </a:gridCol>
                <a:gridCol w="1245814">
                  <a:extLst>
                    <a:ext uri="{9D8B030D-6E8A-4147-A177-3AD203B41FA5}">
                      <a16:colId xmlns:a16="http://schemas.microsoft.com/office/drawing/2014/main" val="20002"/>
                    </a:ext>
                  </a:extLst>
                </a:gridCol>
                <a:gridCol w="2926977">
                  <a:extLst>
                    <a:ext uri="{9D8B030D-6E8A-4147-A177-3AD203B41FA5}">
                      <a16:colId xmlns:a16="http://schemas.microsoft.com/office/drawing/2014/main" val="20003"/>
                    </a:ext>
                  </a:extLst>
                </a:gridCol>
                <a:gridCol w="2792040">
                  <a:extLst>
                    <a:ext uri="{9D8B030D-6E8A-4147-A177-3AD203B41FA5}">
                      <a16:colId xmlns:a16="http://schemas.microsoft.com/office/drawing/2014/main" val="20004"/>
                    </a:ext>
                  </a:extLst>
                </a:gridCol>
              </a:tblGrid>
              <a:tr h="193040">
                <a:tc rowSpan="2">
                  <a:txBody>
                    <a:bodyPr/>
                    <a:lstStyle/>
                    <a:p>
                      <a:pPr algn="ctr"/>
                      <a:r>
                        <a:rPr lang="en-US" altLang="zh-CN" sz="1600" b="1" dirty="0">
                          <a:solidFill>
                            <a:schemeClr val="tx1">
                              <a:lumMod val="85000"/>
                              <a:lumOff val="15000"/>
                            </a:schemeClr>
                          </a:solidFill>
                          <a:latin typeface="Arial" pitchFamily="34" charset="0"/>
                          <a:cs typeface="Arial" pitchFamily="34" charset="0"/>
                        </a:rPr>
                        <a:t>Outdoor</a:t>
                      </a:r>
                      <a:r>
                        <a:rPr lang="en-US" altLang="zh-CN" sz="1600" b="1" baseline="0" dirty="0">
                          <a:solidFill>
                            <a:schemeClr val="tx1">
                              <a:lumMod val="85000"/>
                              <a:lumOff val="15000"/>
                            </a:schemeClr>
                          </a:solidFill>
                          <a:latin typeface="Arial" pitchFamily="34" charset="0"/>
                          <a:cs typeface="Arial" pitchFamily="34" charset="0"/>
                        </a:rPr>
                        <a:t> units</a:t>
                      </a:r>
                      <a:endParaRPr lang="zh-CN" altLang="en-US" sz="1600" b="1" dirty="0">
                        <a:solidFill>
                          <a:schemeClr val="tx1">
                            <a:lumMod val="85000"/>
                            <a:lumOff val="15000"/>
                          </a:schemeClr>
                        </a:solidFill>
                        <a:latin typeface="Arial" pitchFamily="34" charset="0"/>
                        <a:cs typeface="Arial" pitchFamily="34" charset="0"/>
                      </a:endParaRPr>
                    </a:p>
                  </a:txBody>
                  <a:tcPr marL="52201" marR="52201" marT="26077" marB="26077" anchor="ctr" anchorCtr="1">
                    <a:lnL w="12700" cmpd="sng">
                      <a:noFill/>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altLang="zh-CN" sz="1800" b="1" dirty="0">
                          <a:solidFill>
                            <a:schemeClr val="tx1">
                              <a:lumMod val="95000"/>
                              <a:lumOff val="5000"/>
                            </a:schemeClr>
                          </a:solidFill>
                          <a:latin typeface="Arial" pitchFamily="34" charset="0"/>
                          <a:cs typeface="Arial" pitchFamily="34" charset="0"/>
                        </a:rPr>
                        <a:t>Max.</a:t>
                      </a:r>
                      <a:r>
                        <a:rPr lang="en-US" altLang="zh-CN" sz="1800" b="1" baseline="0" dirty="0">
                          <a:solidFill>
                            <a:schemeClr val="tx1">
                              <a:lumMod val="95000"/>
                              <a:lumOff val="5000"/>
                            </a:schemeClr>
                          </a:solidFill>
                          <a:latin typeface="Arial" pitchFamily="34" charset="0"/>
                          <a:cs typeface="Arial" pitchFamily="34" charset="0"/>
                        </a:rPr>
                        <a:t> Length</a:t>
                      </a:r>
                      <a:endParaRPr lang="zh-CN" altLang="en-US" sz="1800" b="0" dirty="0">
                        <a:solidFill>
                          <a:schemeClr val="tx1">
                            <a:lumMod val="95000"/>
                            <a:lumOff val="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DBEEF4"/>
                    </a:solidFill>
                  </a:tcPr>
                </a:tc>
                <a:tc hMerge="1">
                  <a:txBody>
                    <a:bodyPr/>
                    <a:lstStyle/>
                    <a:p>
                      <a:pPr algn="ctr"/>
                      <a:endParaRPr lang="zh-CN" altLang="en-US" sz="1600" b="0" dirty="0">
                        <a:solidFill>
                          <a:schemeClr val="tx1"/>
                        </a:solidFill>
                      </a:endParaRPr>
                    </a:p>
                  </a:txBody>
                  <a:tcPr marL="91438" marR="91438" marT="45678" marB="45678"/>
                </a:tc>
                <a:tc gridSpan="2">
                  <a:txBody>
                    <a:bodyPr/>
                    <a:lstStyle/>
                    <a:p>
                      <a:pPr algn="ctr"/>
                      <a:r>
                        <a:rPr lang="en-US" altLang="zh-CN" sz="1800" b="1" dirty="0">
                          <a:solidFill>
                            <a:schemeClr val="tx1">
                              <a:lumMod val="95000"/>
                              <a:lumOff val="5000"/>
                            </a:schemeClr>
                          </a:solidFill>
                          <a:latin typeface="Arial" pitchFamily="34" charset="0"/>
                          <a:cs typeface="Arial" pitchFamily="34" charset="0"/>
                        </a:rPr>
                        <a:t>Max.</a:t>
                      </a:r>
                      <a:r>
                        <a:rPr lang="en-US" altLang="zh-CN" sz="1800" b="1" baseline="0" dirty="0">
                          <a:solidFill>
                            <a:schemeClr val="tx1">
                              <a:lumMod val="95000"/>
                              <a:lumOff val="5000"/>
                            </a:schemeClr>
                          </a:solidFill>
                          <a:latin typeface="Arial" pitchFamily="34" charset="0"/>
                          <a:cs typeface="Arial" pitchFamily="34" charset="0"/>
                        </a:rPr>
                        <a:t> Elevation</a:t>
                      </a:r>
                      <a:endParaRPr lang="zh-CN" altLang="en-US" sz="1800" b="0" dirty="0">
                        <a:solidFill>
                          <a:schemeClr val="tx1">
                            <a:lumMod val="95000"/>
                            <a:lumOff val="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7DEE8"/>
                    </a:solidFill>
                  </a:tcPr>
                </a:tc>
                <a:tc hMerge="1">
                  <a:txBody>
                    <a:bodyPr/>
                    <a:lstStyle/>
                    <a:p>
                      <a:pPr algn="ctr"/>
                      <a:endParaRPr lang="zh-CN" altLang="en-US" sz="1600" b="0" dirty="0">
                        <a:solidFill>
                          <a:schemeClr val="tx1"/>
                        </a:solidFill>
                      </a:endParaRPr>
                    </a:p>
                  </a:txBody>
                  <a:tcPr marL="91438" marR="91438" marT="45678" marB="45678"/>
                </a:tc>
                <a:extLst>
                  <a:ext uri="{0D108BD9-81ED-4DB2-BD59-A6C34878D82A}">
                    <a16:rowId xmlns:a16="http://schemas.microsoft.com/office/drawing/2014/main" val="10000"/>
                  </a:ext>
                </a:extLst>
              </a:tr>
              <a:tr h="330568">
                <a:tc vMerge="1">
                  <a:txBody>
                    <a:bodyPr/>
                    <a:lstStyle/>
                    <a:p>
                      <a:endParaRPr lang="zh-CN" altLang="en-US" sz="1600" b="0" dirty="0">
                        <a:solidFill>
                          <a:schemeClr val="tx1"/>
                        </a:solidFill>
                      </a:endParaRPr>
                    </a:p>
                  </a:txBody>
                  <a:tcPr marL="91438" marR="91438" marT="45678" marB="45678"/>
                </a:tc>
                <a:tc>
                  <a:txBody>
                    <a:bodyPr/>
                    <a:lstStyle/>
                    <a:p>
                      <a:pPr algn="ctr"/>
                      <a:r>
                        <a:rPr lang="en-US" altLang="zh-CN" sz="1600" b="1" dirty="0">
                          <a:solidFill>
                            <a:schemeClr val="tx1">
                              <a:lumMod val="85000"/>
                              <a:lumOff val="15000"/>
                            </a:schemeClr>
                          </a:solidFill>
                          <a:latin typeface="Arial" pitchFamily="34" charset="0"/>
                          <a:cs typeface="Arial" pitchFamily="34" charset="0"/>
                        </a:rPr>
                        <a:t>Total length</a:t>
                      </a:r>
                      <a:endParaRPr lang="zh-CN" altLang="en-US" sz="1600" b="1" dirty="0">
                        <a:solidFill>
                          <a:schemeClr val="tx1">
                            <a:lumMod val="85000"/>
                            <a:lumOff val="1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lumMod val="85000"/>
                              <a:lumOff val="15000"/>
                            </a:schemeClr>
                          </a:solidFill>
                          <a:latin typeface="Arial" pitchFamily="34" charset="0"/>
                          <a:cs typeface="Arial" pitchFamily="34" charset="0"/>
                        </a:rPr>
                        <a:t>One indoor</a:t>
                      </a:r>
                      <a:endParaRPr lang="zh-CN" altLang="en-US" sz="1600" b="1" dirty="0">
                        <a:solidFill>
                          <a:schemeClr val="tx1">
                            <a:lumMod val="85000"/>
                            <a:lumOff val="1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lumMod val="85000"/>
                              <a:lumOff val="15000"/>
                            </a:schemeClr>
                          </a:solidFill>
                          <a:latin typeface="Arial" pitchFamily="34" charset="0"/>
                          <a:cs typeface="Arial" pitchFamily="34" charset="0"/>
                        </a:rPr>
                        <a:t>Between indoor and</a:t>
                      </a:r>
                      <a:r>
                        <a:rPr lang="en-US" altLang="zh-CN" sz="1600" b="1" baseline="0" dirty="0">
                          <a:solidFill>
                            <a:schemeClr val="tx1">
                              <a:lumMod val="85000"/>
                              <a:lumOff val="15000"/>
                            </a:schemeClr>
                          </a:solidFill>
                          <a:latin typeface="Arial" pitchFamily="34" charset="0"/>
                          <a:cs typeface="Arial" pitchFamily="34" charset="0"/>
                        </a:rPr>
                        <a:t> </a:t>
                      </a:r>
                      <a:r>
                        <a:rPr lang="en-US" altLang="zh-CN" sz="1600" b="1" dirty="0">
                          <a:solidFill>
                            <a:schemeClr val="tx1">
                              <a:lumMod val="85000"/>
                              <a:lumOff val="15000"/>
                            </a:schemeClr>
                          </a:solidFill>
                          <a:latin typeface="Arial" pitchFamily="34" charset="0"/>
                          <a:cs typeface="Arial" pitchFamily="34" charset="0"/>
                        </a:rPr>
                        <a:t>outdoor</a:t>
                      </a:r>
                      <a:endParaRPr lang="zh-CN" altLang="en-US" sz="1600" b="1" dirty="0">
                        <a:solidFill>
                          <a:schemeClr val="tx1">
                            <a:lumMod val="85000"/>
                            <a:lumOff val="1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1" dirty="0">
                          <a:solidFill>
                            <a:schemeClr val="tx1">
                              <a:lumMod val="85000"/>
                              <a:lumOff val="15000"/>
                            </a:schemeClr>
                          </a:solidFill>
                          <a:latin typeface="Arial" pitchFamily="34" charset="0"/>
                          <a:cs typeface="Arial" pitchFamily="34" charset="0"/>
                        </a:rPr>
                        <a:t>Between indoor and</a:t>
                      </a:r>
                      <a:r>
                        <a:rPr lang="en-US" altLang="zh-CN" sz="1600" b="1" baseline="0" dirty="0">
                          <a:solidFill>
                            <a:schemeClr val="tx1">
                              <a:lumMod val="85000"/>
                              <a:lumOff val="15000"/>
                            </a:schemeClr>
                          </a:solidFill>
                          <a:latin typeface="Arial" pitchFamily="34" charset="0"/>
                          <a:cs typeface="Arial" pitchFamily="34" charset="0"/>
                        </a:rPr>
                        <a:t> in</a:t>
                      </a:r>
                      <a:r>
                        <a:rPr lang="en-US" altLang="zh-CN" sz="1600" b="1" dirty="0">
                          <a:solidFill>
                            <a:schemeClr val="tx1">
                              <a:lumMod val="85000"/>
                              <a:lumOff val="15000"/>
                            </a:schemeClr>
                          </a:solidFill>
                          <a:latin typeface="Arial" pitchFamily="34" charset="0"/>
                          <a:cs typeface="Arial" pitchFamily="34" charset="0"/>
                        </a:rPr>
                        <a:t>door</a:t>
                      </a:r>
                      <a:endParaRPr lang="zh-CN" altLang="en-US" sz="1600" b="1" dirty="0">
                        <a:solidFill>
                          <a:schemeClr val="tx1">
                            <a:lumMod val="85000"/>
                            <a:lumOff val="15000"/>
                          </a:schemeClr>
                        </a:solidFill>
                        <a:latin typeface="Arial" pitchFamily="34" charset="0"/>
                        <a:cs typeface="Arial" pitchFamily="34" charset="0"/>
                      </a:endParaRPr>
                    </a:p>
                  </a:txBody>
                  <a:tcPr marL="52201" marR="52201" marT="26077" marB="26077" anchor="ctr" anchorCtr="1">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3040">
                <a:tc>
                  <a:txBody>
                    <a:bodyPr/>
                    <a:lstStyle/>
                    <a:p>
                      <a:r>
                        <a:rPr lang="en-US" altLang="zh-CN" sz="1600" b="0" dirty="0">
                          <a:solidFill>
                            <a:schemeClr val="tx1">
                              <a:lumMod val="75000"/>
                              <a:lumOff val="25000"/>
                            </a:schemeClr>
                          </a:solidFill>
                          <a:latin typeface="Arial" pitchFamily="34" charset="0"/>
                          <a:cs typeface="Arial" pitchFamily="34" charset="0"/>
                        </a:rPr>
                        <a:t>1 drive</a:t>
                      </a:r>
                      <a:r>
                        <a:rPr lang="en-US" altLang="zh-CN" sz="1600" b="0" baseline="0" dirty="0">
                          <a:solidFill>
                            <a:schemeClr val="tx1">
                              <a:lumMod val="75000"/>
                              <a:lumOff val="25000"/>
                            </a:schemeClr>
                          </a:solidFill>
                          <a:latin typeface="Arial" pitchFamily="34" charset="0"/>
                          <a:cs typeface="Arial" pitchFamily="34" charset="0"/>
                        </a:rPr>
                        <a:t> 2</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rgbClr val="FF0000"/>
                          </a:solidFill>
                          <a:latin typeface="Arial" pitchFamily="34" charset="0"/>
                          <a:cs typeface="Arial" pitchFamily="34" charset="0"/>
                        </a:rPr>
                        <a:t>40</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rgbClr val="FF0000"/>
                          </a:solidFill>
                          <a:latin typeface="Arial" pitchFamily="34" charset="0"/>
                          <a:cs typeface="Arial" pitchFamily="34" charset="0"/>
                        </a:rPr>
                        <a:t>25</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15</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10</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2"/>
                  </a:ext>
                </a:extLst>
              </a:tr>
              <a:tr h="193040">
                <a:tc>
                  <a:txBody>
                    <a:bodyPr/>
                    <a:lstStyle/>
                    <a:p>
                      <a:r>
                        <a:rPr lang="en-US" altLang="zh-CN" sz="1600" b="0" dirty="0">
                          <a:solidFill>
                            <a:schemeClr val="tx1">
                              <a:lumMod val="75000"/>
                              <a:lumOff val="25000"/>
                            </a:schemeClr>
                          </a:solidFill>
                          <a:latin typeface="Arial" pitchFamily="34" charset="0"/>
                          <a:cs typeface="Arial" pitchFamily="34" charset="0"/>
                        </a:rPr>
                        <a:t>1 drive 3</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rgbClr val="FF0000"/>
                          </a:solidFill>
                          <a:latin typeface="Arial" pitchFamily="34" charset="0"/>
                          <a:cs typeface="Arial" pitchFamily="34" charset="0"/>
                        </a:rPr>
                        <a:t>60</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rgbClr val="FF0000"/>
                          </a:solidFill>
                          <a:latin typeface="Arial" pitchFamily="34" charset="0"/>
                          <a:cs typeface="Arial" pitchFamily="34" charset="0"/>
                        </a:rPr>
                        <a:t>30</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15</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10</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3040">
                <a:tc>
                  <a:txBody>
                    <a:bodyPr/>
                    <a:lstStyle/>
                    <a:p>
                      <a:r>
                        <a:rPr lang="en-US" altLang="zh-CN" sz="1600" b="0" dirty="0">
                          <a:solidFill>
                            <a:schemeClr val="tx1">
                              <a:lumMod val="75000"/>
                              <a:lumOff val="25000"/>
                            </a:schemeClr>
                          </a:solidFill>
                          <a:latin typeface="Arial" pitchFamily="34" charset="0"/>
                          <a:cs typeface="Arial" pitchFamily="34" charset="0"/>
                        </a:rPr>
                        <a:t>1 drive 4</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rgbClr val="FF0000"/>
                          </a:solidFill>
                          <a:latin typeface="Arial" pitchFamily="34" charset="0"/>
                          <a:cs typeface="Arial" pitchFamily="34" charset="0"/>
                        </a:rPr>
                        <a:t>80</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rgbClr val="FF0000"/>
                          </a:solidFill>
                          <a:latin typeface="Arial" pitchFamily="34" charset="0"/>
                          <a:cs typeface="Arial" pitchFamily="34" charset="0"/>
                        </a:rPr>
                        <a:t>35</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15</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10</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9F9F9"/>
                    </a:solidFill>
                  </a:tcPr>
                </a:tc>
                <a:extLst>
                  <a:ext uri="{0D108BD9-81ED-4DB2-BD59-A6C34878D82A}">
                    <a16:rowId xmlns:a16="http://schemas.microsoft.com/office/drawing/2014/main" val="10004"/>
                  </a:ext>
                </a:extLst>
              </a:tr>
              <a:tr h="193040">
                <a:tc>
                  <a:txBody>
                    <a:bodyPr/>
                    <a:lstStyle/>
                    <a:p>
                      <a:r>
                        <a:rPr lang="en-US" altLang="zh-CN" sz="1600" b="0" dirty="0">
                          <a:solidFill>
                            <a:schemeClr val="tx1">
                              <a:lumMod val="75000"/>
                              <a:lumOff val="25000"/>
                            </a:schemeClr>
                          </a:solidFill>
                          <a:latin typeface="Arial" pitchFamily="34" charset="0"/>
                          <a:cs typeface="Arial" pitchFamily="34" charset="0"/>
                        </a:rPr>
                        <a:t>1 drive 5</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rgbClr val="FF0000"/>
                          </a:solidFill>
                          <a:latin typeface="Arial" pitchFamily="34" charset="0"/>
                          <a:cs typeface="Arial" pitchFamily="34" charset="0"/>
                        </a:rPr>
                        <a:t>80</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rgbClr val="FF0000"/>
                          </a:solidFill>
                          <a:latin typeface="Arial" pitchFamily="34" charset="0"/>
                          <a:cs typeface="Arial" pitchFamily="34" charset="0"/>
                        </a:rPr>
                        <a:t>35</a:t>
                      </a:r>
                      <a:endParaRPr lang="zh-CN" altLang="en-US" sz="1600" b="0" dirty="0">
                        <a:solidFill>
                          <a:srgbClr val="FF0000"/>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15</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a:solidFill>
                            <a:schemeClr val="tx1">
                              <a:lumMod val="75000"/>
                              <a:lumOff val="25000"/>
                            </a:schemeClr>
                          </a:solidFill>
                          <a:latin typeface="Arial" pitchFamily="34" charset="0"/>
                          <a:cs typeface="Arial" pitchFamily="34" charset="0"/>
                        </a:rPr>
                        <a:t>10</a:t>
                      </a:r>
                      <a:endParaRPr lang="zh-CN" altLang="en-US" sz="1600" b="0" dirty="0">
                        <a:solidFill>
                          <a:schemeClr val="tx1">
                            <a:lumMod val="75000"/>
                            <a:lumOff val="25000"/>
                          </a:schemeClr>
                        </a:solidFill>
                        <a:latin typeface="Arial" pitchFamily="34" charset="0"/>
                        <a:cs typeface="Arial" pitchFamily="34" charset="0"/>
                      </a:endParaRPr>
                    </a:p>
                  </a:txBody>
                  <a:tcPr marL="52201" marR="52201" marT="26077" marB="26077">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1"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6"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25730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9"/>
          <p:cNvGraphicFramePr>
            <a:graphicFrameLocks noGrp="1"/>
          </p:cNvGraphicFramePr>
          <p:nvPr>
            <p:extLst>
              <p:ext uri="{D42A27DB-BD31-4B8C-83A1-F6EECF244321}">
                <p14:modId xmlns:p14="http://schemas.microsoft.com/office/powerpoint/2010/main" val="3126269775"/>
              </p:ext>
            </p:extLst>
          </p:nvPr>
        </p:nvGraphicFramePr>
        <p:xfrm>
          <a:off x="1221261" y="1413524"/>
          <a:ext cx="9107178" cy="4599599"/>
        </p:xfrm>
        <a:graphic>
          <a:graphicData uri="http://schemas.openxmlformats.org/drawingml/2006/table">
            <a:tbl>
              <a:tblPr/>
              <a:tblGrid>
                <a:gridCol w="1161075">
                  <a:extLst>
                    <a:ext uri="{9D8B030D-6E8A-4147-A177-3AD203B41FA5}">
                      <a16:colId xmlns:a16="http://schemas.microsoft.com/office/drawing/2014/main" val="20000"/>
                    </a:ext>
                  </a:extLst>
                </a:gridCol>
                <a:gridCol w="1421425">
                  <a:extLst>
                    <a:ext uri="{9D8B030D-6E8A-4147-A177-3AD203B41FA5}">
                      <a16:colId xmlns:a16="http://schemas.microsoft.com/office/drawing/2014/main" val="20001"/>
                    </a:ext>
                  </a:extLst>
                </a:gridCol>
                <a:gridCol w="1275160">
                  <a:extLst>
                    <a:ext uri="{9D8B030D-6E8A-4147-A177-3AD203B41FA5}">
                      <a16:colId xmlns:a16="http://schemas.microsoft.com/office/drawing/2014/main" val="20002"/>
                    </a:ext>
                  </a:extLst>
                </a:gridCol>
                <a:gridCol w="1214438">
                  <a:extLst>
                    <a:ext uri="{9D8B030D-6E8A-4147-A177-3AD203B41FA5}">
                      <a16:colId xmlns:a16="http://schemas.microsoft.com/office/drawing/2014/main" val="20003"/>
                    </a:ext>
                  </a:extLst>
                </a:gridCol>
                <a:gridCol w="2555071">
                  <a:extLst>
                    <a:ext uri="{9D8B030D-6E8A-4147-A177-3AD203B41FA5}">
                      <a16:colId xmlns:a16="http://schemas.microsoft.com/office/drawing/2014/main" val="20004"/>
                    </a:ext>
                  </a:extLst>
                </a:gridCol>
                <a:gridCol w="1480009">
                  <a:extLst>
                    <a:ext uri="{9D8B030D-6E8A-4147-A177-3AD203B41FA5}">
                      <a16:colId xmlns:a16="http://schemas.microsoft.com/office/drawing/2014/main" val="20005"/>
                    </a:ext>
                  </a:extLst>
                </a:gridCol>
              </a:tblGrid>
              <a:tr h="469679">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sz="1200" b="0" i="0" u="none" strike="noStrike" cap="none" normalizeH="0" baseline="0" dirty="0">
                        <a:ln>
                          <a:noFill/>
                        </a:ln>
                        <a:solidFill>
                          <a:schemeClr val="bg1"/>
                        </a:solidFill>
                        <a:effectLst/>
                        <a:latin typeface="Century Gothic" pitchFamily="34" charset="0"/>
                        <a:ea typeface="宋体" pitchFamily="2" charset="-122"/>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1" i="1" u="none" strike="noStrike" cap="none" normalizeH="0" baseline="0" dirty="0">
                          <a:ln>
                            <a:noFill/>
                          </a:ln>
                          <a:solidFill>
                            <a:schemeClr val="bg1"/>
                          </a:solidFill>
                          <a:effectLst/>
                          <a:latin typeface="Century Gothic" pitchFamily="34" charset="0"/>
                          <a:ea typeface="宋体" pitchFamily="2" charset="-122"/>
                        </a:rPr>
                        <a:t>Model</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1" i="1" u="none" strike="noStrike" cap="none" normalizeH="0" baseline="0" dirty="0">
                          <a:ln>
                            <a:noFill/>
                          </a:ln>
                          <a:solidFill>
                            <a:schemeClr val="bg1"/>
                          </a:solidFill>
                          <a:effectLst/>
                          <a:latin typeface="Century Gothic" pitchFamily="34" charset="0"/>
                          <a:ea typeface="宋体" pitchFamily="2" charset="-122"/>
                        </a:rPr>
                        <a:t>Liquid (mm)</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1" i="1" u="none" strike="noStrike" cap="none" normalizeH="0" baseline="0" dirty="0">
                          <a:ln>
                            <a:noFill/>
                          </a:ln>
                          <a:solidFill>
                            <a:schemeClr val="bg1"/>
                          </a:solidFill>
                          <a:effectLst/>
                          <a:latin typeface="Century Gothic" pitchFamily="34" charset="0"/>
                          <a:ea typeface="宋体" pitchFamily="2" charset="-122"/>
                        </a:rPr>
                        <a:t>Gas (mm)</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1" i="1" u="none" strike="noStrike" cap="none" normalizeH="0" baseline="0" dirty="0">
                          <a:ln>
                            <a:noFill/>
                          </a:ln>
                          <a:solidFill>
                            <a:schemeClr val="bg1"/>
                          </a:solidFill>
                          <a:effectLst/>
                          <a:latin typeface="Century Gothic" pitchFamily="34" charset="0"/>
                          <a:ea typeface="宋体" pitchFamily="2" charset="-122"/>
                        </a:rPr>
                        <a:t>Max. length /elevation (m)</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1" i="1" u="none" strike="noStrike" cap="none" normalizeH="0" baseline="0" dirty="0">
                          <a:ln>
                            <a:noFill/>
                          </a:ln>
                          <a:solidFill>
                            <a:schemeClr val="bg1"/>
                          </a:solidFill>
                          <a:effectLst/>
                          <a:latin typeface="Century Gothic" pitchFamily="34" charset="0"/>
                          <a:ea typeface="宋体" pitchFamily="2" charset="-122"/>
                        </a:rPr>
                        <a:t>Additional gas charge (g/m)</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val="10000"/>
                  </a:ext>
                </a:extLst>
              </a:tr>
              <a:tr h="537234">
                <a:tc rowSpan="3">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Indoor unit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7K9K12K</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Ф9.52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25-35/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IDU AND ODU: 15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Between IDUs: 10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12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1"/>
                  </a:ext>
                </a:extLst>
              </a:tr>
              <a:tr h="410986">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18K</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rgbClr val="FF0000"/>
                          </a:solidFill>
                          <a:effectLst/>
                          <a:latin typeface="Century Gothic" pitchFamily="34" charset="0"/>
                          <a:ea typeface="宋体" pitchFamily="2" charset="-122"/>
                          <a:cs typeface="Arial" charset="0"/>
                        </a:rPr>
                        <a:t>Ф12.7</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25-35/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IDU AND ODU: 15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Between IDUs: 10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12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2"/>
                  </a:ext>
                </a:extLst>
              </a:tr>
              <a:tr h="416713">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1600" b="0" i="0" u="none" strike="noStrike" cap="none" normalizeH="0" baseline="0" dirty="0">
                        <a:ln>
                          <a:noFill/>
                        </a:ln>
                        <a:solidFill>
                          <a:schemeClr val="tx1"/>
                        </a:solidFill>
                        <a:effectLst/>
                        <a:latin typeface="Century Gothic" pitchFamily="34" charset="0"/>
                        <a:ea typeface="宋体" pitchFamily="2"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24K</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rgbClr val="FF0000"/>
                          </a:solidFill>
                          <a:effectLst/>
                          <a:latin typeface="Century Gothic" pitchFamily="34" charset="0"/>
                          <a:ea typeface="宋体" pitchFamily="2" charset="-122"/>
                          <a:cs typeface="Arial" charset="0"/>
                        </a:rPr>
                        <a:t>Ф9.52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rgbClr val="FF0000"/>
                          </a:solidFill>
                          <a:effectLst/>
                          <a:latin typeface="Century Gothic" pitchFamily="34" charset="0"/>
                          <a:ea typeface="宋体" pitchFamily="2" charset="-122"/>
                          <a:cs typeface="Arial" charset="0"/>
                        </a:rPr>
                        <a:t>Ф15.9</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35/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IDU AND ODU: 15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Between IDUs: 10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24</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3"/>
                  </a:ext>
                </a:extLst>
              </a:tr>
              <a:tr h="469575">
                <a:tc rowSpan="4">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Outdoor unit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14K18K</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(Dual)</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 x 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Ф9.52 x 2</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Single: 25</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Total: 40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4"/>
                  </a:ext>
                </a:extLst>
              </a:tr>
              <a:tr h="405352">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21K27K</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(Triple)</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 x 3</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Ф9.52 x 3</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Single: 30</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Total: 60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5"/>
                  </a:ext>
                </a:extLst>
              </a:tr>
              <a:tr h="442565">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1600" b="0" i="0" u="none" strike="noStrike" cap="none" normalizeH="0" baseline="0" dirty="0">
                        <a:ln>
                          <a:noFill/>
                        </a:ln>
                        <a:solidFill>
                          <a:schemeClr val="tx1"/>
                        </a:solidFill>
                        <a:effectLst/>
                        <a:latin typeface="Century Gothic" pitchFamily="34" charset="0"/>
                        <a:ea typeface="宋体" pitchFamily="2" charset="-122"/>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28K36K</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(quadruple)</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 x 4</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Ф9.52 x 3</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rgbClr val="FF0000"/>
                          </a:solidFill>
                          <a:effectLst/>
                          <a:latin typeface="Century Gothic" pitchFamily="34" charset="0"/>
                          <a:ea typeface="宋体" pitchFamily="2" charset="-122"/>
                          <a:cs typeface="Arial" charset="0"/>
                        </a:rPr>
                        <a:t>Ф12.7 x 1</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Single: 35</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Total: 80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6"/>
                  </a:ext>
                </a:extLst>
              </a:tr>
              <a:tr h="39493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1600" b="0" i="0" u="none" strike="noStrike" cap="none" normalizeH="0" baseline="0" dirty="0">
                        <a:ln>
                          <a:noFill/>
                        </a:ln>
                        <a:solidFill>
                          <a:schemeClr val="tx1"/>
                        </a:solidFill>
                        <a:effectLst/>
                        <a:latin typeface="Century Gothic" pitchFamily="34" charset="0"/>
                        <a:ea typeface="宋体" pitchFamily="2" charset="-12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42K</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rPr>
                        <a:t>(quintuple)</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Ф6.35 x 5</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Ф9.52 x 4</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rgbClr val="FF0000"/>
                          </a:solidFill>
                          <a:effectLst/>
                          <a:latin typeface="Century Gothic" pitchFamily="34" charset="0"/>
                          <a:ea typeface="宋体" pitchFamily="2" charset="-122"/>
                          <a:cs typeface="Arial" charset="0"/>
                        </a:rPr>
                        <a:t>Ф12.7 x 1</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marL="0" algn="l" defTabSz="914400" rtl="0" eaLnBrk="1" latinLnBrk="0" hangingPunct="1">
                        <a:defRPr sz="1800" kern="1200">
                          <a:solidFill>
                            <a:schemeClr val="tx1"/>
                          </a:solidFill>
                          <a:latin typeface="TrueFrutiger"/>
                          <a:ea typeface="SimSun"/>
                          <a:cs typeface=""/>
                        </a:defRPr>
                      </a:lvl1pPr>
                      <a:lvl2pPr marL="457200" algn="l" defTabSz="914400" rtl="0" eaLnBrk="1" latinLnBrk="0" hangingPunct="1">
                        <a:defRPr sz="1800" kern="1200">
                          <a:solidFill>
                            <a:schemeClr val="tx1"/>
                          </a:solidFill>
                          <a:latin typeface="TrueFrutiger"/>
                          <a:ea typeface="SimSun"/>
                          <a:cs typeface=""/>
                        </a:defRPr>
                      </a:lvl2pPr>
                      <a:lvl3pPr marL="914400" algn="l" defTabSz="914400" rtl="0" eaLnBrk="1" latinLnBrk="0" hangingPunct="1">
                        <a:defRPr sz="1800" kern="1200">
                          <a:solidFill>
                            <a:schemeClr val="tx1"/>
                          </a:solidFill>
                          <a:latin typeface="TrueFrutiger"/>
                          <a:ea typeface="SimSun"/>
                          <a:cs typeface=""/>
                        </a:defRPr>
                      </a:lvl3pPr>
                      <a:lvl4pPr marL="1371600" algn="l" defTabSz="914400" rtl="0" eaLnBrk="1" latinLnBrk="0" hangingPunct="1">
                        <a:defRPr sz="1800" kern="1200">
                          <a:solidFill>
                            <a:schemeClr val="tx1"/>
                          </a:solidFill>
                          <a:latin typeface="TrueFrutiger"/>
                          <a:ea typeface="SimSun"/>
                          <a:cs typeface=""/>
                        </a:defRPr>
                      </a:lvl4pPr>
                      <a:lvl5pPr marL="1828800" algn="l" defTabSz="914400" rtl="0" eaLnBrk="1" latinLnBrk="0" hangingPunct="1">
                        <a:defRPr sz="1800" kern="1200">
                          <a:solidFill>
                            <a:schemeClr val="tx1"/>
                          </a:solidFill>
                          <a:latin typeface="TrueFrutiger"/>
                          <a:ea typeface="SimSun"/>
                          <a:cs typeface=""/>
                        </a:defRPr>
                      </a:lvl5pPr>
                      <a:lvl6pPr marL="2286000" algn="l" defTabSz="914400" rtl="0" eaLnBrk="1" latinLnBrk="0" hangingPunct="1">
                        <a:defRPr sz="1800" kern="1200">
                          <a:solidFill>
                            <a:schemeClr val="tx1"/>
                          </a:solidFill>
                          <a:latin typeface="TrueFrutiger"/>
                          <a:ea typeface="SimSun"/>
                          <a:cs typeface=""/>
                        </a:defRPr>
                      </a:lvl6pPr>
                      <a:lvl7pPr marL="2743200" algn="l" defTabSz="914400" rtl="0" eaLnBrk="1" latinLnBrk="0" hangingPunct="1">
                        <a:defRPr sz="1800" kern="1200">
                          <a:solidFill>
                            <a:schemeClr val="tx1"/>
                          </a:solidFill>
                          <a:latin typeface="TrueFrutiger"/>
                          <a:ea typeface="SimSun"/>
                          <a:cs typeface=""/>
                        </a:defRPr>
                      </a:lvl7pPr>
                      <a:lvl8pPr marL="3200400" algn="l" defTabSz="914400" rtl="0" eaLnBrk="1" latinLnBrk="0" hangingPunct="1">
                        <a:defRPr sz="1800" kern="1200">
                          <a:solidFill>
                            <a:schemeClr val="tx1"/>
                          </a:solidFill>
                          <a:latin typeface="TrueFrutiger"/>
                          <a:ea typeface="SimSun"/>
                          <a:cs typeface=""/>
                        </a:defRPr>
                      </a:lvl8pPr>
                      <a:lvl9pPr marL="3657600" algn="l" defTabSz="914400" rtl="0" eaLnBrk="1" latinLnBrk="0" hangingPunct="1">
                        <a:defRPr sz="1800" kern="1200">
                          <a:solidFill>
                            <a:schemeClr val="tx1"/>
                          </a:solidFill>
                          <a:latin typeface="TrueFrutiger"/>
                          <a:ea typeface="SimSun"/>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Single: 35</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rPr>
                        <a:t>Total: 80</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zh-CN" sz="1200" b="0" i="0" u="none" strike="noStrike" cap="none" normalizeH="0" baseline="0" dirty="0">
                        <a:ln>
                          <a:noFill/>
                        </a:ln>
                        <a:solidFill>
                          <a:schemeClr val="tx1"/>
                        </a:solidFill>
                        <a:effectLst/>
                        <a:latin typeface="Century Gothic" pitchFamily="34" charset="0"/>
                        <a:ea typeface="宋体" pitchFamily="2" charset="-122"/>
                        <a:cs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a16="http://schemas.microsoft.com/office/drawing/2014/main" val="10007"/>
                  </a:ext>
                </a:extLst>
              </a:tr>
            </a:tbl>
          </a:graphicData>
        </a:graphic>
      </p:graphicFrame>
      <p:sp>
        <p:nvSpPr>
          <p:cNvPr id="3" name="TextBox 6"/>
          <p:cNvSpPr txBox="1">
            <a:spLocks noChangeArrowheads="1"/>
          </p:cNvSpPr>
          <p:nvPr/>
        </p:nvSpPr>
        <p:spPr bwMode="auto">
          <a:xfrm>
            <a:off x="1053016" y="6074252"/>
            <a:ext cx="9585248" cy="646331"/>
          </a:xfrm>
          <a:prstGeom prst="rect">
            <a:avLst/>
          </a:prstGeom>
          <a:noFill/>
          <a:ln w="9525">
            <a:noFill/>
            <a:miter lim="800000"/>
            <a:headEnd/>
            <a:tailEnd/>
          </a:ln>
        </p:spPr>
        <p:txBody>
          <a:bodyPr wrap="square" lIns="54000" rIns="54000">
            <a:spAutoFit/>
          </a:bodyPr>
          <a:lstStyle/>
          <a:p>
            <a:pPr marL="0" marR="0" lvl="0" indent="0" defTabSz="914400" eaLnBrk="1" fontAlgn="auto" latinLnBrk="0" hangingPunct="1">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cs typeface="Calibri" panose="020F0502020204030204" pitchFamily="34" charset="0"/>
              </a:rPr>
              <a:t>The refrigerant pre-charged inside the outdoor unit is applied to 7,5 m standard pipes </a:t>
            </a:r>
            <a:r>
              <a:rPr kumimoji="0" lang="en-US" b="0" i="0" u="none" strike="noStrike" kern="0" cap="none" spc="0" normalizeH="0" baseline="0" noProof="0" dirty="0">
                <a:ln>
                  <a:noFill/>
                </a:ln>
                <a:solidFill>
                  <a:srgbClr val="FF0000"/>
                </a:solidFill>
                <a:effectLst/>
                <a:uLnTx/>
                <a:uFillTx/>
                <a:cs typeface="Calibri" panose="020F0502020204030204" pitchFamily="34" charset="0"/>
              </a:rPr>
              <a:t>each</a:t>
            </a:r>
            <a:r>
              <a:rPr kumimoji="0" lang="en-US" b="0" i="0" u="none" strike="noStrike" kern="0" cap="none" spc="0" normalizeH="0" baseline="0" noProof="0" dirty="0">
                <a:ln>
                  <a:noFill/>
                </a:ln>
                <a:solidFill>
                  <a:srgbClr val="000000"/>
                </a:solidFill>
                <a:effectLst/>
                <a:uLnTx/>
                <a:uFillTx/>
                <a:cs typeface="Calibri" panose="020F0502020204030204" pitchFamily="34" charset="0"/>
              </a:rPr>
              <a:t>. </a:t>
            </a:r>
          </a:p>
          <a:p>
            <a:pPr marL="0" marR="0" lvl="0" indent="0" defTabSz="914400" eaLnBrk="1" fontAlgn="auto" latinLnBrk="0" hangingPunct="1">
              <a:spcBef>
                <a:spcPts val="0"/>
              </a:spcBef>
              <a:spcAft>
                <a:spcPts val="0"/>
              </a:spcAft>
              <a:buClrTx/>
              <a:buSzTx/>
              <a:buFontTx/>
              <a:buNone/>
              <a:tabLst/>
              <a:defRPr/>
            </a:pPr>
            <a:r>
              <a:rPr kumimoji="0" lang="en-US" b="0" i="0" u="none" strike="noStrike" kern="0" cap="none" spc="0" normalizeH="0" baseline="0" noProof="0" dirty="0">
                <a:ln>
                  <a:noFill/>
                </a:ln>
                <a:solidFill>
                  <a:srgbClr val="000000"/>
                </a:solidFill>
                <a:effectLst/>
                <a:uLnTx/>
                <a:uFillTx/>
                <a:cs typeface="Calibri" panose="020F0502020204030204" pitchFamily="34" charset="0"/>
              </a:rPr>
              <a:t>If the actual pipes are longer than 7,5 m, extra refrigerant charging for every liquid pipe is necessary.</a:t>
            </a:r>
            <a:endParaRPr kumimoji="0" lang="en-GB" b="0" i="0" u="none" strike="noStrike" kern="0" cap="none" spc="0" normalizeH="0" baseline="0" noProof="0" dirty="0">
              <a:ln>
                <a:noFill/>
              </a:ln>
              <a:solidFill>
                <a:srgbClr val="000000"/>
              </a:solidFill>
              <a:effectLst/>
              <a:uLnTx/>
              <a:uFillTx/>
              <a:cs typeface="Calibri" panose="020F0502020204030204" pitchFamily="34" charset="0"/>
            </a:endParaRPr>
          </a:p>
        </p:txBody>
      </p:sp>
      <p:sp>
        <p:nvSpPr>
          <p:cNvPr id="5" name="TextBox 45"/>
          <p:cNvSpPr txBox="1">
            <a:spLocks noChangeArrowheads="1"/>
          </p:cNvSpPr>
          <p:nvPr/>
        </p:nvSpPr>
        <p:spPr bwMode="auto">
          <a:xfrm>
            <a:off x="453663" y="558469"/>
            <a:ext cx="75599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50000"/>
                    <a:lumOff val="50000"/>
                  </a:schemeClr>
                </a:solidFill>
                <a:ea typeface="黑体" panose="02010609060101010101" pitchFamily="49" charset="-122"/>
                <a:sym typeface="Calibri" panose="020F0502020204030204" pitchFamily="34" charset="0"/>
              </a:rPr>
              <a:t>Product line</a:t>
            </a:r>
            <a:r>
              <a:rPr lang="en-US" altLang="zh-CN" sz="2000" b="1" baseline="0" dirty="0">
                <a:ea typeface="黑体" panose="02010609060101010101" pitchFamily="49" charset="-122"/>
                <a:sym typeface="Calibri" panose="020F0502020204030204" pitchFamily="34" charset="0"/>
              </a:rPr>
              <a:t> </a:t>
            </a:r>
            <a:r>
              <a:rPr lang="en-US" altLang="zh-CN" sz="1800" b="1" baseline="0" dirty="0">
                <a:ea typeface="黑体" panose="02010609060101010101" pitchFamily="49" charset="-122"/>
                <a:sym typeface="Calibri" panose="020F0502020204030204" pitchFamily="34" charset="0"/>
              </a:rPr>
              <a:t>   </a:t>
            </a:r>
            <a:r>
              <a:rPr lang="en-US" altLang="zh-CN" sz="2000" b="1" baseline="0" dirty="0">
                <a:solidFill>
                  <a:schemeClr val="tx1">
                    <a:lumMod val="95000"/>
                    <a:lumOff val="5000"/>
                  </a:schemeClr>
                </a:solidFill>
                <a:ea typeface="黑体" panose="02010609060101010101" pitchFamily="49" charset="-122"/>
                <a:sym typeface="Calibri" panose="020F0502020204030204" pitchFamily="34" charset="0"/>
              </a:rPr>
              <a:t>Basic Information</a:t>
            </a:r>
            <a:endParaRPr lang="zh-CN" altLang="en-US" sz="1800" b="1" dirty="0">
              <a:solidFill>
                <a:schemeClr val="tx1">
                  <a:lumMod val="95000"/>
                  <a:lumOff val="5000"/>
                </a:schemeClr>
              </a:solidFill>
              <a:ea typeface="黑体" panose="02010609060101010101" pitchFamily="49" charset="-122"/>
              <a:sym typeface="Calibri" panose="020F0502020204030204" pitchFamily="34" charset="0"/>
            </a:endParaRPr>
          </a:p>
        </p:txBody>
      </p:sp>
      <p:sp>
        <p:nvSpPr>
          <p:cNvPr id="7" name="Oval 45"/>
          <p:cNvSpPr>
            <a:spLocks noChangeArrowheads="1"/>
          </p:cNvSpPr>
          <p:nvPr/>
        </p:nvSpPr>
        <p:spPr bwMode="auto">
          <a:xfrm>
            <a:off x="3321591" y="488950"/>
            <a:ext cx="106363" cy="111125"/>
          </a:xfrm>
          <a:prstGeom prst="ellipse">
            <a:avLst/>
          </a:prstGeom>
          <a:solidFill>
            <a:srgbClr val="29609D"/>
          </a:solidFill>
          <a:ln w="9525">
            <a:solidFill>
              <a:srgbClr val="29609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8" name="Oval 46"/>
          <p:cNvSpPr>
            <a:spLocks noChangeArrowheads="1"/>
          </p:cNvSpPr>
          <p:nvPr/>
        </p:nvSpPr>
        <p:spPr bwMode="auto">
          <a:xfrm>
            <a:off x="1488592" y="487364"/>
            <a:ext cx="106363" cy="111125"/>
          </a:xfrm>
          <a:prstGeom prst="ellipse">
            <a:avLst/>
          </a:prstGeom>
          <a:solidFill>
            <a:schemeClr val="bg1"/>
          </a:solidFill>
          <a:ln w="9525">
            <a:solidFill>
              <a:srgbClr val="29609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800">
              <a:sym typeface="Calibri" panose="020F0502020204030204" pitchFamily="34" charset="0"/>
            </a:endParaRPr>
          </a:p>
        </p:txBody>
      </p:sp>
      <p:sp>
        <p:nvSpPr>
          <p:cNvPr id="10" name="文本框 3"/>
          <p:cNvSpPr txBox="1"/>
          <p:nvPr/>
        </p:nvSpPr>
        <p:spPr>
          <a:xfrm>
            <a:off x="1053016" y="984625"/>
            <a:ext cx="3658887" cy="461665"/>
          </a:xfrm>
          <a:prstGeom prst="rect">
            <a:avLst/>
          </a:prstGeom>
          <a:noFill/>
        </p:spPr>
        <p:txBody>
          <a:bodyPr wrap="none" rtlCol="0">
            <a:spAutoFit/>
          </a:bodyPr>
          <a:lstStyle/>
          <a:p>
            <a:pPr marL="457200" indent="-457200">
              <a:buFont typeface="Wingdings" panose="05000000000000000000" pitchFamily="2" charset="2"/>
              <a:buChar char="l"/>
            </a:pPr>
            <a:r>
              <a:rPr lang="en-US" altLang="zh-CN"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rPr>
              <a:t>Installation requirement</a:t>
            </a:r>
            <a:endParaRPr lang="zh-CN" altLang="en-US" sz="2400" i="1" baseline="0" dirty="0">
              <a:solidFill>
                <a:srgbClr val="00B0F0"/>
              </a:solidFill>
              <a:ea typeface="微软雅黑" panose="020B0503020204020204" pitchFamily="34" charset="-122"/>
              <a:cs typeface="Times New Roman" panose="02020603050405020304" pitchFamily="18" charset="0"/>
              <a:sym typeface="Calibri" panose="020F0502020204030204" pitchFamily="34" charset="0"/>
            </a:endParaRPr>
          </a:p>
        </p:txBody>
      </p:sp>
      <p:sp>
        <p:nvSpPr>
          <p:cNvPr id="11" name="AutoShape 3"/>
          <p:cNvSpPr>
            <a:spLocks noChangeArrowheads="1"/>
          </p:cNvSpPr>
          <p:nvPr/>
        </p:nvSpPr>
        <p:spPr bwMode="auto">
          <a:xfrm>
            <a:off x="355599" y="0"/>
            <a:ext cx="2257190" cy="459151"/>
          </a:xfrm>
          <a:prstGeom prst="flowChartProcess">
            <a:avLst/>
          </a:prstGeom>
          <a:solidFill>
            <a:srgbClr val="00B0F0"/>
          </a:solidFill>
          <a:ln w="9525">
            <a:solidFill>
              <a:srgbClr val="00B0F0"/>
            </a:solidFill>
            <a:miter lim="800000"/>
            <a:headEnd/>
            <a:tailEnd/>
          </a:ln>
          <a:effectLst/>
        </p:spPr>
        <p:txBody>
          <a:bodyPr anchor="ct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2000">
              <a:solidFill>
                <a:srgbClr val="00B0F0"/>
              </a:solidFill>
              <a:sym typeface="Calibri" panose="020F0502020204030204" pitchFamily="34" charset="0"/>
            </a:endParaRPr>
          </a:p>
        </p:txBody>
      </p:sp>
      <p:sp>
        <p:nvSpPr>
          <p:cNvPr id="12" name="标题 2"/>
          <p:cNvSpPr txBox="1">
            <a:spLocks noChangeArrowheads="1"/>
          </p:cNvSpPr>
          <p:nvPr/>
        </p:nvSpPr>
        <p:spPr bwMode="auto">
          <a:xfrm>
            <a:off x="341532" y="38356"/>
            <a:ext cx="8880256" cy="4367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宋体" panose="02010600030101010101" pitchFamily="2" charset="-122"/>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宋体" panose="02010600030101010101" pitchFamily="2" charset="-122"/>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宋体" panose="02010600030101010101" pitchFamily="2" charset="-122"/>
              </a:defRPr>
            </a:lvl3pPr>
            <a:lvl4pPr marL="16002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4pPr>
            <a:lvl5pPr marL="2057400" indent="-228600">
              <a:lnSpc>
                <a:spcPct val="90000"/>
              </a:lnSpc>
              <a:spcBef>
                <a:spcPct val="300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5pPr>
            <a:lvl6pPr marL="25146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6pPr>
            <a:lvl7pPr marL="29718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7pPr>
            <a:lvl8pPr marL="34290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8pPr>
            <a:lvl9pPr marL="3886200" indent="-228600" eaLnBrk="0" fontAlgn="base" hangingPunct="0">
              <a:lnSpc>
                <a:spcPct val="90000"/>
              </a:lnSpc>
              <a:spcBef>
                <a:spcPct val="300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宋体" panose="02010600030101010101" pitchFamily="2" charset="-122"/>
              </a:defRPr>
            </a:lvl9pPr>
          </a:lstStyle>
          <a:p>
            <a:pPr>
              <a:lnSpc>
                <a:spcPct val="100000"/>
              </a:lnSpc>
              <a:spcBef>
                <a:spcPct val="0"/>
              </a:spcBef>
              <a:buNone/>
            </a:pPr>
            <a:r>
              <a:rPr lang="en-US" altLang="zh-CN" sz="2200" b="1" baseline="0" dirty="0">
                <a:solidFill>
                  <a:schemeClr val="bg1"/>
                </a:solidFill>
                <a:ea typeface="黑体" panose="02010609060101010101" pitchFamily="49" charset="-122"/>
                <a:sym typeface="Calibri" panose="020F0502020204030204" pitchFamily="34" charset="0"/>
              </a:rPr>
              <a:t>Basic Information         </a:t>
            </a:r>
            <a:r>
              <a:rPr lang="en-US" altLang="zh-CN" sz="2200" b="1" baseline="0" dirty="0">
                <a:solidFill>
                  <a:schemeClr val="tx1">
                    <a:lumMod val="50000"/>
                    <a:lumOff val="50000"/>
                  </a:schemeClr>
                </a:solidFill>
                <a:ea typeface="黑体" panose="02010609060101010101" pitchFamily="49" charset="-122"/>
                <a:sym typeface="Calibri" panose="020F0502020204030204" pitchFamily="34" charset="0"/>
              </a:rPr>
              <a:t>Features</a:t>
            </a:r>
            <a:endParaRPr lang="zh-CN" altLang="en-US" sz="2200" b="1" baseline="0" dirty="0">
              <a:solidFill>
                <a:srgbClr val="7F7F7F"/>
              </a:solidFill>
              <a:ea typeface="黑体" panose="02010609060101010101" pitchFamily="49" charset="-122"/>
              <a:sym typeface="Calibri" panose="020F0502020204030204" pitchFamily="34" charset="0"/>
            </a:endParaRPr>
          </a:p>
        </p:txBody>
      </p:sp>
    </p:spTree>
    <p:extLst>
      <p:ext uri="{BB962C8B-B14F-4D97-AF65-F5344CB8AC3E}">
        <p14:creationId xmlns:p14="http://schemas.microsoft.com/office/powerpoint/2010/main" val="1676672280"/>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The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25000" smtClean="0">
            <a:ln>
              <a:noFill/>
            </a:ln>
            <a:solidFill>
              <a:schemeClr val="tx1"/>
            </a:solidFill>
            <a:effectLst/>
            <a:latin typeface="Calibri" pitchFamily="34" charset="0"/>
            <a:ea typeface="宋体" pitchFamily="2" charset="-122"/>
            <a:sym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25000" smtClean="0">
            <a:ln>
              <a:noFill/>
            </a:ln>
            <a:solidFill>
              <a:schemeClr val="tx1"/>
            </a:solidFill>
            <a:effectLst/>
            <a:latin typeface="Calibri" pitchFamily="34" charset="0"/>
            <a:ea typeface="宋体" pitchFamily="2" charset="-122"/>
            <a:sym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3527</Words>
  <Characters>0</Characters>
  <Application>Microsoft Office PowerPoint</Application>
  <DocSecurity>0</DocSecurity>
  <PresentationFormat>Breedbeeld</PresentationFormat>
  <Lines>0</Lines>
  <Paragraphs>1168</Paragraphs>
  <Slides>36</Slides>
  <Notes>36</Notes>
  <HiddenSlides>0</HiddenSlides>
  <MMClips>0</MMClips>
  <ScaleCrop>false</ScaleCrop>
  <HeadingPairs>
    <vt:vector size="8" baseType="variant">
      <vt:variant>
        <vt:lpstr>Gebruikte lettertypen</vt:lpstr>
      </vt:variant>
      <vt:variant>
        <vt:i4>10</vt:i4>
      </vt:variant>
      <vt:variant>
        <vt:lpstr>Thema</vt:lpstr>
      </vt:variant>
      <vt:variant>
        <vt:i4>1</vt:i4>
      </vt:variant>
      <vt:variant>
        <vt:lpstr>Ingesloten OLE-bronprogramma's</vt:lpstr>
      </vt:variant>
      <vt:variant>
        <vt:i4>1</vt:i4>
      </vt:variant>
      <vt:variant>
        <vt:lpstr>Diatitels</vt:lpstr>
      </vt:variant>
      <vt:variant>
        <vt:i4>36</vt:i4>
      </vt:variant>
    </vt:vector>
  </HeadingPairs>
  <TitlesOfParts>
    <vt:vector size="48" baseType="lpstr">
      <vt:lpstr>等线</vt:lpstr>
      <vt:lpstr>微软雅黑</vt:lpstr>
      <vt:lpstr>宋体</vt:lpstr>
      <vt:lpstr>Arial</vt:lpstr>
      <vt:lpstr>Arial Narrow</vt:lpstr>
      <vt:lpstr>Calibri</vt:lpstr>
      <vt:lpstr>Calibri Light</vt:lpstr>
      <vt:lpstr>Century Gothic</vt:lpstr>
      <vt:lpstr>Segoe UI Light</vt:lpstr>
      <vt:lpstr>Wingdings</vt:lpstr>
      <vt:lpstr>Office Theme</vt:lpstr>
      <vt:lpstr>工作表</vt:lpstr>
      <vt:lpstr>Introduction for  Multi Units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2021-11-04T06:53:30Z</dcterms:created>
  <dcterms:modified xsi:type="dcterms:W3CDTF">2021-11-05T09:33:39Z</dcterms:modified>
</cp:coreProperties>
</file>