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1" r:id="rId2"/>
    <p:sldId id="462" r:id="rId3"/>
    <p:sldId id="490" r:id="rId4"/>
    <p:sldId id="507" r:id="rId5"/>
    <p:sldId id="494" r:id="rId6"/>
    <p:sldId id="492" r:id="rId7"/>
    <p:sldId id="495" r:id="rId8"/>
    <p:sldId id="496" r:id="rId9"/>
    <p:sldId id="497" r:id="rId10"/>
    <p:sldId id="498" r:id="rId11"/>
    <p:sldId id="501" r:id="rId12"/>
    <p:sldId id="499" r:id="rId13"/>
    <p:sldId id="500" r:id="rId14"/>
    <p:sldId id="502" r:id="rId15"/>
    <p:sldId id="503" r:id="rId16"/>
    <p:sldId id="504" r:id="rId17"/>
    <p:sldId id="505" r:id="rId18"/>
    <p:sldId id="506" r:id="rId19"/>
    <p:sldId id="508" r:id="rId20"/>
    <p:sldId id="487" r:id="rId21"/>
  </p:sldIdLst>
  <p:sldSz cx="9721850" cy="685800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A8E8"/>
    <a:srgbClr val="E7F3F4"/>
    <a:srgbClr val="1599EB"/>
    <a:srgbClr val="00FFFF"/>
    <a:srgbClr val="00CCFF"/>
    <a:srgbClr val="339966"/>
    <a:srgbClr val="0033CC"/>
    <a:srgbClr val="CCE8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458" y="102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DFD3AAEA-2B14-4C7A-9D30-AC496083F004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737054E8-F4B1-4BB9-8E55-CE49FE6D3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20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B0D08094-88C6-46AA-AACA-5735D9175661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76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8751B40D-34EB-4758-B70C-3A48694F92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1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858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A193E-B699-4ED4-AF92-9DC7E66B24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2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03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989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006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b="1" kern="1200" dirty="0">
                <a:solidFill>
                  <a:schemeClr val="bg1"/>
                </a:solidFill>
                <a:effectLst/>
                <a:latin typeface="Arial" charset="0"/>
                <a:ea typeface="宋体" charset="-122"/>
                <a:cs typeface="+mn-cs"/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宋体" charset="-122"/>
                <a:cs typeface="+mn-cs"/>
              </a:rPr>
              <a:t>Create a better life for our global customers with comfort, efficient and healthy air conditioners.</a:t>
            </a:r>
            <a:endParaRPr lang="zh-CN" altLang="en-US" sz="1100" b="0" kern="1200" dirty="0">
              <a:solidFill>
                <a:schemeClr val="accent5">
                  <a:lumMod val="75000"/>
                </a:schemeClr>
              </a:solidFill>
              <a:effectLst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sz="1600" b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kumimoji="0" lang="zh-CN" altLang="en-US" b="1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530136"/>
            <a:ext cx="9721849" cy="29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Optional Control for </a:t>
            </a:r>
            <a:endParaRPr lang="en-US" altLang="zh-C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QHG Hi-wall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</a:p>
          <a:p>
            <a:pPr algn="ctr"/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FMCC Engineering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15000"/>
              </a:spcBef>
            </a:pPr>
            <a:r>
              <a:rPr kumimoji="0" lang="en-US" altLang="en-US" sz="2800" b="0" dirty="0">
                <a:latin typeface="宋体" pitchFamily="2" charset="-122"/>
                <a:ea typeface="宋体" pitchFamily="2" charset="-122"/>
              </a:rPr>
              <a:t>2022</a:t>
            </a:r>
            <a:endParaRPr kumimoji="0" lang="es-MX" altLang="en-US" sz="2800" b="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18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04" y="963612"/>
            <a:ext cx="367284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5" y="5716"/>
            <a:ext cx="873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– 485 Wired Controller &amp;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3128"/>
              </p:ext>
            </p:extLst>
          </p:nvPr>
        </p:nvGraphicFramePr>
        <p:xfrm>
          <a:off x="664160" y="4509120"/>
          <a:ext cx="82809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(Central Control)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Central Control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43536" y="3082904"/>
            <a:ext cx="2323585" cy="1015663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controller/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Central Control)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05522" y="1226698"/>
            <a:ext cx="1689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CCM30:</a:t>
            </a:r>
          </a:p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17311500A03641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323433" y="31253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CCM09: 17311500A03642</a:t>
            </a:r>
          </a:p>
        </p:txBody>
      </p:sp>
      <p:pic>
        <p:nvPicPr>
          <p:cNvPr id="20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76" y="7636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366" y="25464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4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 Non-Polarity Wired Controller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52591"/>
              </p:ext>
            </p:extLst>
          </p:nvPr>
        </p:nvGraphicFramePr>
        <p:xfrm>
          <a:off x="664160" y="4581128"/>
          <a:ext cx="858925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(Non-Polarity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Non-Polarity 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53956" y="3082904"/>
            <a:ext cx="2302746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36188" y="2899385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17317100A25375)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219" y="145100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679" y="1336457"/>
            <a:ext cx="1535523" cy="1592393"/>
          </a:xfrm>
          <a:prstGeom prst="rect">
            <a:avLst/>
          </a:prstGeom>
        </p:spPr>
      </p:pic>
      <p:sp>
        <p:nvSpPr>
          <p:cNvPr id="18" name="TextBox 27"/>
          <p:cNvSpPr txBox="1"/>
          <p:nvPr/>
        </p:nvSpPr>
        <p:spPr>
          <a:xfrm>
            <a:off x="7095542" y="2911786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KJR-120X/TFBG-E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17317100A26816)</a:t>
            </a:r>
          </a:p>
        </p:txBody>
      </p:sp>
    </p:spTree>
    <p:extLst>
      <p:ext uri="{BB962C8B-B14F-4D97-AF65-F5344CB8AC3E}">
        <p14:creationId xmlns:p14="http://schemas.microsoft.com/office/powerpoint/2010/main" val="58615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6" y="1393031"/>
            <a:ext cx="2808312" cy="2106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乘号 19"/>
          <p:cNvSpPr/>
          <p:nvPr/>
        </p:nvSpPr>
        <p:spPr>
          <a:xfrm>
            <a:off x="160320" y="1275766"/>
            <a:ext cx="968928" cy="1008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538" y="1393031"/>
            <a:ext cx="2808312" cy="21062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4859670" y="1480366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36645" y="3553271"/>
            <a:ext cx="5623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 The 7 core cable from Transfer adapter connect to CN1 on Display board.</a:t>
            </a:r>
          </a:p>
        </p:txBody>
      </p:sp>
      <p:sp>
        <p:nvSpPr>
          <p:cNvPr id="25" name="矩形 24"/>
          <p:cNvSpPr/>
          <p:nvPr/>
        </p:nvSpPr>
        <p:spPr>
          <a:xfrm>
            <a:off x="137163" y="3553271"/>
            <a:ext cx="3852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 Delete the 4 core cable from Display board.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20" y="1397427"/>
            <a:ext cx="2802450" cy="2101838"/>
          </a:xfrm>
          <a:prstGeom prst="rect">
            <a:avLst/>
          </a:prstGeom>
        </p:spPr>
      </p:pic>
      <p:cxnSp>
        <p:nvCxnSpPr>
          <p:cNvPr id="24" name="直接箭头连接符 23"/>
          <p:cNvCxnSpPr>
            <a:stCxn id="12" idx="3"/>
          </p:cNvCxnSpPr>
          <p:nvPr/>
        </p:nvCxnSpPr>
        <p:spPr bwMode="auto">
          <a:xfrm>
            <a:off x="5291718" y="1660386"/>
            <a:ext cx="3486790" cy="9918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右箭头 26"/>
          <p:cNvSpPr/>
          <p:nvPr/>
        </p:nvSpPr>
        <p:spPr bwMode="auto">
          <a:xfrm>
            <a:off x="3017868" y="2156312"/>
            <a:ext cx="653670" cy="4959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124621" y="2401143"/>
            <a:ext cx="288032" cy="23108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758" y="5914019"/>
            <a:ext cx="9347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zh-CN" alt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en-US" altLang="zh-CN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7-wired cable, the 4-wired part should connect to the main control PCB board; the 3-wired part should connect to the multi function board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4792" y="3265930"/>
            <a:ext cx="1905462" cy="33907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232881" y="4817817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7 core cable</a:t>
            </a:r>
            <a:endParaRPr lang="zh-CN" altLang="en-US" sz="11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291718" y="5281617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3-wired part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47346" y="4424088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4-wired part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84" y="1517154"/>
            <a:ext cx="2738250" cy="2053688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412" y="1519330"/>
            <a:ext cx="3157735" cy="205368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13532" y="2803156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80605" y="1844824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4-wired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869" y="4228354"/>
            <a:ext cx="4491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2-wired cable connect to main PCB board 12V wire.</a:t>
            </a:r>
          </a:p>
          <a:p>
            <a:pPr marL="342900" indent="-342900">
              <a:buAutoNum type="arabicPeriod"/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4-wired cable connect to communication wire on main PCB board.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6429" y="2169508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3-wired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862930" y="2390858"/>
            <a:ext cx="936104" cy="100811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78333" y="1390153"/>
            <a:ext cx="2053688" cy="231204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422151" y="2332569"/>
            <a:ext cx="2551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02071" y="2174667"/>
            <a:ext cx="2551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5" name="右箭头 34"/>
          <p:cNvSpPr/>
          <p:nvPr/>
        </p:nvSpPr>
        <p:spPr bwMode="auto">
          <a:xfrm>
            <a:off x="3425278" y="2307230"/>
            <a:ext cx="653670" cy="4959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8341" y="2046397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Install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0" y="32702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70007" y="3826386"/>
            <a:ext cx="1219001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Transfer</a:t>
            </a:r>
            <a:r>
              <a:rPr kumimoji="0" lang="en-US" altLang="zh-CN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Adapter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916709" y="3826386"/>
            <a:ext cx="1064989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Display Board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581172" y="6021288"/>
            <a:ext cx="1204261" cy="6072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Main PCB</a:t>
            </a:r>
            <a:r>
              <a:rPr kumimoji="0" lang="en-US" altLang="zh-CN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board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" name="直接连接符 11"/>
          <p:cNvCxnSpPr>
            <a:stCxn id="2" idx="2"/>
          </p:cNvCxnSpPr>
          <p:nvPr/>
        </p:nvCxnSpPr>
        <p:spPr bwMode="auto">
          <a:xfrm flipH="1">
            <a:off x="756469" y="4402450"/>
            <a:ext cx="23039" cy="19788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756469" y="6381328"/>
            <a:ext cx="82470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3636789" y="4402450"/>
            <a:ext cx="0" cy="19788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2785433" y="6381328"/>
            <a:ext cx="8513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/>
          <p:cNvCxnSpPr>
            <a:stCxn id="2" idx="3"/>
            <a:endCxn id="23" idx="1"/>
          </p:cNvCxnSpPr>
          <p:nvPr/>
        </p:nvCxnSpPr>
        <p:spPr bwMode="auto">
          <a:xfrm>
            <a:off x="1389008" y="4114418"/>
            <a:ext cx="152770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252411" y="5274896"/>
            <a:ext cx="1153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2-wired cable</a:t>
            </a:r>
            <a:endParaRPr lang="zh-CN" altLang="en-US" sz="1200" b="0" dirty="0"/>
          </a:p>
        </p:txBody>
      </p:sp>
      <p:sp>
        <p:nvSpPr>
          <p:cNvPr id="40" name="文本框 39"/>
          <p:cNvSpPr txBox="1"/>
          <p:nvPr/>
        </p:nvSpPr>
        <p:spPr>
          <a:xfrm>
            <a:off x="1594921" y="3978118"/>
            <a:ext cx="11057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3-wired cable</a:t>
            </a:r>
            <a:endParaRPr lang="zh-CN" altLang="en-US" sz="1200" b="0" dirty="0"/>
          </a:p>
        </p:txBody>
      </p:sp>
      <p:sp>
        <p:nvSpPr>
          <p:cNvPr id="44" name="文本框 43"/>
          <p:cNvSpPr txBox="1"/>
          <p:nvPr/>
        </p:nvSpPr>
        <p:spPr>
          <a:xfrm>
            <a:off x="2987344" y="5288413"/>
            <a:ext cx="1218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4-wired cable</a:t>
            </a:r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7475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2187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1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59" y="1863597"/>
            <a:ext cx="6846540" cy="22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368191" y="3099624"/>
            <a:ext cx="8640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20" idx="2"/>
          </p:cNvCxnSpPr>
          <p:nvPr/>
        </p:nvCxnSpPr>
        <p:spPr>
          <a:xfrm>
            <a:off x="6800239" y="3819704"/>
            <a:ext cx="0" cy="964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/>
          <p:cNvSpPr txBox="1"/>
          <p:nvPr/>
        </p:nvSpPr>
        <p:spPr>
          <a:xfrm>
            <a:off x="6358478" y="4802933"/>
            <a:ext cx="102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Alarm port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495983" y="3131289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308220" y="3840348"/>
            <a:ext cx="0" cy="964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4455702" y="4779922"/>
            <a:ext cx="183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485 wired controller/</a:t>
            </a:r>
          </a:p>
          <a:p>
            <a:r>
              <a:rPr lang="en-US" altLang="zh-CN" dirty="0"/>
              <a:t>Central controller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119719" y="3131289"/>
            <a:ext cx="8640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3"/>
          <p:cNvSpPr txBox="1"/>
          <p:nvPr/>
        </p:nvSpPr>
        <p:spPr>
          <a:xfrm>
            <a:off x="1822275" y="4194357"/>
            <a:ext cx="1098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On-off port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010824" y="2261378"/>
            <a:ext cx="36004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75903" y="3131289"/>
            <a:ext cx="616924" cy="708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16"/>
          <p:cNvSpPr txBox="1"/>
          <p:nvPr/>
        </p:nvSpPr>
        <p:spPr>
          <a:xfrm>
            <a:off x="3199469" y="4302079"/>
            <a:ext cx="184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Rotary switch ENC3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437802" y="2261378"/>
            <a:ext cx="36004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19"/>
          <p:cNvSpPr txBox="1"/>
          <p:nvPr/>
        </p:nvSpPr>
        <p:spPr>
          <a:xfrm>
            <a:off x="2866479" y="1301860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</a:rPr>
              <a:t>Dip-switch F1     Dip-switch F2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42" name="直接箭头连接符 41"/>
          <p:cNvCxnSpPr>
            <a:endCxn id="38" idx="2"/>
          </p:cNvCxnSpPr>
          <p:nvPr/>
        </p:nvCxnSpPr>
        <p:spPr>
          <a:xfrm flipV="1">
            <a:off x="3984494" y="3839379"/>
            <a:ext cx="99871" cy="49498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40" idx="0"/>
          </p:cNvCxnSpPr>
          <p:nvPr/>
        </p:nvCxnSpPr>
        <p:spPr>
          <a:xfrm flipH="1">
            <a:off x="5617822" y="1558456"/>
            <a:ext cx="220383" cy="70292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848990" y="2261378"/>
            <a:ext cx="349966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537522" y="1577928"/>
            <a:ext cx="611147" cy="61833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6198956" y="1981674"/>
            <a:ext cx="1487578" cy="39024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838205" y="2604963"/>
            <a:ext cx="520273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38"/>
          <p:cNvSpPr txBox="1"/>
          <p:nvPr/>
        </p:nvSpPr>
        <p:spPr>
          <a:xfrm>
            <a:off x="7654044" y="181153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Calibri" panose="020F0502020204030204" pitchFamily="34" charset="0"/>
              </a:rPr>
              <a:t>To PCB</a:t>
            </a:r>
            <a:endParaRPr lang="zh-CN" altLang="en-US" sz="1400" i="1" dirty="0">
              <a:latin typeface="Calibri" panose="020F0502020204030204" pitchFamily="34" charset="0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H="1">
            <a:off x="6311060" y="2441398"/>
            <a:ext cx="1375474" cy="3361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1"/>
          <p:cNvSpPr txBox="1"/>
          <p:nvPr/>
        </p:nvSpPr>
        <p:spPr>
          <a:xfrm>
            <a:off x="7686534" y="228750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To display board</a:t>
            </a:r>
            <a:endParaRPr lang="zh-CN" altLang="en-US" dirty="0"/>
          </a:p>
        </p:txBody>
      </p:sp>
      <p:sp>
        <p:nvSpPr>
          <p:cNvPr id="51" name="TextBox 42"/>
          <p:cNvSpPr txBox="1"/>
          <p:nvPr/>
        </p:nvSpPr>
        <p:spPr>
          <a:xfrm>
            <a:off x="390765" y="5509681"/>
            <a:ext cx="9960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Note:</a:t>
            </a:r>
          </a:p>
          <a:p>
            <a:r>
              <a:rPr lang="en-US" altLang="zh-CN" dirty="0"/>
              <a:t>1. Rotary switch ENC3 and Dip-switch F1 is for Net address setting;</a:t>
            </a:r>
          </a:p>
          <a:p>
            <a:r>
              <a:rPr lang="en-US" altLang="zh-CN" dirty="0"/>
              <a:t>2. Dip switch F2 is for On-off setting</a:t>
            </a:r>
          </a:p>
          <a:p>
            <a:r>
              <a:rPr lang="en-US" altLang="zh-CN" dirty="0"/>
              <a:t>3. If connected to 485 wired controller, you should cut the connector and connect 4 wire to terminal one by one.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28" idx="0"/>
          </p:cNvCxnSpPr>
          <p:nvPr/>
        </p:nvCxnSpPr>
        <p:spPr>
          <a:xfrm flipV="1">
            <a:off x="2371389" y="3860801"/>
            <a:ext cx="213849" cy="3335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0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587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1-Connect with 485 wired controller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34485" y="66222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1" name="TextBox 42"/>
          <p:cNvSpPr txBox="1"/>
          <p:nvPr/>
        </p:nvSpPr>
        <p:spPr>
          <a:xfrm>
            <a:off x="35605" y="1285792"/>
            <a:ext cx="996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Accessory for 120X2: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3" y="1628800"/>
            <a:ext cx="2016223" cy="20162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99" y="1628801"/>
            <a:ext cx="1512168" cy="20162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668108" y="1940039"/>
            <a:ext cx="2016224" cy="1393746"/>
          </a:xfrm>
          <a:prstGeom prst="rect">
            <a:avLst/>
          </a:prstGeom>
        </p:spPr>
      </p:pic>
      <p:sp>
        <p:nvSpPr>
          <p:cNvPr id="4" name="十字形 3"/>
          <p:cNvSpPr/>
          <p:nvPr/>
        </p:nvSpPr>
        <p:spPr bwMode="auto">
          <a:xfrm>
            <a:off x="2186889" y="2420888"/>
            <a:ext cx="451527" cy="432048"/>
          </a:xfrm>
          <a:prstGeom prst="plus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十字形 34"/>
          <p:cNvSpPr/>
          <p:nvPr/>
        </p:nvSpPr>
        <p:spPr bwMode="auto">
          <a:xfrm>
            <a:off x="4367950" y="2420888"/>
            <a:ext cx="451527" cy="432048"/>
          </a:xfrm>
          <a:prstGeom prst="plus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9245" y="3645024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KJR-120X2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2638416" y="3632737"/>
            <a:ext cx="178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4-core cable(6m)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5987459" y="1628800"/>
            <a:ext cx="385634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29" y="4110934"/>
            <a:ext cx="1431282" cy="1608136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 bwMode="auto">
          <a:xfrm>
            <a:off x="1241065" y="4831014"/>
            <a:ext cx="562411" cy="42006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6" name="TextBox 42"/>
          <p:cNvSpPr txBox="1"/>
          <p:nvPr/>
        </p:nvSpPr>
        <p:spPr>
          <a:xfrm>
            <a:off x="108397" y="5801508"/>
            <a:ext cx="7999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Installation to Transfer Adapter:</a:t>
            </a:r>
          </a:p>
          <a:p>
            <a:pPr marL="342900" indent="-342900">
              <a:buAutoNum type="arabicPeriod"/>
            </a:pPr>
            <a:r>
              <a:rPr lang="en-US" altLang="zh-CN" dirty="0"/>
              <a:t>Cut the RED connector.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4 wire connect to terminal one by one: RED</a:t>
            </a:r>
            <a:r>
              <a:rPr lang="zh-CN" altLang="en-US" dirty="0"/>
              <a:t>→</a:t>
            </a:r>
            <a:r>
              <a:rPr lang="en-US" altLang="zh-CN" dirty="0"/>
              <a:t>12V/5V</a:t>
            </a:r>
            <a:r>
              <a:rPr lang="zh-CN" altLang="en-US" dirty="0"/>
              <a:t>， </a:t>
            </a:r>
            <a:r>
              <a:rPr lang="en-US" altLang="zh-CN" dirty="0"/>
              <a:t>Black</a:t>
            </a:r>
            <a:r>
              <a:rPr lang="zh-CN" altLang="en-US" dirty="0"/>
              <a:t>→</a:t>
            </a:r>
            <a:r>
              <a:rPr lang="en-US" altLang="zh-CN" dirty="0"/>
              <a:t>E</a:t>
            </a:r>
            <a:r>
              <a:rPr lang="zh-CN" altLang="en-US" dirty="0"/>
              <a:t>， </a:t>
            </a:r>
            <a:r>
              <a:rPr lang="en-US" altLang="zh-CN" dirty="0"/>
              <a:t>Yellow</a:t>
            </a:r>
            <a:r>
              <a:rPr lang="zh-CN" altLang="en-US" dirty="0"/>
              <a:t>→</a:t>
            </a:r>
            <a:r>
              <a:rPr lang="en-US" altLang="zh-CN" dirty="0"/>
              <a:t>Y</a:t>
            </a:r>
            <a:r>
              <a:rPr lang="zh-CN" altLang="en-US" dirty="0"/>
              <a:t>， </a:t>
            </a:r>
            <a:r>
              <a:rPr lang="en-US" altLang="zh-CN" dirty="0"/>
              <a:t>Green</a:t>
            </a:r>
            <a:r>
              <a:rPr lang="zh-CN" altLang="en-US" dirty="0"/>
              <a:t>→</a:t>
            </a:r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329" y="4072506"/>
            <a:ext cx="4503959" cy="14187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4488844" y="4696290"/>
            <a:ext cx="1475493" cy="7107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接箭头连接符 8"/>
          <p:cNvCxnSpPr>
            <a:stCxn id="55" idx="3"/>
          </p:cNvCxnSpPr>
          <p:nvPr/>
        </p:nvCxnSpPr>
        <p:spPr bwMode="auto">
          <a:xfrm>
            <a:off x="1803476" y="5041048"/>
            <a:ext cx="2685368" cy="779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53" y="1628800"/>
            <a:ext cx="2683775" cy="2012831"/>
          </a:xfrm>
          <a:prstGeom prst="rect">
            <a:avLst/>
          </a:prstGeom>
        </p:spPr>
      </p:pic>
      <p:sp>
        <p:nvSpPr>
          <p:cNvPr id="11" name="等于号 10"/>
          <p:cNvSpPr/>
          <p:nvPr/>
        </p:nvSpPr>
        <p:spPr bwMode="auto">
          <a:xfrm>
            <a:off x="6373093" y="2420888"/>
            <a:ext cx="493760" cy="504056"/>
          </a:xfrm>
          <a:prstGeom prst="mathEqual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24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430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diagram for Transfer Adapter 1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1772816"/>
            <a:ext cx="9347351" cy="30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2187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2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3" name="TextBox 10"/>
          <p:cNvSpPr txBox="1"/>
          <p:nvPr/>
        </p:nvSpPr>
        <p:spPr>
          <a:xfrm>
            <a:off x="3276749" y="50851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non-polarity wired controller</a:t>
            </a:r>
          </a:p>
        </p:txBody>
      </p:sp>
      <p:sp>
        <p:nvSpPr>
          <p:cNvPr id="65" name="TextBox 39"/>
          <p:cNvSpPr txBox="1"/>
          <p:nvPr/>
        </p:nvSpPr>
        <p:spPr>
          <a:xfrm>
            <a:off x="502179" y="5734268"/>
            <a:ext cx="772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Note:</a:t>
            </a:r>
          </a:p>
          <a:p>
            <a:r>
              <a:rPr lang="en-US" altLang="zh-CN" dirty="0"/>
              <a:t>1. Rotary switch ENC3 and Dip-switch F1 is for Net address setting;</a:t>
            </a:r>
          </a:p>
          <a:p>
            <a:r>
              <a:rPr lang="en-US" altLang="zh-CN" dirty="0"/>
              <a:t>2. Dip switch F2 is for On-off setting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168" y="1916832"/>
            <a:ext cx="6633736" cy="2473072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5653013" y="2276872"/>
            <a:ext cx="28803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5941045" y="2276872"/>
            <a:ext cx="28803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309469" y="2276734"/>
            <a:ext cx="42366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254497" y="2592506"/>
            <a:ext cx="478635" cy="332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6733132" y="3140705"/>
            <a:ext cx="792089" cy="648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4572893" y="3212976"/>
            <a:ext cx="447179" cy="504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715989" y="3153368"/>
            <a:ext cx="856904" cy="56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2988717" y="3140705"/>
            <a:ext cx="728020" cy="56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18"/>
          <p:cNvSpPr txBox="1"/>
          <p:nvPr/>
        </p:nvSpPr>
        <p:spPr>
          <a:xfrm>
            <a:off x="3520484" y="1196801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Dip-switch F1     Dip-switch F2</a:t>
            </a:r>
            <a:endParaRPr lang="zh-CN" altLang="en-US" dirty="0"/>
          </a:p>
        </p:txBody>
      </p:sp>
      <p:cxnSp>
        <p:nvCxnSpPr>
          <p:cNvPr id="82" name="直接箭头连接符 81"/>
          <p:cNvCxnSpPr/>
          <p:nvPr/>
        </p:nvCxnSpPr>
        <p:spPr>
          <a:xfrm flipH="1">
            <a:off x="6085061" y="1487177"/>
            <a:ext cx="224408" cy="7481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5220965" y="1435150"/>
            <a:ext cx="576064" cy="84158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>
            <a:off x="6734342" y="1996805"/>
            <a:ext cx="1487578" cy="39024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6803927" y="2422587"/>
            <a:ext cx="1375474" cy="3361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1"/>
          <p:cNvSpPr txBox="1"/>
          <p:nvPr/>
        </p:nvSpPr>
        <p:spPr>
          <a:xfrm>
            <a:off x="8117439" y="226266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To display board</a:t>
            </a:r>
            <a:endParaRPr lang="zh-CN" altLang="en-US" dirty="0"/>
          </a:p>
        </p:txBody>
      </p:sp>
      <p:sp>
        <p:nvSpPr>
          <p:cNvPr id="87" name="TextBox 38"/>
          <p:cNvSpPr txBox="1"/>
          <p:nvPr/>
        </p:nvSpPr>
        <p:spPr>
          <a:xfrm>
            <a:off x="8149559" y="18219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algn="l"/>
            <a:r>
              <a:rPr lang="en-US" altLang="zh-CN" dirty="0"/>
              <a:t>To PCB</a:t>
            </a:r>
            <a:endParaRPr lang="zh-CN" altLang="en-US" dirty="0"/>
          </a:p>
        </p:txBody>
      </p:sp>
      <p:cxnSp>
        <p:nvCxnSpPr>
          <p:cNvPr id="88" name="直接连接符 87"/>
          <p:cNvCxnSpPr/>
          <p:nvPr/>
        </p:nvCxnSpPr>
        <p:spPr>
          <a:xfrm>
            <a:off x="7165181" y="3811304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7"/>
          <p:cNvSpPr txBox="1"/>
          <p:nvPr/>
        </p:nvSpPr>
        <p:spPr>
          <a:xfrm>
            <a:off x="6516254" y="469924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Alarm port</a:t>
            </a:r>
            <a:endParaRPr lang="zh-CN" altLang="en-US" dirty="0"/>
          </a:p>
        </p:txBody>
      </p:sp>
      <p:cxnSp>
        <p:nvCxnSpPr>
          <p:cNvPr id="90" name="直接连接符 89"/>
          <p:cNvCxnSpPr/>
          <p:nvPr/>
        </p:nvCxnSpPr>
        <p:spPr>
          <a:xfrm>
            <a:off x="4210531" y="3713146"/>
            <a:ext cx="0" cy="140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3346435" y="3713146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3"/>
          <p:cNvSpPr txBox="1"/>
          <p:nvPr/>
        </p:nvSpPr>
        <p:spPr>
          <a:xfrm>
            <a:off x="2650177" y="461310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On-off port</a:t>
            </a:r>
            <a:endParaRPr lang="zh-CN" altLang="en-US" dirty="0"/>
          </a:p>
        </p:txBody>
      </p:sp>
      <p:sp>
        <p:nvSpPr>
          <p:cNvPr id="94" name="TextBox 16"/>
          <p:cNvSpPr txBox="1"/>
          <p:nvPr/>
        </p:nvSpPr>
        <p:spPr>
          <a:xfrm>
            <a:off x="3780805" y="4575248"/>
            <a:ext cx="249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Rotary switch ENC3</a:t>
            </a:r>
            <a:endParaRPr lang="zh-CN" altLang="en-US" dirty="0"/>
          </a:p>
        </p:txBody>
      </p:sp>
      <p:cxnSp>
        <p:nvCxnSpPr>
          <p:cNvPr id="95" name="直接连接符 94"/>
          <p:cNvCxnSpPr/>
          <p:nvPr/>
        </p:nvCxnSpPr>
        <p:spPr>
          <a:xfrm>
            <a:off x="4788917" y="3713146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3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885682"/>
            <a:ext cx="430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diagram for Transfer Adapter 2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4" y="1772816"/>
            <a:ext cx="9373441" cy="30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E8B00-DDF8-46E6-B40E-129E4B85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Settings</a:t>
            </a:r>
            <a:r>
              <a:rPr lang="nl-NL" dirty="0"/>
              <a:t> dipswitch F2 </a:t>
            </a:r>
            <a:r>
              <a:rPr lang="nl-NL" dirty="0">
                <a:solidFill>
                  <a:srgbClr val="FF0000"/>
                </a:solidFill>
              </a:rPr>
              <a:t>QHG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B2030F-C7A5-4376-A47C-3066EF92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870" y="1600200"/>
            <a:ext cx="70241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-35619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Control for Hi-wall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1598870" y="4243622"/>
            <a:ext cx="6881595" cy="21841"/>
          </a:xfrm>
          <a:prstGeom prst="line">
            <a:avLst/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ysDot"/>
          </a:ln>
          <a:effectLst/>
        </p:spPr>
      </p:cxnSp>
      <p:cxnSp>
        <p:nvCxnSpPr>
          <p:cNvPr id="91" name="直接连接符 90"/>
          <p:cNvCxnSpPr/>
          <p:nvPr/>
        </p:nvCxnSpPr>
        <p:spPr>
          <a:xfrm flipV="1">
            <a:off x="1056205" y="3060128"/>
            <a:ext cx="0" cy="666227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98" name="文本框 166"/>
          <p:cNvSpPr txBox="1"/>
          <p:nvPr/>
        </p:nvSpPr>
        <p:spPr>
          <a:xfrm>
            <a:off x="1076653" y="2980535"/>
            <a:ext cx="2173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Control</a:t>
            </a:r>
            <a:endParaRPr lang="zh-CN" altLang="en-US" b="1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3823522" y="2123294"/>
            <a:ext cx="0" cy="161679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0" name="直接连接符 99"/>
          <p:cNvCxnSpPr/>
          <p:nvPr/>
        </p:nvCxnSpPr>
        <p:spPr>
          <a:xfrm flipV="1">
            <a:off x="6583577" y="2885116"/>
            <a:ext cx="0" cy="1043795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2438146" y="4772748"/>
            <a:ext cx="0" cy="123973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2" name="直接连接符 101"/>
          <p:cNvCxnSpPr/>
          <p:nvPr/>
        </p:nvCxnSpPr>
        <p:spPr>
          <a:xfrm>
            <a:off x="5220968" y="4803246"/>
            <a:ext cx="0" cy="93531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103" name="文本框 207"/>
          <p:cNvSpPr txBox="1"/>
          <p:nvPr/>
        </p:nvSpPr>
        <p:spPr>
          <a:xfrm>
            <a:off x="3845545" y="1994350"/>
            <a:ext cx="4634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Central Control/BMS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Professional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文本框 208"/>
          <p:cNvSpPr txBox="1"/>
          <p:nvPr/>
        </p:nvSpPr>
        <p:spPr>
          <a:xfrm>
            <a:off x="6585374" y="2771838"/>
            <a:ext cx="2458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WLAN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Operates your AC wherever you are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209"/>
          <p:cNvSpPr txBox="1"/>
          <p:nvPr/>
        </p:nvSpPr>
        <p:spPr>
          <a:xfrm>
            <a:off x="2448395" y="5380264"/>
            <a:ext cx="248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Wired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Avoid mislaying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文本框 210"/>
          <p:cNvSpPr txBox="1"/>
          <p:nvPr/>
        </p:nvSpPr>
        <p:spPr>
          <a:xfrm>
            <a:off x="5209727" y="5018685"/>
            <a:ext cx="346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On/Off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Easy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21248" y="3729460"/>
            <a:ext cx="1163084" cy="1116091"/>
            <a:chOff x="886655" y="3795959"/>
            <a:chExt cx="1163084" cy="1116091"/>
          </a:xfrm>
        </p:grpSpPr>
        <p:sp>
          <p:nvSpPr>
            <p:cNvPr id="108" name="圆角矩形 107"/>
            <p:cNvSpPr/>
            <p:nvPr/>
          </p:nvSpPr>
          <p:spPr>
            <a:xfrm>
              <a:off x="886655" y="379595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 rot="2094899">
              <a:off x="1305688" y="4090182"/>
              <a:ext cx="744051" cy="821868"/>
            </a:xfrm>
            <a:custGeom>
              <a:avLst/>
              <a:gdLst>
                <a:gd name="connsiteX0" fmla="*/ 0 w 744051"/>
                <a:gd name="connsiteY0" fmla="*/ 0 h 821868"/>
                <a:gd name="connsiteX1" fmla="*/ 429098 w 744051"/>
                <a:gd name="connsiteY1" fmla="*/ 0 h 821868"/>
                <a:gd name="connsiteX2" fmla="*/ 711823 w 744051"/>
                <a:gd name="connsiteY2" fmla="*/ 405050 h 821868"/>
                <a:gd name="connsiteX3" fmla="*/ 667503 w 744051"/>
                <a:gd name="connsiteY3" fmla="*/ 654238 h 821868"/>
                <a:gd name="connsiteX4" fmla="*/ 428167 w 744051"/>
                <a:gd name="connsiteY4" fmla="*/ 821294 h 821868"/>
                <a:gd name="connsiteX5" fmla="*/ 170407 w 744051"/>
                <a:gd name="connsiteY5" fmla="*/ 821868 h 8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051" h="821868">
                  <a:moveTo>
                    <a:pt x="0" y="0"/>
                  </a:moveTo>
                  <a:lnTo>
                    <a:pt x="429098" y="0"/>
                  </a:lnTo>
                  <a:lnTo>
                    <a:pt x="711823" y="405050"/>
                  </a:lnTo>
                  <a:cubicBezTo>
                    <a:pt x="768395" y="486100"/>
                    <a:pt x="748552" y="597666"/>
                    <a:pt x="667503" y="654238"/>
                  </a:cubicBezTo>
                  <a:lnTo>
                    <a:pt x="428167" y="821294"/>
                  </a:lnTo>
                  <a:lnTo>
                    <a:pt x="170407" y="82186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237848" y="3932711"/>
              <a:ext cx="383116" cy="788646"/>
              <a:chOff x="1224119" y="3881206"/>
              <a:chExt cx="403203" cy="829995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25713" y="3881206"/>
                <a:ext cx="401609" cy="829995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280588" y="3981680"/>
                <a:ext cx="281126" cy="171219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27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27153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>
                <a:off x="144116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1272915" y="4286175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275272" y="4373200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378362" y="4289929"/>
                <a:ext cx="80322" cy="135072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476720" y="4282334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9" name="圆角矩形 118"/>
              <p:cNvSpPr/>
              <p:nvPr/>
            </p:nvSpPr>
            <p:spPr>
              <a:xfrm>
                <a:off x="1479077" y="4369359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>
                <a:off x="1272915" y="4201745"/>
                <a:ext cx="105447" cy="4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456589" y="4203390"/>
                <a:ext cx="105447" cy="49206"/>
              </a:xfrm>
              <a:prstGeom prst="roundRect">
                <a:avLst/>
              </a:prstGeom>
              <a:solidFill>
                <a:srgbClr val="D7712B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1224119" y="3881210"/>
                <a:ext cx="401484" cy="827915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902610" y="3730165"/>
            <a:ext cx="1133460" cy="1177747"/>
            <a:chOff x="1543163" y="5135619"/>
            <a:chExt cx="1133460" cy="1177747"/>
          </a:xfrm>
        </p:grpSpPr>
        <p:sp>
          <p:nvSpPr>
            <p:cNvPr id="124" name="圆角矩形 123"/>
            <p:cNvSpPr/>
            <p:nvPr/>
          </p:nvSpPr>
          <p:spPr>
            <a:xfrm>
              <a:off x="1543163" y="513561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 rot="2117488">
              <a:off x="1961879" y="5471831"/>
              <a:ext cx="714744" cy="841535"/>
            </a:xfrm>
            <a:custGeom>
              <a:avLst/>
              <a:gdLst>
                <a:gd name="connsiteX0" fmla="*/ 150164 w 714744"/>
                <a:gd name="connsiteY0" fmla="*/ 0 h 841535"/>
                <a:gd name="connsiteX1" fmla="*/ 424434 w 714744"/>
                <a:gd name="connsiteY1" fmla="*/ 229 h 841535"/>
                <a:gd name="connsiteX2" fmla="*/ 681840 w 714744"/>
                <a:gd name="connsiteY2" fmla="*/ 363891 h 841535"/>
                <a:gd name="connsiteX3" fmla="*/ 639159 w 714744"/>
                <a:gd name="connsiteY3" fmla="*/ 613365 h 841535"/>
                <a:gd name="connsiteX4" fmla="*/ 317066 w 714744"/>
                <a:gd name="connsiteY4" fmla="*/ 841348 h 841535"/>
                <a:gd name="connsiteX5" fmla="*/ 0 w 714744"/>
                <a:gd name="connsiteY5" fmla="*/ 841535 h 84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744" h="841535">
                  <a:moveTo>
                    <a:pt x="150164" y="0"/>
                  </a:moveTo>
                  <a:lnTo>
                    <a:pt x="424434" y="229"/>
                  </a:lnTo>
                  <a:lnTo>
                    <a:pt x="681840" y="363891"/>
                  </a:lnTo>
                  <a:cubicBezTo>
                    <a:pt x="738944" y="444567"/>
                    <a:pt x="719835" y="556261"/>
                    <a:pt x="639159" y="613365"/>
                  </a:cubicBezTo>
                  <a:lnTo>
                    <a:pt x="317066" y="841348"/>
                  </a:lnTo>
                  <a:lnTo>
                    <a:pt x="0" y="84153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2080056" y="5138711"/>
              <a:ext cx="0" cy="263686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27" name="组合 126"/>
            <p:cNvGrpSpPr/>
            <p:nvPr/>
          </p:nvGrpSpPr>
          <p:grpSpPr>
            <a:xfrm>
              <a:off x="1690775" y="5402397"/>
              <a:ext cx="781561" cy="634042"/>
              <a:chOff x="1220354" y="5214788"/>
              <a:chExt cx="711187" cy="576951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1236154" y="5226290"/>
                <a:ext cx="677720" cy="565449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1351490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323828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378465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404403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sp>
            <p:nvSpPr>
              <p:cNvPr id="133" name="圆角矩形 132"/>
              <p:cNvSpPr/>
              <p:nvPr/>
            </p:nvSpPr>
            <p:spPr>
              <a:xfrm>
                <a:off x="1312763" y="5484067"/>
                <a:ext cx="529975" cy="272088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1220354" y="5525119"/>
                <a:ext cx="71118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35" name="组合 134"/>
              <p:cNvGrpSpPr/>
              <p:nvPr/>
            </p:nvGrpSpPr>
            <p:grpSpPr>
              <a:xfrm>
                <a:off x="1312764" y="5304160"/>
                <a:ext cx="528883" cy="223118"/>
                <a:chOff x="2537900" y="4133541"/>
                <a:chExt cx="528883" cy="2231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2537900" y="4133541"/>
                  <a:ext cx="528883" cy="223118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2949210" y="4151197"/>
                  <a:ext cx="90336" cy="29763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562450" y="4203571"/>
                  <a:ext cx="479781" cy="128391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3254348" y="3729242"/>
            <a:ext cx="1142986" cy="1153117"/>
            <a:chOff x="4290295" y="5198435"/>
            <a:chExt cx="1142986" cy="1153117"/>
          </a:xfrm>
        </p:grpSpPr>
        <p:sp>
          <p:nvSpPr>
            <p:cNvPr id="140" name="圆角矩形 139"/>
            <p:cNvSpPr/>
            <p:nvPr/>
          </p:nvSpPr>
          <p:spPr>
            <a:xfrm>
              <a:off x="4290295" y="5199420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2092151">
              <a:off x="4634482" y="5499907"/>
              <a:ext cx="798799" cy="851645"/>
            </a:xfrm>
            <a:custGeom>
              <a:avLst/>
              <a:gdLst>
                <a:gd name="connsiteX0" fmla="*/ 262025 w 798799"/>
                <a:gd name="connsiteY0" fmla="*/ 0 h 851645"/>
                <a:gd name="connsiteX1" fmla="*/ 505643 w 798799"/>
                <a:gd name="connsiteY1" fmla="*/ 724 h 851645"/>
                <a:gd name="connsiteX2" fmla="*/ 766652 w 798799"/>
                <a:gd name="connsiteY2" fmla="*/ 375301 h 851645"/>
                <a:gd name="connsiteX3" fmla="*/ 722133 w 798799"/>
                <a:gd name="connsiteY3" fmla="*/ 624454 h 851645"/>
                <a:gd name="connsiteX4" fmla="*/ 396088 w 798799"/>
                <a:gd name="connsiteY4" fmla="*/ 851645 h 851645"/>
                <a:gd name="connsiteX5" fmla="*/ 0 w 798799"/>
                <a:gd name="connsiteY5" fmla="*/ 851645 h 85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799" h="851645">
                  <a:moveTo>
                    <a:pt x="262025" y="0"/>
                  </a:moveTo>
                  <a:lnTo>
                    <a:pt x="505643" y="724"/>
                  </a:lnTo>
                  <a:lnTo>
                    <a:pt x="766652" y="375301"/>
                  </a:lnTo>
                  <a:cubicBezTo>
                    <a:pt x="823160" y="456396"/>
                    <a:pt x="803228" y="567946"/>
                    <a:pt x="722133" y="624454"/>
                  </a:cubicBezTo>
                  <a:lnTo>
                    <a:pt x="396088" y="851645"/>
                  </a:lnTo>
                  <a:lnTo>
                    <a:pt x="0" y="85164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>
              <a:off x="4671784" y="5199420"/>
              <a:ext cx="0" cy="28798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4848679" y="5200719"/>
              <a:ext cx="3251" cy="328795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4" name="直接连接符 143"/>
            <p:cNvCxnSpPr/>
            <p:nvPr/>
          </p:nvCxnSpPr>
          <p:spPr>
            <a:xfrm>
              <a:off x="5012405" y="5198435"/>
              <a:ext cx="0" cy="302583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45" name="组合 144"/>
            <p:cNvGrpSpPr/>
            <p:nvPr/>
          </p:nvGrpSpPr>
          <p:grpSpPr>
            <a:xfrm>
              <a:off x="4366333" y="5501018"/>
              <a:ext cx="921710" cy="531550"/>
              <a:chOff x="3784475" y="4126317"/>
              <a:chExt cx="787525" cy="454165"/>
            </a:xfrm>
          </p:grpSpPr>
          <p:sp>
            <p:nvSpPr>
              <p:cNvPr id="146" name="圆角矩形 145"/>
              <p:cNvSpPr/>
              <p:nvPr/>
            </p:nvSpPr>
            <p:spPr>
              <a:xfrm>
                <a:off x="3797175" y="4126317"/>
                <a:ext cx="754345" cy="45416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3857807" y="4370185"/>
                <a:ext cx="630428" cy="182740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>
                <a:off x="3784475" y="4411237"/>
                <a:ext cx="78752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9" name="组合 148"/>
              <p:cNvGrpSpPr/>
              <p:nvPr/>
            </p:nvGrpSpPr>
            <p:grpSpPr>
              <a:xfrm>
                <a:off x="3856487" y="4175012"/>
                <a:ext cx="631748" cy="236225"/>
                <a:chOff x="3869929" y="4175013"/>
                <a:chExt cx="604287" cy="236225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3869929" y="4175013"/>
                  <a:ext cx="604287" cy="236225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1" name="圆角矩形 150"/>
                <p:cNvSpPr/>
                <p:nvPr/>
              </p:nvSpPr>
              <p:spPr>
                <a:xfrm>
                  <a:off x="4353245" y="4201666"/>
                  <a:ext cx="86432" cy="26421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3909017" y="4252453"/>
                  <a:ext cx="530660" cy="118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53" name="组合 152"/>
          <p:cNvGrpSpPr/>
          <p:nvPr/>
        </p:nvGrpSpPr>
        <p:grpSpPr>
          <a:xfrm>
            <a:off x="6013730" y="3733975"/>
            <a:ext cx="1168601" cy="1117521"/>
            <a:chOff x="1109120" y="5086478"/>
            <a:chExt cx="1168601" cy="1117521"/>
          </a:xfrm>
        </p:grpSpPr>
        <p:sp>
          <p:nvSpPr>
            <p:cNvPr id="154" name="圆角矩形 153"/>
            <p:cNvSpPr/>
            <p:nvPr/>
          </p:nvSpPr>
          <p:spPr>
            <a:xfrm>
              <a:off x="1109120" y="5086478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2092151">
              <a:off x="1558689" y="5380487"/>
              <a:ext cx="719032" cy="823512"/>
            </a:xfrm>
            <a:custGeom>
              <a:avLst/>
              <a:gdLst>
                <a:gd name="connsiteX0" fmla="*/ 0 w 719032"/>
                <a:gd name="connsiteY0" fmla="*/ 0 h 823512"/>
                <a:gd name="connsiteX1" fmla="*/ 401679 w 719032"/>
                <a:gd name="connsiteY1" fmla="*/ 0 h 823512"/>
                <a:gd name="connsiteX2" fmla="*/ 686885 w 719032"/>
                <a:gd name="connsiteY2" fmla="*/ 409302 h 823512"/>
                <a:gd name="connsiteX3" fmla="*/ 642366 w 719032"/>
                <a:gd name="connsiteY3" fmla="*/ 658455 h 823512"/>
                <a:gd name="connsiteX4" fmla="*/ 405492 w 719032"/>
                <a:gd name="connsiteY4" fmla="*/ 823512 h 823512"/>
                <a:gd name="connsiteX5" fmla="*/ 109770 w 719032"/>
                <a:gd name="connsiteY5" fmla="*/ 823428 h 8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32" h="823512">
                  <a:moveTo>
                    <a:pt x="0" y="0"/>
                  </a:moveTo>
                  <a:lnTo>
                    <a:pt x="401679" y="0"/>
                  </a:lnTo>
                  <a:lnTo>
                    <a:pt x="686885" y="409302"/>
                  </a:lnTo>
                  <a:cubicBezTo>
                    <a:pt x="743393" y="490397"/>
                    <a:pt x="723461" y="601947"/>
                    <a:pt x="642366" y="658455"/>
                  </a:cubicBezTo>
                  <a:lnTo>
                    <a:pt x="405492" y="823512"/>
                  </a:lnTo>
                  <a:lnTo>
                    <a:pt x="109770" y="82342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1461409" y="5216386"/>
              <a:ext cx="433548" cy="793286"/>
              <a:chOff x="6740743" y="3930603"/>
              <a:chExt cx="436430" cy="798559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6741282" y="3930981"/>
                <a:ext cx="435891" cy="798181"/>
                <a:chOff x="6819416" y="2788512"/>
                <a:chExt cx="963826" cy="1764909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6819416" y="2788512"/>
                  <a:ext cx="963826" cy="1764909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6896464" y="3003130"/>
                  <a:ext cx="813367" cy="11713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185650" y="4235839"/>
                  <a:ext cx="216024" cy="2160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7185650" y="2888642"/>
                  <a:ext cx="216024" cy="45717"/>
                </a:xfrm>
                <a:prstGeom prst="roundRect">
                  <a:avLst/>
                </a:prstGeom>
                <a:solidFill>
                  <a:srgbClr val="FFFFFF">
                    <a:lumMod val="85000"/>
                    <a:alpha val="10000"/>
                  </a:srgbClr>
                </a:solidFill>
                <a:ln w="31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270803" y="4320992"/>
                  <a:ext cx="45718" cy="4571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58" name="圆角矩形 157"/>
              <p:cNvSpPr/>
              <p:nvPr/>
            </p:nvSpPr>
            <p:spPr>
              <a:xfrm>
                <a:off x="6740743" y="3930603"/>
                <a:ext cx="435187" cy="796889"/>
              </a:xfrm>
              <a:prstGeom prst="roundRect">
                <a:avLst/>
              </a:prstGeom>
              <a:noFill/>
              <a:ln w="254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4615612" y="3730517"/>
            <a:ext cx="1179841" cy="1074353"/>
            <a:chOff x="5091334" y="3803097"/>
            <a:chExt cx="1179841" cy="1074353"/>
          </a:xfrm>
        </p:grpSpPr>
        <p:sp>
          <p:nvSpPr>
            <p:cNvPr id="165" name="圆角矩形 164"/>
            <p:cNvSpPr/>
            <p:nvPr/>
          </p:nvSpPr>
          <p:spPr>
            <a:xfrm>
              <a:off x="5091425" y="3803097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5091334" y="3803664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7" name="任意多边形 166"/>
            <p:cNvSpPr/>
            <p:nvPr/>
          </p:nvSpPr>
          <p:spPr>
            <a:xfrm rot="2092151">
              <a:off x="5280919" y="4107264"/>
              <a:ext cx="990256" cy="642691"/>
            </a:xfrm>
            <a:custGeom>
              <a:avLst/>
              <a:gdLst>
                <a:gd name="connsiteX0" fmla="*/ 485157 w 990256"/>
                <a:gd name="connsiteY0" fmla="*/ 0 h 642691"/>
                <a:gd name="connsiteX1" fmla="*/ 739813 w 990256"/>
                <a:gd name="connsiteY1" fmla="*/ 1208 h 642691"/>
                <a:gd name="connsiteX2" fmla="*/ 958110 w 990256"/>
                <a:gd name="connsiteY2" fmla="*/ 314488 h 642691"/>
                <a:gd name="connsiteX3" fmla="*/ 913590 w 990256"/>
                <a:gd name="connsiteY3" fmla="*/ 563641 h 642691"/>
                <a:gd name="connsiteX4" fmla="*/ 800145 w 990256"/>
                <a:gd name="connsiteY4" fmla="*/ 642691 h 642691"/>
                <a:gd name="connsiteX5" fmla="*/ 0 w 990256"/>
                <a:gd name="connsiteY5" fmla="*/ 642691 h 6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256" h="642691">
                  <a:moveTo>
                    <a:pt x="485157" y="0"/>
                  </a:moveTo>
                  <a:lnTo>
                    <a:pt x="739813" y="1208"/>
                  </a:lnTo>
                  <a:lnTo>
                    <a:pt x="958110" y="314488"/>
                  </a:lnTo>
                  <a:cubicBezTo>
                    <a:pt x="1014617" y="395583"/>
                    <a:pt x="994685" y="507133"/>
                    <a:pt x="913590" y="563641"/>
                  </a:cubicBezTo>
                  <a:lnTo>
                    <a:pt x="800145" y="642691"/>
                  </a:lnTo>
                  <a:lnTo>
                    <a:pt x="0" y="642691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5170478" y="4141265"/>
              <a:ext cx="911893" cy="369570"/>
              <a:chOff x="5170478" y="4141265"/>
              <a:chExt cx="911893" cy="369570"/>
            </a:xfrm>
          </p:grpSpPr>
          <p:sp>
            <p:nvSpPr>
              <p:cNvPr id="169" name="圆角矩形 168"/>
              <p:cNvSpPr/>
              <p:nvPr/>
            </p:nvSpPr>
            <p:spPr>
              <a:xfrm>
                <a:off x="5170478" y="4195659"/>
                <a:ext cx="856942" cy="260782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01600" dist="38100" dir="18900000">
                  <a:prstClr val="black">
                    <a:alpha val="36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712801" y="4141265"/>
                <a:ext cx="369570" cy="3695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1" name="组合 170"/>
              <p:cNvGrpSpPr/>
              <p:nvPr/>
            </p:nvGrpSpPr>
            <p:grpSpPr>
              <a:xfrm>
                <a:off x="5778343" y="4194719"/>
                <a:ext cx="233243" cy="242672"/>
                <a:chOff x="4654547" y="5130853"/>
                <a:chExt cx="282653" cy="294079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>
                  <a:off x="4654547" y="5170616"/>
                  <a:ext cx="282653" cy="254316"/>
                </a:xfrm>
                <a:custGeom>
                  <a:avLst/>
                  <a:gdLst>
                    <a:gd name="connsiteX0" fmla="*/ 125951 w 622192"/>
                    <a:gd name="connsiteY0" fmla="*/ 0 h 559814"/>
                    <a:gd name="connsiteX1" fmla="*/ 179187 w 622192"/>
                    <a:gd name="connsiteY1" fmla="*/ 52975 h 559814"/>
                    <a:gd name="connsiteX2" fmla="*/ 138322 w 622192"/>
                    <a:gd name="connsiteY2" fmla="*/ 80526 h 559814"/>
                    <a:gd name="connsiteX3" fmla="*/ 66757 w 622192"/>
                    <a:gd name="connsiteY3" fmla="*/ 253300 h 559814"/>
                    <a:gd name="connsiteX4" fmla="*/ 311096 w 622192"/>
                    <a:gd name="connsiteY4" fmla="*/ 497639 h 559814"/>
                    <a:gd name="connsiteX5" fmla="*/ 555435 w 622192"/>
                    <a:gd name="connsiteY5" fmla="*/ 253300 h 559814"/>
                    <a:gd name="connsiteX6" fmla="*/ 483870 w 622192"/>
                    <a:gd name="connsiteY6" fmla="*/ 80526 h 559814"/>
                    <a:gd name="connsiteX7" fmla="*/ 447155 w 622192"/>
                    <a:gd name="connsiteY7" fmla="*/ 55773 h 559814"/>
                    <a:gd name="connsiteX8" fmla="*/ 499763 w 622192"/>
                    <a:gd name="connsiteY8" fmla="*/ 2905 h 559814"/>
                    <a:gd name="connsiteX9" fmla="*/ 531075 w 622192"/>
                    <a:gd name="connsiteY9" fmla="*/ 28740 h 559814"/>
                    <a:gd name="connsiteX10" fmla="*/ 622192 w 622192"/>
                    <a:gd name="connsiteY10" fmla="*/ 248718 h 559814"/>
                    <a:gd name="connsiteX11" fmla="*/ 311096 w 622192"/>
                    <a:gd name="connsiteY11" fmla="*/ 559814 h 559814"/>
                    <a:gd name="connsiteX12" fmla="*/ 0 w 622192"/>
                    <a:gd name="connsiteY12" fmla="*/ 248718 h 559814"/>
                    <a:gd name="connsiteX13" fmla="*/ 91118 w 622192"/>
                    <a:gd name="connsiteY13" fmla="*/ 28740 h 55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192" h="559814">
                      <a:moveTo>
                        <a:pt x="125951" y="0"/>
                      </a:moveTo>
                      <a:lnTo>
                        <a:pt x="179187" y="52975"/>
                      </a:lnTo>
                      <a:lnTo>
                        <a:pt x="138322" y="80526"/>
                      </a:lnTo>
                      <a:cubicBezTo>
                        <a:pt x="94106" y="124743"/>
                        <a:pt x="66757" y="185828"/>
                        <a:pt x="66757" y="253300"/>
                      </a:cubicBezTo>
                      <a:cubicBezTo>
                        <a:pt x="66757" y="388245"/>
                        <a:pt x="176151" y="497639"/>
                        <a:pt x="311096" y="497639"/>
                      </a:cubicBezTo>
                      <a:cubicBezTo>
                        <a:pt x="446041" y="497639"/>
                        <a:pt x="555435" y="388245"/>
                        <a:pt x="555435" y="253300"/>
                      </a:cubicBezTo>
                      <a:cubicBezTo>
                        <a:pt x="555435" y="185828"/>
                        <a:pt x="528087" y="124743"/>
                        <a:pt x="483870" y="80526"/>
                      </a:cubicBezTo>
                      <a:lnTo>
                        <a:pt x="447155" y="55773"/>
                      </a:lnTo>
                      <a:lnTo>
                        <a:pt x="499763" y="2905"/>
                      </a:lnTo>
                      <a:lnTo>
                        <a:pt x="531075" y="28740"/>
                      </a:lnTo>
                      <a:cubicBezTo>
                        <a:pt x="587372" y="85037"/>
                        <a:pt x="622192" y="162811"/>
                        <a:pt x="622192" y="248718"/>
                      </a:cubicBezTo>
                      <a:cubicBezTo>
                        <a:pt x="622192" y="420532"/>
                        <a:pt x="482910" y="559814"/>
                        <a:pt x="311096" y="559814"/>
                      </a:cubicBezTo>
                      <a:cubicBezTo>
                        <a:pt x="139282" y="559814"/>
                        <a:pt x="0" y="420532"/>
                        <a:pt x="0" y="248718"/>
                      </a:cubicBezTo>
                      <a:cubicBezTo>
                        <a:pt x="0" y="162811"/>
                        <a:pt x="34821" y="85037"/>
                        <a:pt x="91118" y="287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4794086" y="5130853"/>
                  <a:ext cx="0" cy="155747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74" name="矩形 173"/>
          <p:cNvSpPr/>
          <p:nvPr/>
        </p:nvSpPr>
        <p:spPr>
          <a:xfrm>
            <a:off x="256362" y="836712"/>
            <a:ext cx="839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1. WLAN / Wired control / Central control / Dry contact can be selected only one on the same unit.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2. Remote controller can be used together with other controls.</a:t>
            </a:r>
          </a:p>
        </p:txBody>
      </p:sp>
    </p:spTree>
    <p:extLst>
      <p:ext uri="{BB962C8B-B14F-4D97-AF65-F5344CB8AC3E}">
        <p14:creationId xmlns:p14="http://schemas.microsoft.com/office/powerpoint/2010/main" val="50423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916233"/>
            <a:ext cx="972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69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04814"/>
              </p:ext>
            </p:extLst>
          </p:nvPr>
        </p:nvGraphicFramePr>
        <p:xfrm>
          <a:off x="121894" y="764704"/>
          <a:ext cx="8915495" cy="4954626"/>
        </p:xfrm>
        <a:graphic>
          <a:graphicData uri="http://schemas.openxmlformats.org/drawingml/2006/table">
            <a:tbl>
              <a:tblPr/>
              <a:tblGrid>
                <a:gridCol w="77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(Remote control)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Wired controller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Dual-way communication (485) </a:t>
                      </a:r>
                    </a:p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arity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6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17222000030895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18K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17222000031322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22/24K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17222000031565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17222000A58269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22/24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17222000A58395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9/12/18K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17222000A58426</a:t>
                      </a:r>
                    </a:p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22/24K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17222000A58427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17222000A58395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 adapter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Adapter 1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17222000A58719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17222000A58718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Adapter 2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17222000A58716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12V wire has already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included PCB main board assembly.</a:t>
                      </a:r>
                    </a:p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Contact(On/Off)/Alarm function are already included Transfer Adapter.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1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Remote controller:  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RG67G 17317000007154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17310900A03781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KJR-12B: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17317100A22492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 Wired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KJR-120G2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17317100A27842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KJR-120X2: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17317100A28268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controller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CCM30: 17311500A03641</a:t>
                      </a:r>
                      <a:b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CCM09: 17311500A03642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Non-Polarity Wired controller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KJR-120G: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</a:t>
                      </a:r>
                      <a:r>
                        <a:rPr kumimoji="0" lang="en-US" altLang="zh-CN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7317100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A25375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KJR-120X: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17317100A28269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1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20752"/>
              </p:ext>
            </p:extLst>
          </p:nvPr>
        </p:nvGraphicFramePr>
        <p:xfrm>
          <a:off x="121894" y="764705"/>
          <a:ext cx="8858250" cy="6095075"/>
        </p:xfrm>
        <a:graphic>
          <a:graphicData uri="http://schemas.openxmlformats.org/drawingml/2006/table">
            <a:tbl>
              <a:tblPr/>
              <a:tblGrid>
                <a:gridCol w="77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8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(Remote control)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Dual-way communication (485) </a:t>
                      </a:r>
                    </a:p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arity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89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17222000030895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7409751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18K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17222000031322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7409752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For 22/24K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17222000031565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7409753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7409754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22/24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17222000A58395</a:t>
                      </a:r>
                    </a:p>
                    <a:p>
                      <a:pPr algn="ctr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7409755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Display PCB 2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7409754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17222000A58395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7409755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8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Transfer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Adapter 1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17222000A58719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7403082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17222000A58718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7403083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Transfer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Adapter 2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17222000A58716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7403084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17222000A58717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7403085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12V wire has already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included PCB main board assembly.</a:t>
                      </a:r>
                    </a:p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Contact(On/Off)/Alarm function are already included Transfer Adapter.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4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Remote controller:  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RG67G 17317000007154</a:t>
                      </a:r>
                    </a:p>
                    <a:p>
                      <a:pPr algn="l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7409750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USB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altLang="zh-CN" sz="10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17310900A03781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7403078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485 Wired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controller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KJR-120G2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: 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17317100A27842 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7403019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KJR-120X2:</a:t>
                      </a:r>
                    </a:p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17317100A28268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7403081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Central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controller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CCM30: 17311500A03641/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7403018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/>
                      </a:r>
                      <a:b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CCM09: 17311500A03642/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Non-Polarity Wired controller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KJR-120X: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17317100A28269/</a:t>
                      </a:r>
                      <a:r>
                        <a:rPr kumimoji="0" lang="en-US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7403079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E58B724-0D76-4D15-ABDF-E08F0FB39225}"/>
              </a:ext>
            </a:extLst>
          </p:cNvPr>
          <p:cNvCxnSpPr/>
          <p:nvPr/>
        </p:nvCxnSpPr>
        <p:spPr bwMode="auto">
          <a:xfrm>
            <a:off x="3708797" y="2060848"/>
            <a:ext cx="2592288" cy="0"/>
          </a:xfrm>
          <a:prstGeom prst="straightConnector1">
            <a:avLst/>
          </a:prstGeom>
          <a:noFill/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1FF5E1D-34E3-49CE-9484-C871728F09BE}"/>
              </a:ext>
            </a:extLst>
          </p:cNvPr>
          <p:cNvCxnSpPr>
            <a:cxnSpLocks/>
          </p:cNvCxnSpPr>
          <p:nvPr/>
        </p:nvCxnSpPr>
        <p:spPr bwMode="auto">
          <a:xfrm>
            <a:off x="3060725" y="2420888"/>
            <a:ext cx="2592288" cy="1"/>
          </a:xfrm>
          <a:prstGeom prst="straightConnector1">
            <a:avLst/>
          </a:prstGeom>
          <a:noFill/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060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779" y="1996626"/>
            <a:ext cx="5246863" cy="393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 – Standard (Remote control)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wired control function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1744009" y="5965541"/>
            <a:ext cx="1840568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 flipV="1">
            <a:off x="2664293" y="2765251"/>
            <a:ext cx="415069" cy="31683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165181" y="4487608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045" y="3224575"/>
            <a:ext cx="1045748" cy="29261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569" y="1340767"/>
            <a:ext cx="4174951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418" y="1552125"/>
            <a:ext cx="3554965" cy="26662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</p:cNvCxnSpPr>
          <p:nvPr/>
        </p:nvCxnSpPr>
        <p:spPr>
          <a:xfrm>
            <a:off x="3637797" y="2966714"/>
            <a:ext cx="8997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3937"/>
              </p:ext>
            </p:extLst>
          </p:nvPr>
        </p:nvGraphicFramePr>
        <p:xfrm>
          <a:off x="612453" y="4797152"/>
          <a:ext cx="8524636" cy="201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1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2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(WLAN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 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1: Standard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2.1: WLAN function  without USB kit.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rgbClr val="000000"/>
                          </a:solidFill>
                        </a:rPr>
                        <a:t>If the user want to control the unit by WLAN, they have to buy the WLAN kit from Carrier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2.2: WLAN Ready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WLAN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54518" y="4073595"/>
            <a:ext cx="19463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17310900A03781</a:t>
            </a:r>
            <a:endParaRPr lang="en-US" altLang="zh-CN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294196" y="2931435"/>
            <a:ext cx="2514877" cy="12360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7165182" y="2882432"/>
            <a:ext cx="1296143" cy="11911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0596" y="908345"/>
            <a:ext cx="1712795" cy="12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9821" y="1470030"/>
            <a:ext cx="3308655" cy="2481491"/>
          </a:xfrm>
          <a:prstGeom prst="rect">
            <a:avLst/>
          </a:prstGeom>
        </p:spPr>
      </p:pic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08397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2.2: WLAN Ready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3385691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949" y="4896074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WLAN kit (optional accessory)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2 is assembled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WLAN kit must be sold separately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9830" y="2508568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3079236" y="2031555"/>
            <a:ext cx="1205613" cy="6513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 flipV="1">
            <a:off x="108397" y="678547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825" y="56983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</p:spTree>
    <p:extLst>
      <p:ext uri="{BB962C8B-B14F-4D97-AF65-F5344CB8AC3E}">
        <p14:creationId xmlns:p14="http://schemas.microsoft.com/office/powerpoint/2010/main" val="125300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541" y="1301835"/>
            <a:ext cx="2846867" cy="213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0"/>
            <a:ext cx="628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– 5 core Wired Controller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96127"/>
              </p:ext>
            </p:extLst>
          </p:nvPr>
        </p:nvGraphicFramePr>
        <p:xfrm>
          <a:off x="396429" y="4741127"/>
          <a:ext cx="902878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 core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core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573126" y="3559462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237189" y="2184055"/>
            <a:ext cx="2116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17317100A22492)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997" y="1700808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4" idx="1"/>
          </p:cNvCxnSpPr>
          <p:nvPr/>
        </p:nvCxnSpPr>
        <p:spPr bwMode="auto">
          <a:xfrm flipH="1" flipV="1">
            <a:off x="3662505" y="1976069"/>
            <a:ext cx="1846492" cy="62372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2052614" y="1959318"/>
            <a:ext cx="246157" cy="160014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5" y="5716"/>
            <a:ext cx="866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– 485 Wired Controller &amp;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08872"/>
              </p:ext>
            </p:extLst>
          </p:nvPr>
        </p:nvGraphicFramePr>
        <p:xfrm>
          <a:off x="664160" y="4581128"/>
          <a:ext cx="820891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(485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485 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43536" y="3082904"/>
            <a:ext cx="2323585" cy="1015663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controller/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Central Control)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36188" y="2899385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KJR-120G2/TFBG-E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17317100A27842)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219" y="145100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679" y="1336457"/>
            <a:ext cx="1535523" cy="1592393"/>
          </a:xfrm>
          <a:prstGeom prst="rect">
            <a:avLst/>
          </a:prstGeom>
        </p:spPr>
      </p:pic>
      <p:sp>
        <p:nvSpPr>
          <p:cNvPr id="18" name="TextBox 27"/>
          <p:cNvSpPr txBox="1"/>
          <p:nvPr/>
        </p:nvSpPr>
        <p:spPr>
          <a:xfrm>
            <a:off x="7095542" y="2911786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KJR-120X2/TFBG-E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17317100A26817)</a:t>
            </a:r>
          </a:p>
        </p:txBody>
      </p:sp>
    </p:spTree>
    <p:extLst>
      <p:ext uri="{BB962C8B-B14F-4D97-AF65-F5344CB8AC3E}">
        <p14:creationId xmlns:p14="http://schemas.microsoft.com/office/powerpoint/2010/main" val="1288136636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23377</TotalTime>
  <Words>1208</Words>
  <Application>Microsoft Office PowerPoint</Application>
  <PresentationFormat>Custom</PresentationFormat>
  <Paragraphs>373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Gulim</vt:lpstr>
      <vt:lpstr>MS PGothic</vt:lpstr>
      <vt:lpstr>PMingLiU</vt:lpstr>
      <vt:lpstr>宋体</vt:lpstr>
      <vt:lpstr>Arial</vt:lpstr>
      <vt:lpstr>Calibri</vt:lpstr>
      <vt:lpstr>黑体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Settings dipswitch F2 QHG</vt:lpstr>
      <vt:lpstr>PowerPoint Presentation</vt:lpstr>
    </vt:vector>
  </TitlesOfParts>
  <Company>FMCC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MCM</dc:title>
  <dc:creator>Jimmyguoxm</dc:creator>
  <cp:lastModifiedBy>Mark Schouten</cp:lastModifiedBy>
  <cp:revision>1212</cp:revision>
  <cp:lastPrinted>2022-03-08T08:09:07Z</cp:lastPrinted>
  <dcterms:created xsi:type="dcterms:W3CDTF">1601-01-01T00:00:00Z</dcterms:created>
  <dcterms:modified xsi:type="dcterms:W3CDTF">2022-07-26T08:01:29Z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