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314" r:id="rId4"/>
    <p:sldId id="334" r:id="rId5"/>
    <p:sldId id="392" r:id="rId6"/>
    <p:sldId id="391" r:id="rId7"/>
    <p:sldId id="393" r:id="rId8"/>
    <p:sldId id="338" r:id="rId9"/>
    <p:sldId id="547" r:id="rId10"/>
    <p:sldId id="372" r:id="rId11"/>
    <p:sldId id="395" r:id="rId12"/>
    <p:sldId id="396" r:id="rId13"/>
    <p:sldId id="397" r:id="rId14"/>
    <p:sldId id="315" r:id="rId15"/>
    <p:sldId id="399" r:id="rId16"/>
    <p:sldId id="398" r:id="rId17"/>
    <p:sldId id="402" r:id="rId18"/>
    <p:sldId id="400" r:id="rId19"/>
    <p:sldId id="401" r:id="rId20"/>
    <p:sldId id="403" r:id="rId21"/>
    <p:sldId id="404" r:id="rId22"/>
    <p:sldId id="405" r:id="rId23"/>
    <p:sldId id="548" r:id="rId24"/>
    <p:sldId id="25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B9BD5"/>
    <a:srgbClr val="0093D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159" autoAdjust="0"/>
  </p:normalViewPr>
  <p:slideViewPr>
    <p:cSldViewPr snapToGrid="0">
      <p:cViewPr varScale="1">
        <p:scale>
          <a:sx n="63" d="100"/>
          <a:sy n="63" d="100"/>
        </p:scale>
        <p:origin x="712" y="60"/>
      </p:cViewPr>
      <p:guideLst>
        <p:guide orient="horz" pos="1049"/>
        <p:guide pos="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79E8-C87C-4E0F-99D2-851A3EA1EB98}" type="datetimeFigureOut">
              <a:rPr lang="zh-CN" altLang="en-US" smtClean="0"/>
              <a:t>2022-3-25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04AE-CC2D-48AC-8DBB-94B28D9033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79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04AE-CC2D-48AC-8DBB-94B28D9033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45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7261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7878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2633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31654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046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921C235-0ECC-4F5E-A4FA-F639FD210E4A}" type="slidenum">
              <a:rPr lang="zh-CN" altLang="en-US" sz="1200"/>
              <a:pPr eaLnBrk="1" hangingPunct="1"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1209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0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5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5599" y="2800458"/>
            <a:ext cx="5835650" cy="197524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 Light" panose="020B0502040204020203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460855" y="6020297"/>
            <a:ext cx="3276600" cy="365125"/>
          </a:xfrm>
          <a:ln/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7AFEB1-EC98-4C5B-B248-8BBA7909F224}" type="datetime6">
              <a:rPr lang="en-US" altLang="zh-CN" smtClean="0"/>
              <a:pPr>
                <a:defRPr/>
              </a:pPr>
              <a:t>March 22</a:t>
            </a:fld>
            <a:endParaRPr lang="zh-CN" altLang="en-US" sz="2400" baseline="-25000" dirty="0"/>
          </a:p>
        </p:txBody>
      </p:sp>
      <p:sp>
        <p:nvSpPr>
          <p:cNvPr id="7" name="直线连接符 9"/>
          <p:cNvSpPr>
            <a:spLocks noChangeShapeType="1"/>
          </p:cNvSpPr>
          <p:nvPr userDrawn="1"/>
        </p:nvSpPr>
        <p:spPr bwMode="auto">
          <a:xfrm>
            <a:off x="3045599" y="2773866"/>
            <a:ext cx="5835650" cy="0"/>
          </a:xfrm>
          <a:prstGeom prst="line">
            <a:avLst/>
          </a:prstGeom>
          <a:noFill/>
          <a:ln w="9525">
            <a:solidFill>
              <a:srgbClr val="2E75B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线连接符 14"/>
          <p:cNvSpPr>
            <a:spLocks noChangeShapeType="1"/>
          </p:cNvSpPr>
          <p:nvPr userDrawn="1"/>
        </p:nvSpPr>
        <p:spPr bwMode="auto">
          <a:xfrm>
            <a:off x="3045599" y="4775704"/>
            <a:ext cx="5835650" cy="0"/>
          </a:xfrm>
          <a:prstGeom prst="line">
            <a:avLst/>
          </a:prstGeom>
          <a:noFill/>
          <a:ln w="9525">
            <a:solidFill>
              <a:srgbClr val="2E75B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4"/>
          <p:cNvSpPr>
            <a:spLocks noChangeArrowheads="1"/>
          </p:cNvSpPr>
          <p:nvPr userDrawn="1"/>
        </p:nvSpPr>
        <p:spPr bwMode="auto">
          <a:xfrm>
            <a:off x="2992465" y="5211899"/>
            <a:ext cx="5941919" cy="5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aseline="0" dirty="0">
                <a:solidFill>
                  <a:srgbClr val="000000"/>
                </a:solidFill>
                <a:latin typeface="Arial" panose="020B0604020202020204" pitchFamily="34" charset="0"/>
                <a:ea typeface="Hiragino Sans GB W3" charset="-122"/>
                <a:cs typeface="Arial" panose="020B0604020202020204" pitchFamily="34" charset="0"/>
                <a:sym typeface="Hiragino Sans GB W3" charset="-122"/>
              </a:rPr>
              <a:t>Technical Support Department</a:t>
            </a:r>
          </a:p>
        </p:txBody>
      </p:sp>
    </p:spTree>
    <p:extLst>
      <p:ext uri="{BB962C8B-B14F-4D97-AF65-F5344CB8AC3E}">
        <p14:creationId xmlns:p14="http://schemas.microsoft.com/office/powerpoint/2010/main" val="395272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>
            <a:off x="355600" y="544513"/>
            <a:ext cx="8866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2" descr="D:\O 产品资料\产品图片\Logo\CAR-Experts_Minimum_RGB.emf">
            <a:extLst>
              <a:ext uri="{FF2B5EF4-FFF2-40B4-BE49-F238E27FC236}">
                <a16:creationId xmlns:a16="http://schemas.microsoft.com/office/drawing/2014/main" id="{285624A1-8889-46AA-B8A4-D961D08A18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 b="40064"/>
          <a:stretch/>
        </p:blipFill>
        <p:spPr bwMode="auto">
          <a:xfrm>
            <a:off x="9553102" y="246527"/>
            <a:ext cx="1392560" cy="5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7803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5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pple\Desktop\mb\222222222\10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538" y="3443288"/>
            <a:ext cx="56562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2" name="矩形 1"/>
          <p:cNvSpPr>
            <a:spLocks noChangeArrowheads="1"/>
          </p:cNvSpPr>
          <p:nvPr userDrawn="1"/>
        </p:nvSpPr>
        <p:spPr bwMode="auto">
          <a:xfrm>
            <a:off x="1895475" y="2422525"/>
            <a:ext cx="8432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baseline="0" dirty="0">
                <a:solidFill>
                  <a:srgbClr val="A6A6A6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4400" b="1" baseline="0" dirty="0">
                <a:solidFill>
                  <a:srgbClr val="A6A6A6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THANKS</a:t>
            </a:r>
            <a:r>
              <a:rPr lang="en-US" altLang="zh-CN" sz="3600" b="1" baseline="0" dirty="0">
                <a:solidFill>
                  <a:srgbClr val="A6A6A6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3600" b="1" baseline="0" dirty="0">
              <a:solidFill>
                <a:srgbClr val="A6A6A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baseline="0" dirty="0">
                <a:solidFill>
                  <a:srgbClr val="A6A6A6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311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4DC42-ABED-41B8-842D-AA2C465F33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70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47FAFA-7C0B-43BF-83ED-3041986F4A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07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06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39" y="2130976"/>
            <a:ext cx="10363924" cy="147008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076" y="3886153"/>
            <a:ext cx="8535848" cy="17522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4680" indent="0" algn="ctr">
              <a:buNone/>
              <a:defRPr/>
            </a:lvl2pPr>
            <a:lvl3pPr marL="829361" indent="0" algn="ctr">
              <a:buNone/>
              <a:defRPr/>
            </a:lvl3pPr>
            <a:lvl4pPr marL="1244041" indent="0" algn="ctr">
              <a:buNone/>
              <a:defRPr/>
            </a:lvl4pPr>
            <a:lvl5pPr marL="1658722" indent="0" algn="ctr">
              <a:buNone/>
              <a:defRPr/>
            </a:lvl5pPr>
            <a:lvl6pPr marL="2073402" indent="0" algn="ctr">
              <a:buNone/>
              <a:defRPr/>
            </a:lvl6pPr>
            <a:lvl7pPr marL="2488082" indent="0" algn="ctr">
              <a:buNone/>
              <a:defRPr/>
            </a:lvl7pPr>
            <a:lvl8pPr marL="2902763" indent="0" algn="ctr">
              <a:buNone/>
              <a:defRPr/>
            </a:lvl8pPr>
            <a:lvl9pPr marL="331744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615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DE9E-D5AC-498F-BB93-44509EE3B3E6}" type="datetimeFigureOut">
              <a:rPr lang="zh-CN" altLang="en-US" smtClean="0"/>
              <a:t>2022-3-25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007E-8EAB-4145-A5C7-DC1F7C7A93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57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379476" y="2808599"/>
            <a:ext cx="9433048" cy="90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aseline="0" dirty="0">
                <a:latin typeface="Segoe UI Light" panose="020B0502040204020203" pitchFamily="34" charset="0"/>
              </a:rPr>
              <a:t>New Engineering Mode</a:t>
            </a:r>
            <a:endParaRPr lang="en-US" altLang="zh-CN" dirty="0">
              <a:latin typeface="Segoe UI Light" panose="020B05020402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F84D-54EA-497A-87D1-474F0109C24E}" type="datetime6">
              <a:rPr lang="en-US" altLang="zh-CN" b="1" smtClean="0">
                <a:solidFill>
                  <a:schemeClr val="bg1"/>
                </a:solidFill>
              </a:rPr>
              <a:t>March 22</a:t>
            </a:fld>
            <a:endParaRPr lang="zh-CN" altLang="en-US" sz="2400" b="1" baseline="-250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3C448CD-B2AA-4F89-829F-A9FB3B9C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507" y="411628"/>
            <a:ext cx="139610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9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435451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Detailed Error Code (2 digits)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963EA90-B2CC-4B6E-BD98-E8F63CB9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35884"/>
              </p:ext>
            </p:extLst>
          </p:nvPr>
        </p:nvGraphicFramePr>
        <p:xfrm>
          <a:off x="385078" y="1933091"/>
          <a:ext cx="11421844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995">
                  <a:extLst>
                    <a:ext uri="{9D8B030D-6E8A-4147-A177-3AD203B41FA5}">
                      <a16:colId xmlns:a16="http://schemas.microsoft.com/office/drawing/2014/main" val="2025929453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1735617290"/>
                    </a:ext>
                  </a:extLst>
                </a:gridCol>
                <a:gridCol w="152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Detailed Code</a:t>
                      </a: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Meaning</a:t>
                      </a: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Possible Faulty Part</a:t>
                      </a: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Normal Error Code</a:t>
                      </a:r>
                      <a:endParaRPr lang="zh-CN" sz="16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P10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DC voltage protection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P11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DC voltage protection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P1</a:t>
                      </a:r>
                      <a:endParaRPr kumimoji="0" lang="zh-CN" altLang="en-US" sz="14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P40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error between main control trip and drive chip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P4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P41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of current sampling circuit of compressor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P42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of compressor start up 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Compressor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P43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lose protection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Connection cable of compressor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P44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speed protection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Compressor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P45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Synchronization error between 341 chip and PWM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P46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Compressor speed out of control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board, or compressor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P49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current of compressor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Outdoor PCB or IPM board,  compressor or refrigeration system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P4</a:t>
                      </a:r>
                      <a:endParaRPr kumimoji="0" lang="zh-CN" alt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5F59F030-1B02-4B43-A403-9F1E0C7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ADCA0E4-24DA-472F-8BC9-927C5E67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1B4F915C-BADB-40B7-BE46-8FA91E67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E799B2C-E26C-452A-AFAE-AFEC5513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D96076AA-01F6-4675-BAA9-730F71DC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55043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435451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Detailed Error Code (4 digits)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963EA90-B2CC-4B6E-BD98-E8F63CB9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71838"/>
              </p:ext>
            </p:extLst>
          </p:nvPr>
        </p:nvGraphicFramePr>
        <p:xfrm>
          <a:off x="341531" y="1760944"/>
          <a:ext cx="11421844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645">
                  <a:extLst>
                    <a:ext uri="{9D8B030D-6E8A-4147-A177-3AD203B41FA5}">
                      <a16:colId xmlns:a16="http://schemas.microsoft.com/office/drawing/2014/main" val="2025929453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1735617290"/>
                    </a:ext>
                  </a:extLst>
                </a:gridCol>
                <a:gridCol w="124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Detailed Code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Meaning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Possible Faulty Part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Normal Error Code</a:t>
                      </a:r>
                      <a:endParaRPr lang="zh-CN" sz="14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31</a:t>
                      </a:r>
                      <a:endParaRPr lang="zh-CN" altLang="en-US" sz="1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 voltage is too low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PCB or DC fan driver board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lang="zh-CN" sz="1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32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 voltage is too high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PCB or DC fan driver board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33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Over-current protection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PCB, DC fan driver board or indoor DC motor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34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IPM protection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 fan driver board or indoor DC motor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35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lack protection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 cable of indoor DC motor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36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checking circuit faulty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 fan driver board 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37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speed protection of indoor DC fan motor (with DC fan driver 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DC motor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55</a:t>
                      </a:r>
                      <a:endParaRPr lang="zh-CN" sz="1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IPM temperature sensor open circuit or short circuit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IPM temperature sensor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02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71</a:t>
                      </a:r>
                      <a:endParaRPr lang="zh-CN" sz="1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Over-current protection of outdoor DC fan motor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DC motor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07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72</a:t>
                      </a:r>
                      <a:endParaRPr kumimoji="0" lang="zh-CN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lack protection of outdoor DC fan motor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 cable of outdoor DC motor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07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73</a:t>
                      </a:r>
                      <a:endParaRPr kumimoji="0" lang="zh-CN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speed protection of outdoor DC fan motor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DC motor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07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66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74</a:t>
                      </a:r>
                      <a:endParaRPr kumimoji="0" lang="zh-CN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checking circuit faulty of outdoor DC fan motor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07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22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75</a:t>
                      </a:r>
                      <a:endParaRPr kumimoji="0" lang="zh-CN" alt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IPM protection of outdoor DC fan motor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DC motor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EC 07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424037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5F59F030-1B02-4B43-A403-9F1E0C7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ADCA0E4-24DA-472F-8BC9-927C5E67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1B4F915C-BADB-40B7-BE46-8FA91E67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E799B2C-E26C-452A-AFAE-AFEC5513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D96076AA-01F6-4675-BAA9-730F71DC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54936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435451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Detailed Error Code (4 digits)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963EA90-B2CC-4B6E-BD98-E8F63CB9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32916"/>
              </p:ext>
            </p:extLst>
          </p:nvPr>
        </p:nvGraphicFramePr>
        <p:xfrm>
          <a:off x="341531" y="1760944"/>
          <a:ext cx="11421844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645">
                  <a:extLst>
                    <a:ext uri="{9D8B030D-6E8A-4147-A177-3AD203B41FA5}">
                      <a16:colId xmlns:a16="http://schemas.microsoft.com/office/drawing/2014/main" val="2025929453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1735617290"/>
                    </a:ext>
                  </a:extLst>
                </a:gridCol>
                <a:gridCol w="124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Detailed Code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Meaning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Possible Faulty Part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Normal Error Code</a:t>
                      </a:r>
                      <a:endParaRPr lang="zh-CN" sz="14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b5</a:t>
                      </a:r>
                      <a:endParaRPr lang="zh-CN" altLang="en-US" sz="1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error between indoor PCB and smart eye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PCB or smart eye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lang="zh-CN" sz="1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0F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eye fault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eye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03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0L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EEPROM fault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 board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EH 0b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10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AC voltage is too 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supply or outdoor PCB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01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11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DC voltage is too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supply or outdoor PCB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01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12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DC voltage is too low (MCE faulty of IR341 chip)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supply or outdoor PCB (Outdoor PCB)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01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40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error between main control trip and drive chip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IPM board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41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 of current sampling circuit of compressor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IPM board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42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Error of compressor start up 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43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lose protection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 cable of compressor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44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Zero speed protection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664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45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</a:rPr>
                        <a:t>Suddenly power lost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wire looses connection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22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46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Compressor speed out of control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IPM board, or compressor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42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49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current of compressor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 or IPM board,  compressor or refrigeration system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04</a:t>
                      </a: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281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06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discharge temperature protection of compressor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refrigerant, blocked condenser (cooling) or blocked evaporator (heating)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898209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5F59F030-1B02-4B43-A403-9F1E0C7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ADCA0E4-24DA-472F-8BC9-927C5E67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1B4F915C-BADB-40B7-BE46-8FA91E67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E799B2C-E26C-452A-AFAE-AFEC5513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D96076AA-01F6-4675-BAA9-730F71DC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94844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435451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Detailed Error Code (4 digits)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963EA90-B2CC-4B6E-BD98-E8F63CB9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06270"/>
              </p:ext>
            </p:extLst>
          </p:nvPr>
        </p:nvGraphicFramePr>
        <p:xfrm>
          <a:off x="341531" y="1760944"/>
          <a:ext cx="11421844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645">
                  <a:extLst>
                    <a:ext uri="{9D8B030D-6E8A-4147-A177-3AD203B41FA5}">
                      <a16:colId xmlns:a16="http://schemas.microsoft.com/office/drawing/2014/main" val="2025929453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1735617290"/>
                    </a:ext>
                  </a:extLst>
                </a:gridCol>
                <a:gridCol w="124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Detailed Code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Meaning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Possible Faulty Part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Normal Error Code</a:t>
                      </a:r>
                      <a:endParaRPr lang="zh-CN" sz="14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08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current of outdoor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supply, outdoor PCB or blocked refrigeration system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 09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fan stop because of anti-cold wind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refrigerant or blocked refrigeration system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0F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IGBT fault of PFC circuit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PCB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 90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evaporator temperature protection in heating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Blocked evaporator or capillary, EXV, or faulty sensor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PH 91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evaporator temperature protection in cooling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refrigerant or partial blocked capillary, EXV, or faulty sensor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PC 0A</a:t>
                      </a:r>
                      <a:endParaRPr kumimoji="0" lang="zh-CN" altLang="en-US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condenser temperature protection in cooling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Blocked condenser or capillary, EXV, or faulty sensor</a:t>
                      </a: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LH 00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or low evaporator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01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condenser temperature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02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discharge temperature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03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current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622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05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or low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06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IPM temperature or faulty PFC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22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30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high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42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LC 31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by low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9281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CN" sz="12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LH 07</a:t>
                      </a:r>
                      <a:endParaRPr kumimoji="0" lang="zh-CN" altLang="en-US" sz="1200" b="1" i="0" u="none" strike="noStrike" kern="1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Frequency limitation caused remote controller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zh-CN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898209"/>
                  </a:ext>
                </a:extLst>
              </a:tr>
            </a:tbl>
          </a:graphicData>
        </a:graphic>
      </p:graphicFrame>
      <p:sp>
        <p:nvSpPr>
          <p:cNvPr id="9" name="TextBox 45">
            <a:extLst>
              <a:ext uri="{FF2B5EF4-FFF2-40B4-BE49-F238E27FC236}">
                <a16:creationId xmlns:a16="http://schemas.microsoft.com/office/drawing/2014/main" id="{5F59F030-1B02-4B43-A403-9F1E0C7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1" name="Oval 46">
            <a:extLst>
              <a:ext uri="{FF2B5EF4-FFF2-40B4-BE49-F238E27FC236}">
                <a16:creationId xmlns:a16="http://schemas.microsoft.com/office/drawing/2014/main" id="{DADCA0E4-24DA-472F-8BC9-927C5E67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1B4F915C-BADB-40B7-BE46-8FA91E67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E799B2C-E26C-452A-AFAE-AFEC5513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D96076AA-01F6-4675-BAA9-730F71DC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237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5">
            <a:extLst>
              <a:ext uri="{FF2B5EF4-FFF2-40B4-BE49-F238E27FC236}">
                <a16:creationId xmlns:a16="http://schemas.microsoft.com/office/drawing/2014/main" id="{91C3FBE5-8222-46D3-AB7A-318F3BAE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9" name="Oval 46">
            <a:extLst>
              <a:ext uri="{FF2B5EF4-FFF2-40B4-BE49-F238E27FC236}">
                <a16:creationId xmlns:a16="http://schemas.microsoft.com/office/drawing/2014/main" id="{C025E1BA-0DFA-44FE-898D-D699C98AF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id="{DE46D21D-21D8-4104-8B96-2BF1FD06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CB446EBB-E0CF-411D-8EE9-577DA007D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5" name="标题 2">
            <a:extLst>
              <a:ext uri="{FF2B5EF4-FFF2-40B4-BE49-F238E27FC236}">
                <a16:creationId xmlns:a16="http://schemas.microsoft.com/office/drawing/2014/main" id="{D7C2588A-4798-492E-B7CE-FF7A4D73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38" name="矩形 3">
            <a:extLst>
              <a:ext uri="{FF2B5EF4-FFF2-40B4-BE49-F238E27FC236}">
                <a16:creationId xmlns:a16="http://schemas.microsoft.com/office/drawing/2014/main" id="{FB5E87FB-C0AC-4230-A11C-8AA591CE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134117"/>
            <a:ext cx="4381075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Pre-setting when installation</a:t>
            </a:r>
            <a:endParaRPr lang="zh-CN" altLang="en-US" sz="2800" dirty="0">
              <a:latin typeface="+mn-lt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594FD3C0-E3FA-4A5E-AB00-CB4C879C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989549"/>
            <a:ext cx="107172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With this mode, you can change some pre-settings such as auto-restart, temperature compensation and so on when installing an air conditioner to make it run more properly for real applications. 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97D2703-C0A5-4A98-A093-8208421DEFFE}"/>
              </a:ext>
            </a:extLst>
          </p:cNvPr>
          <p:cNvSpPr txBox="1"/>
          <p:nvPr/>
        </p:nvSpPr>
        <p:spPr>
          <a:xfrm>
            <a:off x="665440" y="5192526"/>
            <a:ext cx="7716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kumimoji="1"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Note: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kumimoji="1"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Presetting mode is only valid in 1 minutes when AC unit is first-time electrified.</a:t>
            </a:r>
            <a:endParaRPr kumimoji="1" lang="en-US" altLang="zh-CN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kumimoji="1"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The AC unit should be off.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448A83A-7E66-4DF7-BFA5-FD1B8DB97F1C}"/>
              </a:ext>
            </a:extLst>
          </p:cNvPr>
          <p:cNvGrpSpPr/>
          <p:nvPr/>
        </p:nvGrpSpPr>
        <p:grpSpPr>
          <a:xfrm>
            <a:off x="8018180" y="4325691"/>
            <a:ext cx="2213271" cy="1530169"/>
            <a:chOff x="8018180" y="4325691"/>
            <a:chExt cx="2213271" cy="1530169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EA1AE90-7A72-46A3-8F7F-2CCF73C7498F}"/>
                </a:ext>
              </a:extLst>
            </p:cNvPr>
            <p:cNvGrpSpPr/>
            <p:nvPr/>
          </p:nvGrpSpPr>
          <p:grpSpPr>
            <a:xfrm>
              <a:off x="8018180" y="4325691"/>
              <a:ext cx="960858" cy="928693"/>
              <a:chOff x="8813371" y="4796246"/>
              <a:chExt cx="960858" cy="928693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E968C39D-B73D-46CD-AFB4-3468E96B1149}"/>
                  </a:ext>
                </a:extLst>
              </p:cNvPr>
              <p:cNvCxnSpPr/>
              <p:nvPr/>
            </p:nvCxnSpPr>
            <p:spPr>
              <a:xfrm flipH="1" flipV="1">
                <a:off x="8813371" y="5592417"/>
                <a:ext cx="728194" cy="132522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66EE80C6-5535-410D-A86E-A88AEAA0E156}"/>
                  </a:ext>
                </a:extLst>
              </p:cNvPr>
              <p:cNvCxnSpPr/>
              <p:nvPr/>
            </p:nvCxnSpPr>
            <p:spPr>
              <a:xfrm flipH="1" flipV="1">
                <a:off x="8929703" y="5168348"/>
                <a:ext cx="728194" cy="424069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286E1922-FAE7-48FC-816B-9F9EF1AE87D3}"/>
                  </a:ext>
                </a:extLst>
              </p:cNvPr>
              <p:cNvCxnSpPr/>
              <p:nvPr/>
            </p:nvCxnSpPr>
            <p:spPr>
              <a:xfrm flipH="1" flipV="1">
                <a:off x="9448801" y="4796246"/>
                <a:ext cx="325428" cy="692456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E13F0C0-289E-4A30-A776-7DABCF29A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785034">
              <a:off x="9303489" y="4927897"/>
              <a:ext cx="389292" cy="1466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31D0AF0-83DE-4EB6-B95F-1B4A4637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750" y="2779759"/>
            <a:ext cx="5163762" cy="21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162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31839" y="1134117"/>
            <a:ext cx="3442596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Into Parameter Setting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781800" y="2524124"/>
            <a:ext cx="50477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Note: </a:t>
            </a:r>
          </a:p>
          <a:p>
            <a:pPr algn="just" eaLnBrk="1" hangingPunct="1">
              <a:defRPr/>
            </a:pPr>
            <a:r>
              <a:rPr kumimoji="1" lang="en-US" altLang="zh-CN" sz="2000" i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The remote controller should be in data checking mode first. </a:t>
            </a:r>
          </a:p>
          <a:p>
            <a:pPr algn="just" eaLnBrk="1" hangingPunct="1">
              <a:defRPr/>
            </a:pPr>
            <a:endParaRPr kumimoji="1" lang="en-US" altLang="zh-CN" sz="2000" i="1" dirty="0">
              <a:solidFill>
                <a:srgbClr val="FF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and hold “Power” button for 2 seconds to active presetting function in the channel.</a:t>
            </a: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5CD3CAF9-3FF3-4CCD-9865-F8676D30612F}"/>
              </a:ext>
            </a:extLst>
          </p:cNvPr>
          <p:cNvSpPr/>
          <p:nvPr/>
        </p:nvSpPr>
        <p:spPr>
          <a:xfrm>
            <a:off x="2244761" y="3340122"/>
            <a:ext cx="2703504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B2357738-0DF4-4BAD-B1C8-4DC5B9713A67}"/>
              </a:ext>
            </a:extLst>
          </p:cNvPr>
          <p:cNvSpPr/>
          <p:nvPr/>
        </p:nvSpPr>
        <p:spPr>
          <a:xfrm rot="10800000">
            <a:off x="2244762" y="4502375"/>
            <a:ext cx="2703503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2B190E7-25C9-4701-8AA7-9A9EF71CBFBE}"/>
              </a:ext>
            </a:extLst>
          </p:cNvPr>
          <p:cNvGrpSpPr/>
          <p:nvPr/>
        </p:nvGrpSpPr>
        <p:grpSpPr>
          <a:xfrm>
            <a:off x="3288757" y="4163821"/>
            <a:ext cx="750275" cy="338554"/>
            <a:chOff x="7975057" y="3954271"/>
            <a:chExt cx="750275" cy="338554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91123929-1F86-4FDB-B3EC-912CC9BD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057" y="3965458"/>
              <a:ext cx="305021" cy="3161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A4761AE5-000E-4119-985B-94FE846F6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653" y="3954271"/>
              <a:ext cx="4166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2s</a:t>
              </a:r>
              <a:endParaRPr lang="zh-CN" altLang="en-US" sz="1600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9B4429F-7917-4E98-A04D-9F19FA4C4A53}"/>
              </a:ext>
            </a:extLst>
          </p:cNvPr>
          <p:cNvGrpSpPr/>
          <p:nvPr/>
        </p:nvGrpSpPr>
        <p:grpSpPr>
          <a:xfrm>
            <a:off x="3288757" y="3017668"/>
            <a:ext cx="750275" cy="338554"/>
            <a:chOff x="7975057" y="3954271"/>
            <a:chExt cx="750275" cy="338554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0A56607-AB3B-4E64-9472-FBBD00BF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057" y="3965458"/>
              <a:ext cx="305021" cy="3161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5F90F78-F3FA-497C-BB8E-11F6D5B2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653" y="3954271"/>
              <a:ext cx="4166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2s</a:t>
              </a:r>
              <a:endParaRPr lang="zh-CN" altLang="en-US" sz="1600" dirty="0"/>
            </a:p>
          </p:txBody>
        </p:sp>
      </p:grpSp>
      <p:sp>
        <p:nvSpPr>
          <p:cNvPr id="36" name="TextBox 4">
            <a:extLst>
              <a:ext uri="{FF2B5EF4-FFF2-40B4-BE49-F238E27FC236}">
                <a16:creationId xmlns:a16="http://schemas.microsoft.com/office/drawing/2014/main" id="{06199E66-0B22-47EF-B040-71CD7F49F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2" y="6051536"/>
            <a:ext cx="1642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Data Checking</a:t>
            </a:r>
            <a:endParaRPr lang="zh-CN" altLang="en-US" sz="1600" dirty="0"/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8B3A9902-9278-4A8A-8EFE-E7950640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703" y="6051536"/>
            <a:ext cx="1642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Presetting</a:t>
            </a:r>
            <a:endParaRPr lang="zh-CN" altLang="en-US" sz="1600" dirty="0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E1C97C51-5FC2-4003-AE7F-B8B83851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80885472-9D6A-4EE4-AA97-5B8865AD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id="{8C09E344-5A74-4574-877B-047C3797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1237ADAF-F757-4FFD-975C-2620A664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40" name="标题 2">
            <a:extLst>
              <a:ext uri="{FF2B5EF4-FFF2-40B4-BE49-F238E27FC236}">
                <a16:creationId xmlns:a16="http://schemas.microsoft.com/office/drawing/2014/main" id="{CA8C72B1-48EC-4AC1-A91C-3E0031C4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F015D9-1AA8-4129-BD50-A3A3E84D9CF2}"/>
              </a:ext>
            </a:extLst>
          </p:cNvPr>
          <p:cNvGrpSpPr/>
          <p:nvPr/>
        </p:nvGrpSpPr>
        <p:grpSpPr>
          <a:xfrm>
            <a:off x="906478" y="2155770"/>
            <a:ext cx="1066160" cy="3474199"/>
            <a:chOff x="7010597" y="1323299"/>
            <a:chExt cx="938954" cy="33887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19DC993-0439-416A-81BE-541818B20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597" y="1323299"/>
              <a:ext cx="938954" cy="3388738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A102597-F9FD-48DD-A1AF-05DA4564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7181" y="1503659"/>
              <a:ext cx="565785" cy="840105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1180A34-906D-4555-B4EA-5C82B9EA46E3}"/>
              </a:ext>
            </a:extLst>
          </p:cNvPr>
          <p:cNvGrpSpPr/>
          <p:nvPr/>
        </p:nvGrpSpPr>
        <p:grpSpPr>
          <a:xfrm>
            <a:off x="5437712" y="2082886"/>
            <a:ext cx="1066160" cy="3474199"/>
            <a:chOff x="6806131" y="2151712"/>
            <a:chExt cx="1066160" cy="347419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AF5C0C9-AF97-4C51-9D1D-15F7691B80B1}"/>
                </a:ext>
              </a:extLst>
            </p:cNvPr>
            <p:cNvGrpSpPr/>
            <p:nvPr/>
          </p:nvGrpSpPr>
          <p:grpSpPr>
            <a:xfrm>
              <a:off x="6806131" y="2151712"/>
              <a:ext cx="1066160" cy="3474199"/>
              <a:chOff x="7010597" y="1323299"/>
              <a:chExt cx="938954" cy="338873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E30A62BF-B98C-4272-9B5B-421C94264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0597" y="1323299"/>
                <a:ext cx="938954" cy="3388738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11C26DD8-0874-49C8-9B14-AE7DF0242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181" y="1503659"/>
                <a:ext cx="565785" cy="840105"/>
              </a:xfrm>
              <a:prstGeom prst="rect">
                <a:avLst/>
              </a:prstGeom>
            </p:spPr>
          </p:pic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8A268EA-E984-4DFF-B650-7A3BA741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6169" y="2325352"/>
              <a:ext cx="642435" cy="988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32002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EC7944A-EE32-4568-8CE8-9B4F4C8FD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175" y="4295090"/>
            <a:ext cx="2860561" cy="19741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9CA880F-B5CD-481A-8A06-ADA84D8E09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92" y="1894294"/>
            <a:ext cx="3373436" cy="4737202"/>
          </a:xfrm>
          <a:prstGeom prst="rect">
            <a:avLst/>
          </a:prstGeom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31839" y="1134117"/>
            <a:ext cx="2703504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Parameter query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3" name="流程图: 可选过程 22">
            <a:extLst>
              <a:ext uri="{FF2B5EF4-FFF2-40B4-BE49-F238E27FC236}">
                <a16:creationId xmlns:a16="http://schemas.microsoft.com/office/drawing/2014/main" id="{82664240-AB06-44EB-8CBC-B7CBA3C60CB5}"/>
              </a:ext>
            </a:extLst>
          </p:cNvPr>
          <p:cNvSpPr/>
          <p:nvPr/>
        </p:nvSpPr>
        <p:spPr>
          <a:xfrm>
            <a:off x="1083014" y="2050867"/>
            <a:ext cx="944135" cy="68563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流程图: 可选过程 37">
            <a:extLst>
              <a:ext uri="{FF2B5EF4-FFF2-40B4-BE49-F238E27FC236}">
                <a16:creationId xmlns:a16="http://schemas.microsoft.com/office/drawing/2014/main" id="{A126A531-7D1D-4106-AEAE-E94D6887EA84}"/>
              </a:ext>
            </a:extLst>
          </p:cNvPr>
          <p:cNvSpPr/>
          <p:nvPr/>
        </p:nvSpPr>
        <p:spPr>
          <a:xfrm>
            <a:off x="2102300" y="3592910"/>
            <a:ext cx="647617" cy="63109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9E38FEC0-A8F6-4043-889C-5654560E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121" y="2479098"/>
            <a:ext cx="5239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and hold “Power” button for 2 seconds 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08F86F11-8EB4-4C13-80AB-99D71FEB9C04}"/>
              </a:ext>
            </a:extLst>
          </p:cNvPr>
          <p:cNvSpPr/>
          <p:nvPr/>
        </p:nvSpPr>
        <p:spPr>
          <a:xfrm>
            <a:off x="5567966" y="1765100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F047B67-43E3-4C5D-95D9-C846706C0DD8}"/>
              </a:ext>
            </a:extLst>
          </p:cNvPr>
          <p:cNvSpPr/>
          <p:nvPr/>
        </p:nvSpPr>
        <p:spPr>
          <a:xfrm>
            <a:off x="5567966" y="2447211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773D6CF8-9D1B-49E4-9E59-6C02575C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122" y="2975245"/>
            <a:ext cx="52390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“OK” to query current parameter while the remote controller shows “CH”. The parameter will be shown on the indoor unit.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37EF67B-8003-4A04-805B-2ED7D814BF04}"/>
              </a:ext>
            </a:extLst>
          </p:cNvPr>
          <p:cNvSpPr/>
          <p:nvPr/>
        </p:nvSpPr>
        <p:spPr>
          <a:xfrm>
            <a:off x="721847" y="2476449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614F407-3E97-46D3-BC7B-6D507421FE72}"/>
              </a:ext>
            </a:extLst>
          </p:cNvPr>
          <p:cNvSpPr/>
          <p:nvPr/>
        </p:nvSpPr>
        <p:spPr>
          <a:xfrm>
            <a:off x="2559164" y="3940828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49" name="流程图: 可选过程 48">
            <a:extLst>
              <a:ext uri="{FF2B5EF4-FFF2-40B4-BE49-F238E27FC236}">
                <a16:creationId xmlns:a16="http://schemas.microsoft.com/office/drawing/2014/main" id="{0024C0F3-21B1-449D-A61C-C62EA59F6C2A}"/>
              </a:ext>
            </a:extLst>
          </p:cNvPr>
          <p:cNvSpPr/>
          <p:nvPr/>
        </p:nvSpPr>
        <p:spPr>
          <a:xfrm>
            <a:off x="8516105" y="4888311"/>
            <a:ext cx="342146" cy="36949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流程图: 可选过程 49">
            <a:extLst>
              <a:ext uri="{FF2B5EF4-FFF2-40B4-BE49-F238E27FC236}">
                <a16:creationId xmlns:a16="http://schemas.microsoft.com/office/drawing/2014/main" id="{C97170A0-4C7D-4782-A396-C99A01958085}"/>
              </a:ext>
            </a:extLst>
          </p:cNvPr>
          <p:cNvSpPr/>
          <p:nvPr/>
        </p:nvSpPr>
        <p:spPr>
          <a:xfrm>
            <a:off x="2076755" y="2846320"/>
            <a:ext cx="647617" cy="5228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727FAE9-167B-484C-A585-3F0D0E79AD60}"/>
              </a:ext>
            </a:extLst>
          </p:cNvPr>
          <p:cNvSpPr/>
          <p:nvPr/>
        </p:nvSpPr>
        <p:spPr>
          <a:xfrm>
            <a:off x="2552669" y="3108513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2" name="流程图: 可选过程 51">
            <a:extLst>
              <a:ext uri="{FF2B5EF4-FFF2-40B4-BE49-F238E27FC236}">
                <a16:creationId xmlns:a16="http://schemas.microsoft.com/office/drawing/2014/main" id="{563DB03B-4FB7-44F7-A539-25FD5C957076}"/>
              </a:ext>
            </a:extLst>
          </p:cNvPr>
          <p:cNvSpPr/>
          <p:nvPr/>
        </p:nvSpPr>
        <p:spPr>
          <a:xfrm>
            <a:off x="2076977" y="4482431"/>
            <a:ext cx="647617" cy="52283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820FD97D-1C5A-43F2-8C03-AD21F5EB0AC4}"/>
              </a:ext>
            </a:extLst>
          </p:cNvPr>
          <p:cNvSpPr/>
          <p:nvPr/>
        </p:nvSpPr>
        <p:spPr>
          <a:xfrm>
            <a:off x="2533841" y="4754148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id="{4EEEDC7A-D902-4310-A091-E4F3098F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120" y="1675174"/>
            <a:ext cx="5239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“Up” or “Down” button to choose a channel that you want to query 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A782FFAF-D37C-4E4B-89B9-ECD1CB41A760}"/>
              </a:ext>
            </a:extLst>
          </p:cNvPr>
          <p:cNvSpPr/>
          <p:nvPr/>
        </p:nvSpPr>
        <p:spPr>
          <a:xfrm>
            <a:off x="5567966" y="3134444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56" name="TextBox 45">
            <a:extLst>
              <a:ext uri="{FF2B5EF4-FFF2-40B4-BE49-F238E27FC236}">
                <a16:creationId xmlns:a16="http://schemas.microsoft.com/office/drawing/2014/main" id="{5B7E5BFD-818A-49C3-95BF-7890DD7B0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57" name="Oval 46">
            <a:extLst>
              <a:ext uri="{FF2B5EF4-FFF2-40B4-BE49-F238E27FC236}">
                <a16:creationId xmlns:a16="http://schemas.microsoft.com/office/drawing/2014/main" id="{11001BC6-DF17-492B-9025-FD9D71E8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58" name="Oval 46">
            <a:extLst>
              <a:ext uri="{FF2B5EF4-FFF2-40B4-BE49-F238E27FC236}">
                <a16:creationId xmlns:a16="http://schemas.microsoft.com/office/drawing/2014/main" id="{5C0B6381-1360-4D74-8379-13E5C9FE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59" name="AutoShape 3">
            <a:extLst>
              <a:ext uri="{FF2B5EF4-FFF2-40B4-BE49-F238E27FC236}">
                <a16:creationId xmlns:a16="http://schemas.microsoft.com/office/drawing/2014/main" id="{73023678-152A-40F7-A69F-EE38F092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60" name="标题 2">
            <a:extLst>
              <a:ext uri="{FF2B5EF4-FFF2-40B4-BE49-F238E27FC236}">
                <a16:creationId xmlns:a16="http://schemas.microsoft.com/office/drawing/2014/main" id="{C569E81C-CBA6-4641-A840-938A0645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307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F29946-F57A-4573-8261-982A668D28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850" y="4579887"/>
            <a:ext cx="2710765" cy="1974183"/>
          </a:xfrm>
          <a:prstGeom prst="rect">
            <a:avLst/>
          </a:prstGeom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31839" y="1134117"/>
            <a:ext cx="2703504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Query Example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6B4F3A-24FA-423F-A31C-BDF3E79C4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85" y="2045093"/>
            <a:ext cx="1618093" cy="2450256"/>
          </a:xfrm>
          <a:prstGeom prst="rect">
            <a:avLst/>
          </a:prstGeom>
        </p:spPr>
      </p:pic>
      <p:sp>
        <p:nvSpPr>
          <p:cNvPr id="26" name="Text Box 28">
            <a:extLst>
              <a:ext uri="{FF2B5EF4-FFF2-40B4-BE49-F238E27FC236}">
                <a16:creationId xmlns:a16="http://schemas.microsoft.com/office/drawing/2014/main" id="{24C33D1F-63BE-4E66-9E6E-9BAA1E6D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721" y="2479098"/>
            <a:ext cx="5239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and hold “Power” button for 2 seconds 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5517E2E-A0FF-404B-880C-ADD7BEF43509}"/>
              </a:ext>
            </a:extLst>
          </p:cNvPr>
          <p:cNvSpPr/>
          <p:nvPr/>
        </p:nvSpPr>
        <p:spPr>
          <a:xfrm>
            <a:off x="5415566" y="1765100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EC2DF7E-1C1F-46B2-BFFA-3366D0369EB2}"/>
              </a:ext>
            </a:extLst>
          </p:cNvPr>
          <p:cNvSpPr/>
          <p:nvPr/>
        </p:nvSpPr>
        <p:spPr>
          <a:xfrm>
            <a:off x="5415566" y="2447211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75DE0196-16D0-44B9-BF20-D6A50582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721" y="2975245"/>
            <a:ext cx="559835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“OK” to query current parameter while the remote controller shows “CH”. The parameter will be shown on the indoor unit.</a:t>
            </a:r>
          </a:p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(“6” means the fan will be off for 15 mins and run for 1 min.)</a:t>
            </a:r>
          </a:p>
        </p:txBody>
      </p:sp>
      <p:sp>
        <p:nvSpPr>
          <p:cNvPr id="31" name="流程图: 可选过程 30">
            <a:extLst>
              <a:ext uri="{FF2B5EF4-FFF2-40B4-BE49-F238E27FC236}">
                <a16:creationId xmlns:a16="http://schemas.microsoft.com/office/drawing/2014/main" id="{1FB0A3BB-54DF-48E2-ABB1-394F6CE81363}"/>
              </a:ext>
            </a:extLst>
          </p:cNvPr>
          <p:cNvSpPr/>
          <p:nvPr/>
        </p:nvSpPr>
        <p:spPr>
          <a:xfrm>
            <a:off x="9582905" y="5173923"/>
            <a:ext cx="342146" cy="36949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0BE1F45C-88DC-474F-986B-7BDBDB7D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720" y="1675174"/>
            <a:ext cx="5239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“Up” or “Down” button to choose channel </a:t>
            </a:r>
            <a:r>
              <a:rPr kumimoji="1"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 (Fan control when Ts reached)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BB2C0B7-AF35-4FDA-AECD-F2060BA6F771}"/>
              </a:ext>
            </a:extLst>
          </p:cNvPr>
          <p:cNvSpPr/>
          <p:nvPr/>
        </p:nvSpPr>
        <p:spPr>
          <a:xfrm>
            <a:off x="5415566" y="3134444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8E39E0E6-5C61-44E8-8D9D-00630E868250}"/>
              </a:ext>
            </a:extLst>
          </p:cNvPr>
          <p:cNvSpPr/>
          <p:nvPr/>
        </p:nvSpPr>
        <p:spPr>
          <a:xfrm>
            <a:off x="2155203" y="3158372"/>
            <a:ext cx="90156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23EAFEB8-6E4A-4BC2-B471-D9E243A1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36" name="Oval 46">
            <a:extLst>
              <a:ext uri="{FF2B5EF4-FFF2-40B4-BE49-F238E27FC236}">
                <a16:creationId xmlns:a16="http://schemas.microsoft.com/office/drawing/2014/main" id="{8F07A5E5-29EC-495E-BFB1-A96C2DC4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37" name="Oval 46">
            <a:extLst>
              <a:ext uri="{FF2B5EF4-FFF2-40B4-BE49-F238E27FC236}">
                <a16:creationId xmlns:a16="http://schemas.microsoft.com/office/drawing/2014/main" id="{B064E62C-9B66-444E-8ADF-DB20097A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40" name="AutoShape 3">
            <a:extLst>
              <a:ext uri="{FF2B5EF4-FFF2-40B4-BE49-F238E27FC236}">
                <a16:creationId xmlns:a16="http://schemas.microsoft.com/office/drawing/2014/main" id="{C14823E2-5EC3-4853-A62C-CD24B3DFE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41" name="标题 2">
            <a:extLst>
              <a:ext uri="{FF2B5EF4-FFF2-40B4-BE49-F238E27FC236}">
                <a16:creationId xmlns:a16="http://schemas.microsoft.com/office/drawing/2014/main" id="{A9CF7006-AC16-4FC6-B005-CF72ADDF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0C478FA-3AAE-4724-9ACF-6F7EF4EE0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" y="2042350"/>
            <a:ext cx="1618094" cy="2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6159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9DAEA549-9165-4A8A-B668-7B1866C72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17" y="1894294"/>
            <a:ext cx="3373436" cy="4737202"/>
          </a:xfrm>
          <a:prstGeom prst="rect">
            <a:avLst/>
          </a:prstGeom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31838" y="1134117"/>
            <a:ext cx="2811461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Parameter setting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3" name="流程图: 可选过程 22">
            <a:extLst>
              <a:ext uri="{FF2B5EF4-FFF2-40B4-BE49-F238E27FC236}">
                <a16:creationId xmlns:a16="http://schemas.microsoft.com/office/drawing/2014/main" id="{82664240-AB06-44EB-8CBC-B7CBA3C60CB5}"/>
              </a:ext>
            </a:extLst>
          </p:cNvPr>
          <p:cNvSpPr/>
          <p:nvPr/>
        </p:nvSpPr>
        <p:spPr>
          <a:xfrm>
            <a:off x="1083014" y="2050867"/>
            <a:ext cx="944135" cy="68563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流程图: 可选过程 37">
            <a:extLst>
              <a:ext uri="{FF2B5EF4-FFF2-40B4-BE49-F238E27FC236}">
                <a16:creationId xmlns:a16="http://schemas.microsoft.com/office/drawing/2014/main" id="{A126A531-7D1D-4106-AEAE-E94D6887EA84}"/>
              </a:ext>
            </a:extLst>
          </p:cNvPr>
          <p:cNvSpPr/>
          <p:nvPr/>
        </p:nvSpPr>
        <p:spPr>
          <a:xfrm>
            <a:off x="2076755" y="2846320"/>
            <a:ext cx="647617" cy="5228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67367B-9E5D-4C7F-909E-EFAEB6F5410D}"/>
              </a:ext>
            </a:extLst>
          </p:cNvPr>
          <p:cNvGrpSpPr/>
          <p:nvPr/>
        </p:nvGrpSpPr>
        <p:grpSpPr>
          <a:xfrm>
            <a:off x="5567967" y="2510091"/>
            <a:ext cx="5864233" cy="528034"/>
            <a:chOff x="5577938" y="2041342"/>
            <a:chExt cx="5864233" cy="528034"/>
          </a:xfrm>
        </p:grpSpPr>
        <p:sp>
          <p:nvSpPr>
            <p:cNvPr id="39" name="Text Box 28">
              <a:extLst>
                <a:ext uri="{FF2B5EF4-FFF2-40B4-BE49-F238E27FC236}">
                  <a16:creationId xmlns:a16="http://schemas.microsoft.com/office/drawing/2014/main" id="{9E38FEC0-A8F6-4043-889C-5654560E1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2105304"/>
              <a:ext cx="52390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and hold “Power” button for 2 seconds </a:t>
              </a: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8F86F11-8EB4-4C13-80AB-99D71FEB9C04}"/>
                </a:ext>
              </a:extLst>
            </p:cNvPr>
            <p:cNvSpPr/>
            <p:nvPr/>
          </p:nvSpPr>
          <p:spPr>
            <a:xfrm>
              <a:off x="5577938" y="2041342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2</a:t>
              </a:r>
              <a:endParaRPr lang="zh-CN" altLang="en-US" sz="3200" b="1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CA0F592-95C5-4231-84B0-DF4D11D99C37}"/>
              </a:ext>
            </a:extLst>
          </p:cNvPr>
          <p:cNvGrpSpPr/>
          <p:nvPr/>
        </p:nvGrpSpPr>
        <p:grpSpPr>
          <a:xfrm>
            <a:off x="5577938" y="3186414"/>
            <a:ext cx="5864232" cy="707886"/>
            <a:chOff x="5577938" y="2943264"/>
            <a:chExt cx="5864232" cy="707886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F047B67-43E3-4C5D-95D9-C846706C0DD8}"/>
                </a:ext>
              </a:extLst>
            </p:cNvPr>
            <p:cNvSpPr/>
            <p:nvPr/>
          </p:nvSpPr>
          <p:spPr>
            <a:xfrm>
              <a:off x="5577938" y="3033190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3</a:t>
              </a:r>
              <a:endParaRPr lang="zh-CN" altLang="en-US" sz="3200" b="1" dirty="0"/>
            </a:p>
          </p:txBody>
        </p:sp>
        <p:sp>
          <p:nvSpPr>
            <p:cNvPr id="44" name="Text Box 28">
              <a:extLst>
                <a:ext uri="{FF2B5EF4-FFF2-40B4-BE49-F238E27FC236}">
                  <a16:creationId xmlns:a16="http://schemas.microsoft.com/office/drawing/2014/main" id="{773D6CF8-9D1B-49E4-9E59-6C02575CC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2943264"/>
              <a:ext cx="52390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“Up” or “Down” to choose the suitable parameter.</a:t>
              </a:r>
            </a:p>
          </p:txBody>
        </p:sp>
      </p:grpSp>
      <p:sp>
        <p:nvSpPr>
          <p:cNvPr id="46" name="椭圆 45">
            <a:extLst>
              <a:ext uri="{FF2B5EF4-FFF2-40B4-BE49-F238E27FC236}">
                <a16:creationId xmlns:a16="http://schemas.microsoft.com/office/drawing/2014/main" id="{937EF67B-8003-4A04-805B-2ED7D814BF04}"/>
              </a:ext>
            </a:extLst>
          </p:cNvPr>
          <p:cNvSpPr/>
          <p:nvPr/>
        </p:nvSpPr>
        <p:spPr>
          <a:xfrm>
            <a:off x="721847" y="2476449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614F407-3E97-46D3-BC7B-6D507421FE72}"/>
              </a:ext>
            </a:extLst>
          </p:cNvPr>
          <p:cNvSpPr/>
          <p:nvPr/>
        </p:nvSpPr>
        <p:spPr>
          <a:xfrm>
            <a:off x="2552669" y="3108513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20" name="流程图: 可选过程 19">
            <a:extLst>
              <a:ext uri="{FF2B5EF4-FFF2-40B4-BE49-F238E27FC236}">
                <a16:creationId xmlns:a16="http://schemas.microsoft.com/office/drawing/2014/main" id="{C20B546C-7DC2-446F-9B8C-28EEE4CB4E7D}"/>
              </a:ext>
            </a:extLst>
          </p:cNvPr>
          <p:cNvSpPr/>
          <p:nvPr/>
        </p:nvSpPr>
        <p:spPr>
          <a:xfrm>
            <a:off x="2076977" y="4482431"/>
            <a:ext cx="647617" cy="52283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4B47294-9E73-4BD1-98FB-6AA388F544C1}"/>
              </a:ext>
            </a:extLst>
          </p:cNvPr>
          <p:cNvSpPr/>
          <p:nvPr/>
        </p:nvSpPr>
        <p:spPr>
          <a:xfrm>
            <a:off x="2533841" y="4754148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27" name="流程图: 可选过程 26">
            <a:extLst>
              <a:ext uri="{FF2B5EF4-FFF2-40B4-BE49-F238E27FC236}">
                <a16:creationId xmlns:a16="http://schemas.microsoft.com/office/drawing/2014/main" id="{B209765B-3F6E-4CE9-BFA5-412643A77EA7}"/>
              </a:ext>
            </a:extLst>
          </p:cNvPr>
          <p:cNvSpPr/>
          <p:nvPr/>
        </p:nvSpPr>
        <p:spPr>
          <a:xfrm>
            <a:off x="2076755" y="3672514"/>
            <a:ext cx="647617" cy="52283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CF6D730-1184-4736-989A-9114D0913C2A}"/>
              </a:ext>
            </a:extLst>
          </p:cNvPr>
          <p:cNvSpPr/>
          <p:nvPr/>
        </p:nvSpPr>
        <p:spPr>
          <a:xfrm>
            <a:off x="2552669" y="3908264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89762D1-B7CA-4723-961C-050A8C1C7B83}"/>
              </a:ext>
            </a:extLst>
          </p:cNvPr>
          <p:cNvGrpSpPr/>
          <p:nvPr/>
        </p:nvGrpSpPr>
        <p:grpSpPr>
          <a:xfrm>
            <a:off x="5577938" y="4042588"/>
            <a:ext cx="5864232" cy="528034"/>
            <a:chOff x="5577938" y="4042588"/>
            <a:chExt cx="5864232" cy="52803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BA9E357-C5CB-4223-9269-A03F8EEAFBEF}"/>
                </a:ext>
              </a:extLst>
            </p:cNvPr>
            <p:cNvSpPr/>
            <p:nvPr/>
          </p:nvSpPr>
          <p:spPr>
            <a:xfrm>
              <a:off x="5577938" y="4042588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4</a:t>
              </a:r>
              <a:endParaRPr lang="zh-CN" altLang="en-US" sz="3200" b="1" dirty="0"/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02AEFCA5-21E7-4DC6-ACBB-E5E85C7DA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4106550"/>
              <a:ext cx="523904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“OK” to send the parameter to indoor unit.</a:t>
              </a:r>
            </a:p>
          </p:txBody>
        </p:sp>
      </p:grpSp>
      <p:sp>
        <p:nvSpPr>
          <p:cNvPr id="32" name="Text Box 28">
            <a:extLst>
              <a:ext uri="{FF2B5EF4-FFF2-40B4-BE49-F238E27FC236}">
                <a16:creationId xmlns:a16="http://schemas.microsoft.com/office/drawing/2014/main" id="{31FBF5A7-434E-442C-8815-3F134E88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616" y="5043211"/>
            <a:ext cx="74186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The indoor unit will show the parameter sent by the controller to confirm acceptance, and then it will show “88”, which means the program is resetting.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82609C5-B2A7-4C8D-BB94-9976AAB7B5CC}"/>
              </a:ext>
            </a:extLst>
          </p:cNvPr>
          <p:cNvGrpSpPr/>
          <p:nvPr/>
        </p:nvGrpSpPr>
        <p:grpSpPr>
          <a:xfrm>
            <a:off x="5557997" y="1653916"/>
            <a:ext cx="5874203" cy="707886"/>
            <a:chOff x="5567967" y="1243530"/>
            <a:chExt cx="5874203" cy="707886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BEAB56D-8D0A-4701-A8E6-6B85AEF9EAB9}"/>
                </a:ext>
              </a:extLst>
            </p:cNvPr>
            <p:cNvSpPr/>
            <p:nvPr/>
          </p:nvSpPr>
          <p:spPr>
            <a:xfrm>
              <a:off x="5567967" y="1333456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B1886835-E085-4B1F-A95A-4AD467EE4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1" y="1243530"/>
              <a:ext cx="523904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“Up” or “Down” button to choose a channel that you want to set</a:t>
              </a:r>
            </a:p>
          </p:txBody>
        </p:sp>
      </p:grpSp>
      <p:sp>
        <p:nvSpPr>
          <p:cNvPr id="35" name="椭圆 34">
            <a:extLst>
              <a:ext uri="{FF2B5EF4-FFF2-40B4-BE49-F238E27FC236}">
                <a16:creationId xmlns:a16="http://schemas.microsoft.com/office/drawing/2014/main" id="{4010B535-9A22-4ECB-938A-2F9417CF0CC7}"/>
              </a:ext>
            </a:extLst>
          </p:cNvPr>
          <p:cNvSpPr/>
          <p:nvPr/>
        </p:nvSpPr>
        <p:spPr>
          <a:xfrm>
            <a:off x="1672310" y="2848653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5410C771-4F26-4760-8B15-ECCE57D17EE9}"/>
              </a:ext>
            </a:extLst>
          </p:cNvPr>
          <p:cNvSpPr/>
          <p:nvPr/>
        </p:nvSpPr>
        <p:spPr>
          <a:xfrm>
            <a:off x="1672310" y="4538312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787DA701-799E-4D8A-BCA5-0594CD55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6B0FC726-0712-4692-9AA1-B466D5CC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98F560C9-E251-4E45-BD56-05300659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2CCDCAE4-06EF-4115-9E75-612133AC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47" name="标题 2">
            <a:extLst>
              <a:ext uri="{FF2B5EF4-FFF2-40B4-BE49-F238E27FC236}">
                <a16:creationId xmlns:a16="http://schemas.microsoft.com/office/drawing/2014/main" id="{2AFAF9CB-DFFF-4368-B04F-FDC704F0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707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837536-E5B5-447C-9238-EC2DDB54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9399" y="4364510"/>
            <a:ext cx="1991172" cy="20200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77C7CE-EA59-4271-8656-DEBD6C27CC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714" y="4364510"/>
            <a:ext cx="2215362" cy="2020031"/>
          </a:xfrm>
          <a:prstGeom prst="rect">
            <a:avLst/>
          </a:prstGeom>
        </p:spPr>
      </p:pic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31838" y="1134117"/>
            <a:ext cx="1963737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For Example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EA7900E9-ED86-40F3-812C-BEE503D6B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34" y="2121409"/>
            <a:ext cx="1308163" cy="1980933"/>
          </a:xfrm>
          <a:prstGeom prst="rect">
            <a:avLst/>
          </a:prstGeom>
        </p:spPr>
      </p:pic>
      <p:sp>
        <p:nvSpPr>
          <p:cNvPr id="50" name="箭头: 右 49">
            <a:extLst>
              <a:ext uri="{FF2B5EF4-FFF2-40B4-BE49-F238E27FC236}">
                <a16:creationId xmlns:a16="http://schemas.microsoft.com/office/drawing/2014/main" id="{586F1EC8-96A6-48EF-973A-F9A27651B7B5}"/>
              </a:ext>
            </a:extLst>
          </p:cNvPr>
          <p:cNvSpPr/>
          <p:nvPr/>
        </p:nvSpPr>
        <p:spPr>
          <a:xfrm>
            <a:off x="1777028" y="3004067"/>
            <a:ext cx="426072" cy="21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4D6639-FC8A-46E6-BCC0-55F3E8F8BB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7" y="2121409"/>
            <a:ext cx="1308162" cy="1980933"/>
          </a:xfrm>
          <a:prstGeom prst="rect">
            <a:avLst/>
          </a:prstGeom>
        </p:spPr>
      </p:pic>
      <p:sp>
        <p:nvSpPr>
          <p:cNvPr id="52" name="箭头: 右 51">
            <a:extLst>
              <a:ext uri="{FF2B5EF4-FFF2-40B4-BE49-F238E27FC236}">
                <a16:creationId xmlns:a16="http://schemas.microsoft.com/office/drawing/2014/main" id="{94AD72E7-4E3C-4B49-A109-5A8A7184C876}"/>
              </a:ext>
            </a:extLst>
          </p:cNvPr>
          <p:cNvSpPr/>
          <p:nvPr/>
        </p:nvSpPr>
        <p:spPr>
          <a:xfrm>
            <a:off x="3779424" y="3004067"/>
            <a:ext cx="426072" cy="21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47CDFB9D-76BF-4C7D-9DCC-26834C7C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51" y="4857235"/>
            <a:ext cx="60066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The indoor unit will show “3” to confirm acceptance. And then it will show “88”, which means the program is resetting.</a:t>
            </a: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4269D6E1-83F6-4684-B512-BF1843C96E8A}"/>
              </a:ext>
            </a:extLst>
          </p:cNvPr>
          <p:cNvSpPr/>
          <p:nvPr/>
        </p:nvSpPr>
        <p:spPr>
          <a:xfrm>
            <a:off x="9075912" y="5266385"/>
            <a:ext cx="426072" cy="21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可选过程 54">
            <a:extLst>
              <a:ext uri="{FF2B5EF4-FFF2-40B4-BE49-F238E27FC236}">
                <a16:creationId xmlns:a16="http://schemas.microsoft.com/office/drawing/2014/main" id="{AAE1E5A6-710D-4BF1-ABF0-2878C305F9FB}"/>
              </a:ext>
            </a:extLst>
          </p:cNvPr>
          <p:cNvSpPr/>
          <p:nvPr/>
        </p:nvSpPr>
        <p:spPr>
          <a:xfrm>
            <a:off x="7554987" y="4976865"/>
            <a:ext cx="342146" cy="36949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流程图: 可选过程 55">
            <a:extLst>
              <a:ext uri="{FF2B5EF4-FFF2-40B4-BE49-F238E27FC236}">
                <a16:creationId xmlns:a16="http://schemas.microsoft.com/office/drawing/2014/main" id="{C19059EA-30F3-4E55-981C-BD557239466F}"/>
              </a:ext>
            </a:extLst>
          </p:cNvPr>
          <p:cNvSpPr/>
          <p:nvPr/>
        </p:nvSpPr>
        <p:spPr>
          <a:xfrm>
            <a:off x="10610359" y="4985111"/>
            <a:ext cx="505315" cy="36949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BD226D2-BC42-4DF5-8043-64EE5594A9B6}"/>
              </a:ext>
            </a:extLst>
          </p:cNvPr>
          <p:cNvGrpSpPr/>
          <p:nvPr/>
        </p:nvGrpSpPr>
        <p:grpSpPr>
          <a:xfrm>
            <a:off x="5891817" y="2115236"/>
            <a:ext cx="5864233" cy="528034"/>
            <a:chOff x="5577938" y="2041342"/>
            <a:chExt cx="5864233" cy="528034"/>
          </a:xfrm>
        </p:grpSpPr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92254994-53BC-428C-9246-DEFE9E3E9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2105304"/>
              <a:ext cx="52390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and hold “Power” button for 2 seconds </a:t>
              </a: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2CFFD02-0E6C-4B8D-BD0B-6748A0C4B064}"/>
                </a:ext>
              </a:extLst>
            </p:cNvPr>
            <p:cNvSpPr/>
            <p:nvPr/>
          </p:nvSpPr>
          <p:spPr>
            <a:xfrm>
              <a:off x="5577938" y="2041342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2</a:t>
              </a:r>
              <a:endParaRPr lang="zh-CN" altLang="en-US" sz="3200" b="1" dirty="0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457696A-159D-46BB-B148-A1B63629FBA9}"/>
              </a:ext>
            </a:extLst>
          </p:cNvPr>
          <p:cNvGrpSpPr/>
          <p:nvPr/>
        </p:nvGrpSpPr>
        <p:grpSpPr>
          <a:xfrm>
            <a:off x="5901788" y="2791559"/>
            <a:ext cx="5864232" cy="707886"/>
            <a:chOff x="5577938" y="2943264"/>
            <a:chExt cx="5864232" cy="707886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15A793A-D1C4-4032-9B4D-8D658BF21467}"/>
                </a:ext>
              </a:extLst>
            </p:cNvPr>
            <p:cNvSpPr/>
            <p:nvPr/>
          </p:nvSpPr>
          <p:spPr>
            <a:xfrm>
              <a:off x="5577938" y="3033190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3</a:t>
              </a:r>
              <a:endParaRPr lang="zh-CN" altLang="en-US" sz="3200" b="1" dirty="0"/>
            </a:p>
          </p:txBody>
        </p:sp>
        <p:sp>
          <p:nvSpPr>
            <p:cNvPr id="62" name="Text Box 28">
              <a:extLst>
                <a:ext uri="{FF2B5EF4-FFF2-40B4-BE49-F238E27FC236}">
                  <a16:creationId xmlns:a16="http://schemas.microsoft.com/office/drawing/2014/main" id="{B79C2294-4CB1-4F21-BED3-DB3494112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2943264"/>
              <a:ext cx="52390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“Up” or “Down” to choose 3 (keep in setting fan speed).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F2ACE7-2986-48A9-B872-77FC50D01DD5}"/>
              </a:ext>
            </a:extLst>
          </p:cNvPr>
          <p:cNvGrpSpPr/>
          <p:nvPr/>
        </p:nvGrpSpPr>
        <p:grpSpPr>
          <a:xfrm>
            <a:off x="5901788" y="3647733"/>
            <a:ext cx="5864232" cy="528034"/>
            <a:chOff x="5577938" y="4042588"/>
            <a:chExt cx="5864232" cy="528034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B76F1FA-9ED9-4B16-9E2A-68C4A689DD46}"/>
                </a:ext>
              </a:extLst>
            </p:cNvPr>
            <p:cNvSpPr/>
            <p:nvPr/>
          </p:nvSpPr>
          <p:spPr>
            <a:xfrm>
              <a:off x="5577938" y="4042588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4</a:t>
              </a:r>
              <a:endParaRPr lang="zh-CN" altLang="en-US" sz="3200" b="1" dirty="0"/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EF8BBB0A-DA15-47B4-AC83-270CFEA4B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2" y="4106550"/>
              <a:ext cx="523904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“OK” to send the parameter to indoor unit.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B1205C5-E11F-4225-BDAC-C6F3BA016864}"/>
              </a:ext>
            </a:extLst>
          </p:cNvPr>
          <p:cNvGrpSpPr/>
          <p:nvPr/>
        </p:nvGrpSpPr>
        <p:grpSpPr>
          <a:xfrm>
            <a:off x="5881847" y="1259061"/>
            <a:ext cx="5874203" cy="707886"/>
            <a:chOff x="5567967" y="1243530"/>
            <a:chExt cx="5874203" cy="707886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A47A766-5478-47CC-8321-9C2BC0848D14}"/>
                </a:ext>
              </a:extLst>
            </p:cNvPr>
            <p:cNvSpPr/>
            <p:nvPr/>
          </p:nvSpPr>
          <p:spPr>
            <a:xfrm>
              <a:off x="5567967" y="1333456"/>
              <a:ext cx="528034" cy="5280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  <p:sp>
          <p:nvSpPr>
            <p:cNvPr id="68" name="Text Box 28">
              <a:extLst>
                <a:ext uri="{FF2B5EF4-FFF2-40B4-BE49-F238E27FC236}">
                  <a16:creationId xmlns:a16="http://schemas.microsoft.com/office/drawing/2014/main" id="{71871131-A922-4A69-AA59-60A8F2106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121" y="1243530"/>
              <a:ext cx="523904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Press “Up” or “Down” button to choose channel </a:t>
              </a:r>
              <a:r>
                <a:rPr kumimoji="1" lang="en-US" altLang="zh-CN" sz="2000" dirty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4</a:t>
              </a:r>
              <a:r>
                <a:rPr kumimoji="1" lang="en-US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 (Fan control when Ts reached)</a:t>
              </a:r>
            </a:p>
          </p:txBody>
        </p:sp>
      </p:grpSp>
      <p:sp>
        <p:nvSpPr>
          <p:cNvPr id="69" name="TextBox 45">
            <a:extLst>
              <a:ext uri="{FF2B5EF4-FFF2-40B4-BE49-F238E27FC236}">
                <a16:creationId xmlns:a16="http://schemas.microsoft.com/office/drawing/2014/main" id="{C8E45D45-77F2-4684-BC7F-1E7E3F96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Parameter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70" name="Oval 46">
            <a:extLst>
              <a:ext uri="{FF2B5EF4-FFF2-40B4-BE49-F238E27FC236}">
                <a16:creationId xmlns:a16="http://schemas.microsoft.com/office/drawing/2014/main" id="{4DA9C076-F740-4B8F-9C8F-34C13E053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71" name="Oval 46">
            <a:extLst>
              <a:ext uri="{FF2B5EF4-FFF2-40B4-BE49-F238E27FC236}">
                <a16:creationId xmlns:a16="http://schemas.microsoft.com/office/drawing/2014/main" id="{D00A000A-B152-4B77-B6AA-9F2FF900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72" name="AutoShape 3">
            <a:extLst>
              <a:ext uri="{FF2B5EF4-FFF2-40B4-BE49-F238E27FC236}">
                <a16:creationId xmlns:a16="http://schemas.microsoft.com/office/drawing/2014/main" id="{911E0AAD-5322-4381-85F3-F8D2D1F6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73" name="标题 2">
            <a:extLst>
              <a:ext uri="{FF2B5EF4-FFF2-40B4-BE49-F238E27FC236}">
                <a16:creationId xmlns:a16="http://schemas.microsoft.com/office/drawing/2014/main" id="{95E8B9CA-95C2-4A72-9465-1F5B67B7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9688C80-D40A-4B7F-A0B6-0264891CF2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2106768"/>
            <a:ext cx="1318489" cy="19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2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>
            <a:spLocks noChangeArrowheads="1"/>
          </p:cNvSpPr>
          <p:nvPr/>
        </p:nvSpPr>
        <p:spPr bwMode="auto">
          <a:xfrm>
            <a:off x="762555" y="3013868"/>
            <a:ext cx="2654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 i="1" baseline="18000" dirty="0">
                <a:solidFill>
                  <a:srgbClr val="0093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otum" panose="020B0600000101010101" pitchFamily="34" charset="-127"/>
                <a:sym typeface="Calibri" panose="020F0502020204030204" pitchFamily="34" charset="0"/>
              </a:rPr>
              <a:t>Contents</a:t>
            </a:r>
            <a:endParaRPr lang="zh-CN" altLang="en-US" sz="7200" b="1" i="1" baseline="18000" dirty="0">
              <a:solidFill>
                <a:srgbClr val="0093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otum" panose="020B0600000101010101" pitchFamily="34" charset="-127"/>
              <a:sym typeface="Calibri" panose="020F050202020403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70288" y="2339582"/>
            <a:ext cx="6055058" cy="400110"/>
            <a:chOff x="3570288" y="1605486"/>
            <a:chExt cx="6055058" cy="400110"/>
          </a:xfrm>
        </p:grpSpPr>
        <p:sp>
          <p:nvSpPr>
            <p:cNvPr id="4" name="TextBox 18"/>
            <p:cNvSpPr>
              <a:spLocks noChangeArrowheads="1"/>
            </p:cNvSpPr>
            <p:nvPr/>
          </p:nvSpPr>
          <p:spPr bwMode="auto">
            <a:xfrm>
              <a:off x="4146550" y="1605486"/>
              <a:ext cx="364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General Information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5" name="TextBox 19"/>
            <p:cNvSpPr>
              <a:spLocks noChangeArrowheads="1"/>
            </p:cNvSpPr>
            <p:nvPr/>
          </p:nvSpPr>
          <p:spPr bwMode="auto">
            <a:xfrm>
              <a:off x="3570288" y="1657475"/>
              <a:ext cx="576263" cy="29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no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&gt;&gt;</a:t>
              </a:r>
              <a:endParaRPr lang="zh-CN" altLang="en-US" sz="2000" b="1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6" name="TextBox 20"/>
            <p:cNvSpPr>
              <a:spLocks noChangeArrowheads="1"/>
            </p:cNvSpPr>
            <p:nvPr/>
          </p:nvSpPr>
          <p:spPr bwMode="auto">
            <a:xfrm>
              <a:off x="9049083" y="1605486"/>
              <a:ext cx="57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01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045450" y="1805541"/>
              <a:ext cx="850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570288" y="3180276"/>
            <a:ext cx="6055058" cy="400111"/>
            <a:chOff x="3570288" y="1612829"/>
            <a:chExt cx="6055058" cy="400111"/>
          </a:xfrm>
        </p:grpSpPr>
        <p:sp>
          <p:nvSpPr>
            <p:cNvPr id="33" name="TextBox 18"/>
            <p:cNvSpPr>
              <a:spLocks noChangeArrowheads="1"/>
            </p:cNvSpPr>
            <p:nvPr/>
          </p:nvSpPr>
          <p:spPr bwMode="auto">
            <a:xfrm>
              <a:off x="4146550" y="1612829"/>
              <a:ext cx="364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Running Data Checking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TextBox 19"/>
            <p:cNvSpPr>
              <a:spLocks noChangeArrowheads="1"/>
            </p:cNvSpPr>
            <p:nvPr/>
          </p:nvSpPr>
          <p:spPr bwMode="auto">
            <a:xfrm>
              <a:off x="3570288" y="1612830"/>
              <a:ext cx="57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&gt;&gt;</a:t>
              </a:r>
              <a:endParaRPr lang="zh-CN" altLang="en-US" sz="2000" b="1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TextBox 20"/>
            <p:cNvSpPr>
              <a:spLocks noChangeArrowheads="1"/>
            </p:cNvSpPr>
            <p:nvPr/>
          </p:nvSpPr>
          <p:spPr bwMode="auto">
            <a:xfrm>
              <a:off x="9049083" y="1612829"/>
              <a:ext cx="57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02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045450" y="1812884"/>
              <a:ext cx="850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B6FAED2-7C4B-4243-A010-0C3DF315122F}"/>
              </a:ext>
            </a:extLst>
          </p:cNvPr>
          <p:cNvGrpSpPr/>
          <p:nvPr/>
        </p:nvGrpSpPr>
        <p:grpSpPr>
          <a:xfrm>
            <a:off x="3570288" y="4020971"/>
            <a:ext cx="6055058" cy="400111"/>
            <a:chOff x="3570288" y="1612829"/>
            <a:chExt cx="6055058" cy="4001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264EFB-8232-4D3A-98A0-82865325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0" y="1612829"/>
              <a:ext cx="364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Parameter Setting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424504-0B77-494C-A856-ECE053F8D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288" y="1612830"/>
              <a:ext cx="57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&gt;&gt;</a:t>
              </a:r>
              <a:endParaRPr lang="zh-CN" altLang="en-US" sz="2000" b="1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5F98B-3B71-4E3E-BDAB-C6EE3FD88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9083" y="1612829"/>
              <a:ext cx="57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aseline="0" dirty="0">
                  <a:solidFill>
                    <a:srgbClr val="262626"/>
                  </a:solidFill>
                  <a:ea typeface="黑体" panose="02010609060101010101" pitchFamily="49" charset="-122"/>
                  <a:sym typeface="Calibri" panose="020F0502020204030204" pitchFamily="34" charset="0"/>
                </a:rPr>
                <a:t>03</a:t>
              </a:r>
              <a:endParaRPr lang="zh-CN" altLang="en-US" sz="2000" baseline="0" dirty="0">
                <a:solidFill>
                  <a:srgbClr val="262626"/>
                </a:solidFill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F10BE54-9F3F-4CBB-9149-7D26B172A8CB}"/>
                </a:ext>
              </a:extLst>
            </p:cNvPr>
            <p:cNvCxnSpPr/>
            <p:nvPr/>
          </p:nvCxnSpPr>
          <p:spPr>
            <a:xfrm>
              <a:off x="8045450" y="1812884"/>
              <a:ext cx="850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 descr="D:\O 产品资料\产品图片\Logo\CAR-Experts_Minimum_RGB.emf">
            <a:extLst>
              <a:ext uri="{FF2B5EF4-FFF2-40B4-BE49-F238E27FC236}">
                <a16:creationId xmlns:a16="http://schemas.microsoft.com/office/drawing/2014/main" id="{EEFD2816-29B6-4AC4-8236-017E3AE00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 b="40064"/>
          <a:stretch/>
        </p:blipFill>
        <p:spPr bwMode="auto">
          <a:xfrm>
            <a:off x="10296982" y="367382"/>
            <a:ext cx="1392560" cy="5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8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353536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Settable Parameter List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24F485B6-0668-4B94-8A4A-D46E1790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Parameter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C8784D71-6079-4580-9B14-ED47EE36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AEBA68AD-EB3E-4419-8877-6FC66ED7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4B314C76-78B1-49B6-BA69-45177EE0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6" name="标题 2">
            <a:extLst>
              <a:ext uri="{FF2B5EF4-FFF2-40B4-BE49-F238E27FC236}">
                <a16:creationId xmlns:a16="http://schemas.microsoft.com/office/drawing/2014/main" id="{AC5A0019-371B-4F73-B646-F71273DF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911C093-84A9-4F25-8B47-44EE7B8E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79743"/>
              </p:ext>
            </p:extLst>
          </p:nvPr>
        </p:nvGraphicFramePr>
        <p:xfrm>
          <a:off x="388651" y="1772283"/>
          <a:ext cx="11184224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884">
                  <a:extLst>
                    <a:ext uri="{9D8B030D-6E8A-4147-A177-3AD203B41FA5}">
                      <a16:colId xmlns:a16="http://schemas.microsoft.com/office/drawing/2014/main" val="2226216378"/>
                    </a:ext>
                  </a:extLst>
                </a:gridCol>
                <a:gridCol w="2834046">
                  <a:extLst>
                    <a:ext uri="{9D8B030D-6E8A-4147-A177-3AD203B41FA5}">
                      <a16:colId xmlns:a16="http://schemas.microsoft.com/office/drawing/2014/main" val="704371595"/>
                    </a:ext>
                  </a:extLst>
                </a:gridCol>
              </a:tblGrid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Item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Parameter 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Auto-restart function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0 – Inactive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1 – Active 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Heating temperature compensation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-6.5, -6.0, -5.5, …, 0.5, 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1.0, 1.5, …, 7.0, 7.5,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81518752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28269449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Fan control when Ts reached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 – Fan stop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2 – Fan runs at lowest RPM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3 – Fan runs at setting RPM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4 – Fan stops for 5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 – 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Fan stops for 10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6 – Fan stops for 15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7 – Fan stops for 20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8 – Fan stops for 30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9 – Fan stops for 40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 – Fan stops for 50 mins and runs for 1 mins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11 – Fan stops for 60 mins and runs for 1 mins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713682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5">
            <a:extLst>
              <a:ext uri="{FF2B5EF4-FFF2-40B4-BE49-F238E27FC236}">
                <a16:creationId xmlns:a16="http://schemas.microsoft.com/office/drawing/2014/main" id="{24F485B6-0668-4B94-8A4A-D46E1790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Parameter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C8784D71-6079-4580-9B14-ED47EE36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AEBA68AD-EB3E-4419-8877-6FC66ED7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4B314C76-78B1-49B6-BA69-45177EE0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6" name="标题 2">
            <a:extLst>
              <a:ext uri="{FF2B5EF4-FFF2-40B4-BE49-F238E27FC236}">
                <a16:creationId xmlns:a16="http://schemas.microsoft.com/office/drawing/2014/main" id="{AC5A0019-371B-4F73-B646-F71273DF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933FDB3F-72D1-4293-92C0-7B3B8604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134117"/>
            <a:ext cx="353536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Settable Parameter List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EE7E7E7-DFF7-48BF-97E9-6E345F3A0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86632"/>
              </p:ext>
            </p:extLst>
          </p:nvPr>
        </p:nvGraphicFramePr>
        <p:xfrm>
          <a:off x="388651" y="1772283"/>
          <a:ext cx="1118422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3554">
                  <a:extLst>
                    <a:ext uri="{9D8B030D-6E8A-4147-A177-3AD203B41FA5}">
                      <a16:colId xmlns:a16="http://schemas.microsoft.com/office/drawing/2014/main" val="2226216378"/>
                    </a:ext>
                  </a:extLst>
                </a:gridCol>
                <a:gridCol w="2834046">
                  <a:extLst>
                    <a:ext uri="{9D8B030D-6E8A-4147-A177-3AD203B41FA5}">
                      <a16:colId xmlns:a16="http://schemas.microsoft.com/office/drawing/2014/main" val="704371595"/>
                    </a:ext>
                  </a:extLst>
                </a:gridCol>
              </a:tblGrid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Item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Parameter 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115117213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lock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 – Cooling and heating (all modes)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HH – Heating only (Heating + Fan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CC – Cooling only (Cooling + Drying + Fan only)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nU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– Cooling and heating without Auto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Remote controller will change as well.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93881827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7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Cooling temperature compensation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-3.0, -2.5, -2.0, …, 3.0, 3.5,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6345909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8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424052449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9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757850879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25460950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Lowest setting temperature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16-24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Remote controller will change as well.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12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Highest setting temperature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25-30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Remote controller will change as well.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13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77221039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14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78944353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priority selection for multi units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H – Heating first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 – Cooling first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543264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5">
            <a:extLst>
              <a:ext uri="{FF2B5EF4-FFF2-40B4-BE49-F238E27FC236}">
                <a16:creationId xmlns:a16="http://schemas.microsoft.com/office/drawing/2014/main" id="{24F485B6-0668-4B94-8A4A-D46E1790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Parameter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C8784D71-6079-4580-9B14-ED47EE36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AEBA68AD-EB3E-4419-8877-6FC66ED7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4B314C76-78B1-49B6-BA69-45177EE0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6" name="标题 2">
            <a:extLst>
              <a:ext uri="{FF2B5EF4-FFF2-40B4-BE49-F238E27FC236}">
                <a16:creationId xmlns:a16="http://schemas.microsoft.com/office/drawing/2014/main" id="{AC5A0019-371B-4F73-B646-F71273DF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0D188E73-5759-443E-8C8D-79D20FF5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134117"/>
            <a:ext cx="353536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Settable Parameter List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7D8EC68-2A45-4671-BA88-B5DC6E04ABEA}"/>
              </a:ext>
            </a:extLst>
          </p:cNvPr>
          <p:cNvGraphicFramePr>
            <a:graphicFrameLocks noGrp="1"/>
          </p:cNvGraphicFramePr>
          <p:nvPr/>
        </p:nvGraphicFramePr>
        <p:xfrm>
          <a:off x="388651" y="1772283"/>
          <a:ext cx="1118422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225">
                  <a:extLst>
                    <a:ext uri="{9D8B030D-6E8A-4147-A177-3AD203B41FA5}">
                      <a16:colId xmlns:a16="http://schemas.microsoft.com/office/drawing/2014/main" val="2226216378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704371595"/>
                    </a:ext>
                  </a:extLst>
                </a:gridCol>
              </a:tblGrid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Item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Parameter 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16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50369978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17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/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Nothing to set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4942743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18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Min. frequency limitation in cooling mode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10, 11, 12, …, 49, 50, -- (Cancel)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82341894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19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Min. frequency limitation in heating mode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10, 11, 12, …, 49, 50, -- (Cancel)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59275110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Max frequency selection in T4 limitation of Zone6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20, 21, 22, …, 149, 150, -- (Cancel)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43655748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Frequency selection of outdoor forced-operation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10, 11, 12, …, 249, 250, -- (Cancel)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22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One button reset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rS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– Reset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23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Max. frequency selection in cooling mode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40, 41, 42, …, 83, 84,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5554856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24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Max. frequency selection in heating mode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40, 41, 42, …, 83, 84,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45194651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25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Cooling temperature compensation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-3.0, -2.5, -2.0, …, 3.0, 3.5,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63271638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26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Heating temperature compensation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-6.5, -6.0, -5.5, …, 0.5, 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1.0, 1.5, …, 7.0, 7.5,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30595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5">
            <a:extLst>
              <a:ext uri="{FF2B5EF4-FFF2-40B4-BE49-F238E27FC236}">
                <a16:creationId xmlns:a16="http://schemas.microsoft.com/office/drawing/2014/main" id="{24F485B6-0668-4B94-8A4A-D46E1790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937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Parameter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Oval 46">
            <a:extLst>
              <a:ext uri="{FF2B5EF4-FFF2-40B4-BE49-F238E27FC236}">
                <a16:creationId xmlns:a16="http://schemas.microsoft.com/office/drawing/2014/main" id="{C8784D71-6079-4580-9B14-ED47EE36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48" y="486240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AEBA68AD-EB3E-4419-8877-6FC66ED74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86239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4B314C76-78B1-49B6-BA69-45177EE0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85311"/>
            <a:ext cx="2085975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6" name="标题 2">
            <a:extLst>
              <a:ext uri="{FF2B5EF4-FFF2-40B4-BE49-F238E27FC236}">
                <a16:creationId xmlns:a16="http://schemas.microsoft.com/office/drawing/2014/main" id="{AC5A0019-371B-4F73-B646-F71273DF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Running Data Checking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Parameter Setting</a:t>
            </a:r>
            <a:endParaRPr lang="zh-CN" altLang="en-US" sz="2000" b="1" baseline="0" dirty="0">
              <a:solidFill>
                <a:schemeClr val="bg1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0D188E73-5759-443E-8C8D-79D20FF5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1134117"/>
            <a:ext cx="353536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Settable Parameter List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7F27D17-DB4E-4310-8E44-8EB321AA3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14588"/>
              </p:ext>
            </p:extLst>
          </p:nvPr>
        </p:nvGraphicFramePr>
        <p:xfrm>
          <a:off x="388651" y="1772283"/>
          <a:ext cx="1118422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225">
                  <a:extLst>
                    <a:ext uri="{9D8B030D-6E8A-4147-A177-3AD203B41FA5}">
                      <a16:colId xmlns:a16="http://schemas.microsoft.com/office/drawing/2014/main" val="2226216378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704371595"/>
                    </a:ext>
                  </a:extLst>
                </a:gridCol>
              </a:tblGrid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Item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Parameter 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26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Heating temperature compensation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-6.5, -6.0, -5.5, …, 0.5, 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1.0, 1.5, …, 7.0, 7.5,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27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fan speed selection in cooling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-41, -40, -39, …, 19, 20, -- (Cancel)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Fan speed will add set data*8.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It is risk. Do not set it if not necessary</a:t>
                      </a:r>
                      <a:endParaRPr kumimoji="0" lang="zh-CN" altLang="zh-CN" sz="16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419325326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28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Min. fan speed selection in cooling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-41, -40, -39, …, 19, 20, -- (Cancel)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2426039579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29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fan speed selection in heating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-41, -40, -39, …, 19, 20, -- (Cancel)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89409547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Min. fan speed selection in heating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-41, -40, -39, …, 19, 20, -- (Cancel)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58911007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NOTE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Data in red is not valid for setting.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319855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60184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12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5598" y="85311"/>
            <a:ext cx="23018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3" name="标题 2"/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41532" y="556403"/>
            <a:ext cx="4175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Introduction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Operation Instructions  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2956498" y="495765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993338" y="495764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2224660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Brief Features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31838" y="2075269"/>
            <a:ext cx="733561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r>
              <a:rPr kumimoji="1" lang="en-US" altLang="zh-CN" sz="2000" i="1" dirty="0">
                <a:latin typeface="Calibri" panose="020F0502020204030204" pitchFamily="34" charset="0"/>
                <a:sym typeface="Calibri" panose="020F0502020204030204" pitchFamily="34" charset="0"/>
              </a:rPr>
              <a:t>Easier Operation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endParaRPr kumimoji="1" lang="en-US" altLang="zh-CN" sz="2000" i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r>
              <a:rPr kumimoji="1" lang="en-US" altLang="zh-CN" sz="2000" i="1" dirty="0">
                <a:latin typeface="Calibri" panose="020F0502020204030204" pitchFamily="34" charset="0"/>
                <a:sym typeface="Calibri" panose="020F0502020204030204" pitchFamily="34" charset="0"/>
              </a:rPr>
              <a:t>Combined “Data Checking” and “Presetting” functions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endParaRPr kumimoji="1" lang="en-US" altLang="zh-CN" sz="2000" i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r>
              <a:rPr kumimoji="1" lang="en-US" altLang="zh-CN" sz="2000" i="1" dirty="0">
                <a:latin typeface="Calibri" panose="020F0502020204030204" pitchFamily="34" charset="0"/>
                <a:sym typeface="Calibri" panose="020F0502020204030204" pitchFamily="34" charset="0"/>
              </a:rPr>
              <a:t>Easier data reading in “Data Checking” mode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endParaRPr kumimoji="1" lang="en-US" altLang="zh-CN" sz="2000" i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l"/>
              <a:defRPr/>
            </a:pPr>
            <a:r>
              <a:rPr kumimoji="1" lang="en-US" altLang="zh-CN" sz="2000" i="1" dirty="0">
                <a:latin typeface="Calibri" panose="020F0502020204030204" pitchFamily="34" charset="0"/>
                <a:sym typeface="Calibri" panose="020F0502020204030204" pitchFamily="34" charset="0"/>
              </a:rPr>
              <a:t>More parameters for choosing in “Presetting” mode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9D7FFB-69D5-4DDC-9A5D-7915C099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30" y="1395727"/>
            <a:ext cx="1082397" cy="390643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7EE2DF2-0D82-43D2-8335-934236F11095}"/>
              </a:ext>
            </a:extLst>
          </p:cNvPr>
          <p:cNvSpPr txBox="1"/>
          <p:nvPr/>
        </p:nvSpPr>
        <p:spPr>
          <a:xfrm>
            <a:off x="8219296" y="966031"/>
            <a:ext cx="188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RG10 G series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1DD41B4-A7BB-42A7-A082-05EC60178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9" t="-762" r="9335"/>
          <a:stretch/>
        </p:blipFill>
        <p:spPr>
          <a:xfrm>
            <a:off x="9309425" y="1395727"/>
            <a:ext cx="1125903" cy="39064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624C3F7-7AF9-4CB3-AC58-36C497741AAC}"/>
              </a:ext>
            </a:extLst>
          </p:cNvPr>
          <p:cNvSpPr txBox="1"/>
          <p:nvPr/>
        </p:nvSpPr>
        <p:spPr>
          <a:xfrm>
            <a:off x="9343530" y="5330088"/>
            <a:ext cx="18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RG10P(G)</a:t>
            </a:r>
          </a:p>
          <a:p>
            <a:r>
              <a:rPr lang="en-US" altLang="zh-CN" dirty="0"/>
              <a:t>QHP models  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6A49CE-4D67-4DF1-B370-F8A066BCC213}"/>
              </a:ext>
            </a:extLst>
          </p:cNvPr>
          <p:cNvSpPr txBox="1"/>
          <p:nvPr/>
        </p:nvSpPr>
        <p:spPr>
          <a:xfrm>
            <a:off x="7687387" y="5302160"/>
            <a:ext cx="18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RG10L(G)</a:t>
            </a:r>
          </a:p>
          <a:p>
            <a:r>
              <a:rPr lang="en-US" altLang="zh-CN" dirty="0"/>
              <a:t>QHE models   </a:t>
            </a:r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B8089A-DED2-41B6-91F1-8D64A4180622}"/>
              </a:ext>
            </a:extLst>
          </p:cNvPr>
          <p:cNvSpPr/>
          <p:nvPr/>
        </p:nvSpPr>
        <p:spPr>
          <a:xfrm>
            <a:off x="9927705" y="2780437"/>
            <a:ext cx="360040" cy="2880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148913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3678237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Available Products Lines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6484E3E-DC5F-4EC5-AB4C-CE50F6BB7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3764798"/>
            <a:ext cx="1430988" cy="151805"/>
          </a:xfrm>
          <a:prstGeom prst="rect">
            <a:avLst/>
          </a:prstGeom>
        </p:spPr>
      </p:pic>
      <p:sp>
        <p:nvSpPr>
          <p:cNvPr id="40" name="AutoShape 3">
            <a:extLst>
              <a:ext uri="{FF2B5EF4-FFF2-40B4-BE49-F238E27FC236}">
                <a16:creationId xmlns:a16="http://schemas.microsoft.com/office/drawing/2014/main" id="{48873543-C24B-4261-89CF-3F164CCA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8" y="85311"/>
            <a:ext cx="23018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41" name="标题 2">
            <a:extLst>
              <a:ext uri="{FF2B5EF4-FFF2-40B4-BE49-F238E27FC236}">
                <a16:creationId xmlns:a16="http://schemas.microsoft.com/office/drawing/2014/main" id="{73C79EC9-90BE-46EA-945F-05FC26B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:a16="http://schemas.microsoft.com/office/drawing/2014/main" id="{FC419839-B34A-4795-8809-1629DDB02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175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Introduction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Operation Instructions  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5" name="Oval 46">
            <a:extLst>
              <a:ext uri="{FF2B5EF4-FFF2-40B4-BE49-F238E27FC236}">
                <a16:creationId xmlns:a16="http://schemas.microsoft.com/office/drawing/2014/main" id="{5CE16A77-005A-4584-9B05-24B65EC0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498" y="495765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9B93D228-2B1E-4D8C-AF8B-FC536733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38" y="495764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615E524-9CC5-4C24-84B0-AC4BEA32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" y="2173564"/>
            <a:ext cx="1642693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5" dirty="0"/>
              <a:t>Oasis Plus</a:t>
            </a:r>
            <a:endParaRPr lang="zh-CN" altLang="en-US" sz="1905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273B4D8-FB7C-4D19-9CF4-9528005AB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750" y="3171432"/>
            <a:ext cx="3141206" cy="130374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13745C26-9260-43C8-B4EA-F6F83661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94" y="2018263"/>
            <a:ext cx="3125250" cy="102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95812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41532" y="556403"/>
            <a:ext cx="4175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Introduction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  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2956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993338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2878137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General Operation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BBE14AAD-F01A-4639-8F3F-0121B04E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8" y="85311"/>
            <a:ext cx="23018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1" name="标题 2">
            <a:extLst>
              <a:ext uri="{FF2B5EF4-FFF2-40B4-BE49-F238E27FC236}">
                <a16:creationId xmlns:a16="http://schemas.microsoft.com/office/drawing/2014/main" id="{27C816A8-E632-418D-9116-888853CA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20634BFA-03A7-4EE7-A3BE-884A2C75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76" y="6049917"/>
            <a:ext cx="1642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Normal</a:t>
            </a:r>
            <a:endParaRPr lang="zh-CN" altLang="en-US" sz="1600" dirty="0"/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35A4B440-A11E-4D42-9132-9FEA72B8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77" y="6049917"/>
            <a:ext cx="1642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Data Checking</a:t>
            </a:r>
            <a:endParaRPr lang="zh-CN" altLang="en-US" sz="1600" dirty="0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FB0AF239-E645-4C9B-9B99-02F8AE88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478" y="6049917"/>
            <a:ext cx="1642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Presetting</a:t>
            </a:r>
            <a:endParaRPr lang="zh-CN" altLang="en-US" sz="1600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4DDC3754-D258-4B24-AE8F-F7F49B63ACA2}"/>
              </a:ext>
            </a:extLst>
          </p:cNvPr>
          <p:cNvSpPr/>
          <p:nvPr/>
        </p:nvSpPr>
        <p:spPr>
          <a:xfrm>
            <a:off x="2657472" y="3143692"/>
            <a:ext cx="2703504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346C377B-14E2-40F5-873B-D88C93536057}"/>
              </a:ext>
            </a:extLst>
          </p:cNvPr>
          <p:cNvSpPr/>
          <p:nvPr/>
        </p:nvSpPr>
        <p:spPr>
          <a:xfrm rot="10800000">
            <a:off x="2657473" y="4305945"/>
            <a:ext cx="2703503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FD94ADD1-856E-47A3-9F36-D3FAD504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696" y="4586293"/>
            <a:ext cx="18330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Or nothing in 60s</a:t>
            </a:r>
            <a:endParaRPr lang="zh-CN" altLang="en-US" sz="1600" dirty="0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D56D1FF8-B07E-4336-A933-4EB96D3FF709}"/>
              </a:ext>
            </a:extLst>
          </p:cNvPr>
          <p:cNvSpPr/>
          <p:nvPr/>
        </p:nvSpPr>
        <p:spPr>
          <a:xfrm>
            <a:off x="6931061" y="3130572"/>
            <a:ext cx="2703504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8C6B5D3E-DE9E-4679-80F4-356E97F243C5}"/>
              </a:ext>
            </a:extLst>
          </p:cNvPr>
          <p:cNvSpPr/>
          <p:nvPr/>
        </p:nvSpPr>
        <p:spPr>
          <a:xfrm rot="10800000">
            <a:off x="6931062" y="4292825"/>
            <a:ext cx="2703503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直角上 36">
            <a:extLst>
              <a:ext uri="{FF2B5EF4-FFF2-40B4-BE49-F238E27FC236}">
                <a16:creationId xmlns:a16="http://schemas.microsoft.com/office/drawing/2014/main" id="{3E355211-E0F2-49A4-AF91-C0746C6C1397}"/>
              </a:ext>
            </a:extLst>
          </p:cNvPr>
          <p:cNvSpPr/>
          <p:nvPr/>
        </p:nvSpPr>
        <p:spPr>
          <a:xfrm rot="10800000">
            <a:off x="1857806" y="1800269"/>
            <a:ext cx="8514918" cy="311267"/>
          </a:xfrm>
          <a:prstGeom prst="bentUpArrow">
            <a:avLst>
              <a:gd name="adj1" fmla="val 43361"/>
              <a:gd name="adj2" fmla="val 4795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51A8E71-724F-404F-921B-27512C229377}"/>
              </a:ext>
            </a:extLst>
          </p:cNvPr>
          <p:cNvSpPr/>
          <p:nvPr/>
        </p:nvSpPr>
        <p:spPr>
          <a:xfrm>
            <a:off x="10258425" y="1800268"/>
            <a:ext cx="114299" cy="3112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805F30CE-18DA-49D8-A0CE-94229349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454" y="1472256"/>
            <a:ext cx="18330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/>
              <a:t>Nothing in 60s</a:t>
            </a:r>
            <a:endParaRPr lang="zh-CN" altLang="en-US" sz="16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D13791-BE95-4679-B832-DF783B0BC129}"/>
              </a:ext>
            </a:extLst>
          </p:cNvPr>
          <p:cNvGrpSpPr/>
          <p:nvPr/>
        </p:nvGrpSpPr>
        <p:grpSpPr>
          <a:xfrm>
            <a:off x="3059239" y="2789959"/>
            <a:ext cx="1552365" cy="338554"/>
            <a:chOff x="3059239" y="2789959"/>
            <a:chExt cx="1552365" cy="338554"/>
          </a:xfrm>
        </p:grpSpPr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FE6CEF52-5822-4901-9AC8-C468212A0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458" y="2789959"/>
              <a:ext cx="12151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+           7s</a:t>
              </a:r>
              <a:endParaRPr lang="zh-CN" altLang="en-US" sz="1600" dirty="0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2CEC793-2C45-4B91-982B-97F42D671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47" y="2803080"/>
              <a:ext cx="305022" cy="3123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16B89E4-95C2-4677-A852-9D17BD1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239" y="2808499"/>
              <a:ext cx="305021" cy="301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86BF7ED-0132-48A9-A724-4EC0FA6412BD}"/>
              </a:ext>
            </a:extLst>
          </p:cNvPr>
          <p:cNvGrpSpPr/>
          <p:nvPr/>
        </p:nvGrpSpPr>
        <p:grpSpPr>
          <a:xfrm>
            <a:off x="3061174" y="3954271"/>
            <a:ext cx="1550430" cy="338554"/>
            <a:chOff x="3061174" y="3954271"/>
            <a:chExt cx="1550430" cy="338554"/>
          </a:xfrm>
        </p:grpSpPr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D4972A65-2B5A-4E9A-A7F1-E2C5991F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457" y="3954271"/>
              <a:ext cx="12151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+           2s</a:t>
              </a:r>
              <a:endParaRPr lang="zh-CN" altLang="en-US" sz="1600" dirty="0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A185EB0-8E11-4C6A-8DC8-E0F0D8731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47" y="3967392"/>
              <a:ext cx="305022" cy="3123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48B21DD-2626-4843-B5FC-22ACE60CD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174" y="3972811"/>
              <a:ext cx="305021" cy="301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4FD6AE5-2277-416E-98FB-24D54554D2C6}"/>
              </a:ext>
            </a:extLst>
          </p:cNvPr>
          <p:cNvGrpSpPr/>
          <p:nvPr/>
        </p:nvGrpSpPr>
        <p:grpSpPr>
          <a:xfrm>
            <a:off x="7970543" y="2808118"/>
            <a:ext cx="754789" cy="338554"/>
            <a:chOff x="7970543" y="2808118"/>
            <a:chExt cx="754789" cy="338554"/>
          </a:xfrm>
        </p:grpSpPr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A0CF1C9B-C713-4C58-9F39-23852514F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653" y="2808118"/>
              <a:ext cx="4166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2s</a:t>
              </a:r>
              <a:endParaRPr lang="zh-CN" altLang="en-US" sz="1600" dirty="0"/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274D24C-1CF7-41D9-A61F-0320D77C7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543" y="2826658"/>
              <a:ext cx="305021" cy="301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3F49CA-0D7B-49AE-869E-90B417F1744E}"/>
              </a:ext>
            </a:extLst>
          </p:cNvPr>
          <p:cNvGrpSpPr/>
          <p:nvPr/>
        </p:nvGrpSpPr>
        <p:grpSpPr>
          <a:xfrm>
            <a:off x="7970542" y="3954271"/>
            <a:ext cx="754790" cy="338554"/>
            <a:chOff x="7970542" y="3954271"/>
            <a:chExt cx="754790" cy="338554"/>
          </a:xfrm>
        </p:grpSpPr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7CE2E1CB-87C0-4491-9B1F-CAB57A669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653" y="3954271"/>
              <a:ext cx="4166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2s</a:t>
              </a:r>
              <a:endParaRPr lang="zh-CN" altLang="en-US" sz="1600" dirty="0"/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E12F808-FD90-429F-8C46-B242FDCB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542" y="3972811"/>
              <a:ext cx="305021" cy="301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B08AAF26-FDAA-4C50-83A8-339A6E48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463" y="2230395"/>
            <a:ext cx="938954" cy="338873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ABF0F19-C3DB-483A-A8F3-2B611EBE1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37" y="2135014"/>
            <a:ext cx="965382" cy="348411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7C10F54-73B8-439C-998C-5BD7BED3A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227" y="2230396"/>
            <a:ext cx="987398" cy="35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902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9B4140-6209-47A2-9D6B-55A5319C1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92" y="1894294"/>
            <a:ext cx="3373436" cy="4737202"/>
          </a:xfrm>
          <a:prstGeom prst="rect">
            <a:avLst/>
          </a:prstGeom>
        </p:spPr>
      </p:pic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Data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3821112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Into Data Checking mode</a:t>
            </a:r>
            <a:endParaRPr lang="zh-CN" altLang="en-US" sz="2800" dirty="0">
              <a:latin typeface="+mn-lt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1083014" y="2050867"/>
            <a:ext cx="944135" cy="68563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可选过程 31"/>
          <p:cNvSpPr/>
          <p:nvPr/>
        </p:nvSpPr>
        <p:spPr>
          <a:xfrm>
            <a:off x="2121350" y="2797903"/>
            <a:ext cx="647617" cy="63109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6203122" y="2044427"/>
            <a:ext cx="5239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and hold “Power” and “Fan” buttons for 7 seconds</a:t>
            </a:r>
          </a:p>
        </p:txBody>
      </p:sp>
      <p:sp>
        <p:nvSpPr>
          <p:cNvPr id="11" name="椭圆 10"/>
          <p:cNvSpPr/>
          <p:nvPr/>
        </p:nvSpPr>
        <p:spPr>
          <a:xfrm>
            <a:off x="686860" y="4761362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4" name="椭圆 33"/>
          <p:cNvSpPr/>
          <p:nvPr/>
        </p:nvSpPr>
        <p:spPr>
          <a:xfrm>
            <a:off x="2578214" y="4675560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35" name="椭圆 34"/>
          <p:cNvSpPr/>
          <p:nvPr/>
        </p:nvSpPr>
        <p:spPr>
          <a:xfrm>
            <a:off x="5577938" y="2041342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6" name="椭圆 35"/>
          <p:cNvSpPr/>
          <p:nvPr/>
        </p:nvSpPr>
        <p:spPr>
          <a:xfrm>
            <a:off x="5577938" y="2911283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203122" y="2975245"/>
            <a:ext cx="5239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“Up” or “Down” to check different data</a:t>
            </a: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BBE14AAD-F01A-4639-8F3F-0121B04E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1" name="标题 2">
            <a:extLst>
              <a:ext uri="{FF2B5EF4-FFF2-40B4-BE49-F238E27FC236}">
                <a16:creationId xmlns:a16="http://schemas.microsoft.com/office/drawing/2014/main" id="{27C816A8-E632-418D-9116-888853CA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3" name="流程图: 可选过程 22">
            <a:extLst>
              <a:ext uri="{FF2B5EF4-FFF2-40B4-BE49-F238E27FC236}">
                <a16:creationId xmlns:a16="http://schemas.microsoft.com/office/drawing/2014/main" id="{C825AE16-A7C7-48CD-8432-E809D3A14174}"/>
              </a:ext>
            </a:extLst>
          </p:cNvPr>
          <p:cNvSpPr/>
          <p:nvPr/>
        </p:nvSpPr>
        <p:spPr>
          <a:xfrm>
            <a:off x="1046519" y="5047769"/>
            <a:ext cx="944135" cy="68563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F89BA5C-75AD-46EF-A55C-4F8CAB35C3E3}"/>
              </a:ext>
            </a:extLst>
          </p:cNvPr>
          <p:cNvSpPr/>
          <p:nvPr/>
        </p:nvSpPr>
        <p:spPr>
          <a:xfrm>
            <a:off x="721847" y="2476449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5" name="流程图: 可选过程 24">
            <a:extLst>
              <a:ext uri="{FF2B5EF4-FFF2-40B4-BE49-F238E27FC236}">
                <a16:creationId xmlns:a16="http://schemas.microsoft.com/office/drawing/2014/main" id="{713363E5-CFAB-4A0F-BB02-6F69395192D3}"/>
              </a:ext>
            </a:extLst>
          </p:cNvPr>
          <p:cNvSpPr/>
          <p:nvPr/>
        </p:nvSpPr>
        <p:spPr>
          <a:xfrm>
            <a:off x="2121350" y="4362699"/>
            <a:ext cx="647617" cy="63109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06B49DF-5A6F-4239-B63E-1628FA13A1FF}"/>
              </a:ext>
            </a:extLst>
          </p:cNvPr>
          <p:cNvSpPr/>
          <p:nvPr/>
        </p:nvSpPr>
        <p:spPr>
          <a:xfrm>
            <a:off x="2578214" y="3145821"/>
            <a:ext cx="528034" cy="52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461442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D75A233-BEB6-4902-B421-06F295FD9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88" y="2003650"/>
            <a:ext cx="1169406" cy="420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Operation Instructions</a:t>
            </a: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Data Explanation</a:t>
            </a:r>
            <a:endParaRPr lang="zh-CN" altLang="en-US" sz="1800" b="1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ysClr val="windowText" lastClr="000000"/>
              </a:solidFill>
              <a:sym typeface="Calibri" panose="020F0502020204030204" pitchFamily="34" charset="0"/>
            </a:endParaRPr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3592511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Running Data Checking</a:t>
            </a:r>
            <a:endParaRPr lang="zh-CN" altLang="en-US" sz="2800" dirty="0">
              <a:latin typeface="+mn-lt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BBE14AAD-F01A-4639-8F3F-0121B04E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21" name="标题 2">
            <a:extLst>
              <a:ext uri="{FF2B5EF4-FFF2-40B4-BE49-F238E27FC236}">
                <a16:creationId xmlns:a16="http://schemas.microsoft.com/office/drawing/2014/main" id="{27C816A8-E632-418D-9116-888853CA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A60C828-895F-450F-8A3E-1E5EF3CB1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" b="100000" l="0" r="99960">
                        <a14:foregroundMark x1="0" y1="35912" x2="93011" y2="39944"/>
                        <a14:foregroundMark x1="0" y1="91749" x2="76917" y2="9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652" y="1571612"/>
            <a:ext cx="3000053" cy="2555293"/>
          </a:xfrm>
          <a:prstGeom prst="rect">
            <a:avLst/>
          </a:prstGeom>
        </p:spPr>
      </p:pic>
      <p:sp>
        <p:nvSpPr>
          <p:cNvPr id="29" name="Text Box 28">
            <a:extLst>
              <a:ext uri="{FF2B5EF4-FFF2-40B4-BE49-F238E27FC236}">
                <a16:creationId xmlns:a16="http://schemas.microsoft.com/office/drawing/2014/main" id="{E7DD95CF-1BC2-4EF4-A2E4-21B43E2E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72" y="5226148"/>
            <a:ext cx="80653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Press “Up” or “Down” to choose different channel (CH, from </a:t>
            </a:r>
            <a:r>
              <a:rPr kumimoji="1"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0-30</a:t>
            </a:r>
            <a:r>
              <a:rPr kumimoji="1" lang="en-US" altLang="zh-CN" sz="2000" dirty="0">
                <a:latin typeface="Calibri" panose="020F0502020204030204" pitchFamily="34" charset="0"/>
                <a:sym typeface="Calibri" panose="020F0502020204030204" pitchFamily="34" charset="0"/>
              </a:rPr>
              <a:t>) on the remote controller, then the indoor unit will show different data.</a:t>
            </a:r>
          </a:p>
        </p:txBody>
      </p:sp>
      <p:sp>
        <p:nvSpPr>
          <p:cNvPr id="30" name="流程图: 可选过程 29">
            <a:extLst>
              <a:ext uri="{FF2B5EF4-FFF2-40B4-BE49-F238E27FC236}">
                <a16:creationId xmlns:a16="http://schemas.microsoft.com/office/drawing/2014/main" id="{E2207456-E509-430B-AD78-E85B804AFC02}"/>
              </a:ext>
            </a:extLst>
          </p:cNvPr>
          <p:cNvSpPr/>
          <p:nvPr/>
        </p:nvSpPr>
        <p:spPr>
          <a:xfrm>
            <a:off x="2463424" y="2761086"/>
            <a:ext cx="338890" cy="36439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可选过程 30">
            <a:extLst>
              <a:ext uri="{FF2B5EF4-FFF2-40B4-BE49-F238E27FC236}">
                <a16:creationId xmlns:a16="http://schemas.microsoft.com/office/drawing/2014/main" id="{C0471237-6ED1-4F29-BB5D-0CFC43AABA02}"/>
              </a:ext>
            </a:extLst>
          </p:cNvPr>
          <p:cNvSpPr/>
          <p:nvPr/>
        </p:nvSpPr>
        <p:spPr>
          <a:xfrm>
            <a:off x="9353550" y="2316706"/>
            <a:ext cx="571500" cy="56936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DF3AF0BE-BAA2-47E1-BB7E-1F30295DBA0E}"/>
              </a:ext>
            </a:extLst>
          </p:cNvPr>
          <p:cNvSpPr/>
          <p:nvPr/>
        </p:nvSpPr>
        <p:spPr>
          <a:xfrm>
            <a:off x="4602470" y="2055766"/>
            <a:ext cx="1419225" cy="369332"/>
          </a:xfrm>
          <a:prstGeom prst="round2Diag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Channel</a:t>
            </a:r>
            <a:endParaRPr lang="zh-CN" altLang="en-US" sz="2400" b="1" dirty="0"/>
          </a:p>
        </p:txBody>
      </p:sp>
      <p:sp>
        <p:nvSpPr>
          <p:cNvPr id="38" name="矩形: 对角圆角 37">
            <a:extLst>
              <a:ext uri="{FF2B5EF4-FFF2-40B4-BE49-F238E27FC236}">
                <a16:creationId xmlns:a16="http://schemas.microsoft.com/office/drawing/2014/main" id="{E0592060-BF57-4CAE-927B-7356AF2C0660}"/>
              </a:ext>
            </a:extLst>
          </p:cNvPr>
          <p:cNvSpPr/>
          <p:nvPr/>
        </p:nvSpPr>
        <p:spPr>
          <a:xfrm>
            <a:off x="4602469" y="2680492"/>
            <a:ext cx="1419225" cy="369332"/>
          </a:xfrm>
          <a:prstGeom prst="round2Diag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Data</a:t>
            </a:r>
            <a:endParaRPr lang="zh-CN" altLang="en-US" sz="2400" b="1" dirty="0"/>
          </a:p>
        </p:txBody>
      </p: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9C736A2A-4CF0-4A5B-8100-A44C8D070FE2}"/>
              </a:ext>
            </a:extLst>
          </p:cNvPr>
          <p:cNvCxnSpPr>
            <a:stCxn id="38" idx="0"/>
            <a:endCxn id="31" idx="1"/>
          </p:cNvCxnSpPr>
          <p:nvPr/>
        </p:nvCxnSpPr>
        <p:spPr>
          <a:xfrm flipV="1">
            <a:off x="6021694" y="2601391"/>
            <a:ext cx="3331856" cy="263767"/>
          </a:xfrm>
          <a:prstGeom prst="bentConnector3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CE68E08B-BEE6-4BBF-BB6D-A7CE196669C8}"/>
              </a:ext>
            </a:extLst>
          </p:cNvPr>
          <p:cNvCxnSpPr>
            <a:cxnSpLocks/>
            <a:stCxn id="30" idx="3"/>
            <a:endCxn id="5" idx="2"/>
          </p:cNvCxnSpPr>
          <p:nvPr/>
        </p:nvCxnSpPr>
        <p:spPr>
          <a:xfrm flipV="1">
            <a:off x="2802314" y="2240432"/>
            <a:ext cx="1800156" cy="702853"/>
          </a:xfrm>
          <a:prstGeom prst="bentConnector3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9212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31838" y="1134117"/>
            <a:ext cx="2801937" cy="52322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+mn-lt"/>
              </a:rPr>
              <a:t>Data Checking List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3955"/>
              </p:ext>
            </p:extLst>
          </p:nvPr>
        </p:nvGraphicFramePr>
        <p:xfrm>
          <a:off x="279814" y="1813169"/>
          <a:ext cx="11632372" cy="421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888">
                  <a:extLst>
                    <a:ext uri="{9D8B030D-6E8A-4147-A177-3AD203B41FA5}">
                      <a16:colId xmlns:a16="http://schemas.microsoft.com/office/drawing/2014/main" val="2226216378"/>
                    </a:ext>
                  </a:extLst>
                </a:gridCol>
                <a:gridCol w="1393793">
                  <a:extLst>
                    <a:ext uri="{9D8B030D-6E8A-4147-A177-3AD203B41FA5}">
                      <a16:colId xmlns:a16="http://schemas.microsoft.com/office/drawing/2014/main" val="704371595"/>
                    </a:ext>
                  </a:extLst>
                </a:gridCol>
                <a:gridCol w="399637">
                  <a:extLst>
                    <a:ext uri="{9D8B030D-6E8A-4147-A177-3AD203B41FA5}">
                      <a16:colId xmlns:a16="http://schemas.microsoft.com/office/drawing/2014/main" val="1702513069"/>
                    </a:ext>
                  </a:extLst>
                </a:gridCol>
                <a:gridCol w="591725">
                  <a:extLst>
                    <a:ext uri="{9D8B030D-6E8A-4147-A177-3AD203B41FA5}">
                      <a16:colId xmlns:a16="http://schemas.microsoft.com/office/drawing/2014/main" val="2907689292"/>
                    </a:ext>
                  </a:extLst>
                </a:gridCol>
                <a:gridCol w="3524091">
                  <a:extLst>
                    <a:ext uri="{9D8B030D-6E8A-4147-A177-3AD203B41FA5}">
                      <a16:colId xmlns:a16="http://schemas.microsoft.com/office/drawing/2014/main" val="607335188"/>
                    </a:ext>
                  </a:extLst>
                </a:gridCol>
                <a:gridCol w="1692876">
                  <a:extLst>
                    <a:ext uri="{9D8B030D-6E8A-4147-A177-3AD203B41FA5}">
                      <a16:colId xmlns:a16="http://schemas.microsoft.com/office/drawing/2014/main" val="2889587302"/>
                    </a:ext>
                  </a:extLst>
                </a:gridCol>
              </a:tblGrid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Code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CH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Code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Meaning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Remark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Detailed error code (</a:t>
                      </a:r>
                      <a:r>
                        <a:rPr lang="en-US" altLang="zh-CN" sz="16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no error)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16</a:t>
                      </a: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temperature including compensation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Actual data, </a:t>
                      </a:r>
                      <a:r>
                        <a:rPr lang="zh-CN" altLang="en-US" sz="1600" kern="100" dirty="0">
                          <a:effectLst/>
                          <a:latin typeface="+mn-lt"/>
                          <a:ea typeface="+mn-ea"/>
                        </a:rPr>
                        <a:t>℃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Room temperature 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Actual data, </a:t>
                      </a:r>
                      <a:r>
                        <a:rPr lang="zh-CN" altLang="en-US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℃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17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nA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Reserved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Indoor</a:t>
                      </a:r>
                      <a:r>
                        <a:rPr lang="en-US" sz="1600" kern="100" baseline="0" dirty="0">
                          <a:effectLst/>
                          <a:latin typeface="+mn-lt"/>
                        </a:rPr>
                        <a:t> coil</a:t>
                      </a:r>
                      <a:r>
                        <a:rPr lang="en-US" sz="1600" kern="100" dirty="0">
                          <a:effectLst/>
                          <a:latin typeface="+mn-lt"/>
                        </a:rPr>
                        <a:t> temperature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Actual data, </a:t>
                      </a:r>
                      <a:r>
                        <a:rPr kumimoji="0" lang="zh-CN" altLang="en-US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℃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18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Outdoor coil temperature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Actual data, </a:t>
                      </a:r>
                      <a:r>
                        <a:rPr kumimoji="0" lang="zh-CN" altLang="en-US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℃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19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4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T4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Ambient temperature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Actual data, </a:t>
                      </a:r>
                      <a:r>
                        <a:rPr kumimoji="0" lang="zh-CN" altLang="en-US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℃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20</a:t>
                      </a: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+mn-lt"/>
                        </a:rPr>
                        <a:t>oT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Target Frequency calculated by indoor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Without limitation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TP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Discharge temperature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Actual data, 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℃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21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6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FT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Targeted frequency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Actual data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22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7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Fr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Actual frequency 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+mn-ea"/>
                        </a:rPr>
                        <a:t>Actual data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23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8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current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3.2A=3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24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9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voltage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220V=22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altLang="en-US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25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endParaRPr lang="zh-CN" altLang="en-US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26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11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--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27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12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Pr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Outdoor fan speed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data/8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28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13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Lr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>
                          <a:effectLst/>
                          <a:latin typeface="+mn-lt"/>
                        </a:rPr>
                        <a:t>EXV opening</a:t>
                      </a:r>
                      <a:r>
                        <a:rPr lang="en-US" altLang="zh-CN" sz="1600" kern="0" baseline="0" dirty="0">
                          <a:effectLst/>
                          <a:latin typeface="+mn-lt"/>
                        </a:rPr>
                        <a:t> steps</a:t>
                      </a:r>
                      <a:endParaRPr lang="zh-CN" altLang="zh-CN" sz="16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data/8</a:t>
                      </a:r>
                      <a:endParaRPr lang="zh-CN" altLang="zh-CN" sz="1600" kern="1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29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Indoor fan speed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data/8</a:t>
                      </a:r>
                      <a:endParaRPr lang="zh-CN" altLang="zh-CN" sz="1600" kern="1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30</a:t>
                      </a:r>
                      <a:endParaRPr lang="zh-CN" altLang="en-US" sz="16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宋体" panose="02010600030101010101" pitchFamily="2" charset="-122"/>
                          <a:cs typeface="+mn-cs"/>
                        </a:rPr>
                        <a:t>nA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Reserved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Humidity (if a sensor there)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data, %</a:t>
                      </a:r>
                      <a:endParaRPr lang="zh-CN" altLang="en-U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58531" marR="58531" marT="0" marB="0" anchor="ctr"/>
                </a:tc>
                <a:extLst>
                  <a:ext uri="{0D108BD9-81ED-4DB2-BD59-A6C34878D82A}">
                    <a16:rowId xmlns:a16="http://schemas.microsoft.com/office/drawing/2014/main" val="533819189"/>
                  </a:ext>
                </a:extLst>
              </a:tr>
            </a:tbl>
          </a:graphicData>
        </a:graphic>
      </p:graphicFrame>
      <p:sp>
        <p:nvSpPr>
          <p:cNvPr id="11" name="TextBox 45">
            <a:extLst>
              <a:ext uri="{FF2B5EF4-FFF2-40B4-BE49-F238E27FC236}">
                <a16:creationId xmlns:a16="http://schemas.microsoft.com/office/drawing/2014/main" id="{981C94A0-DA87-4BC9-A172-689CA048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3" name="Oval 46">
            <a:extLst>
              <a:ext uri="{FF2B5EF4-FFF2-40B4-BE49-F238E27FC236}">
                <a16:creationId xmlns:a16="http://schemas.microsoft.com/office/drawing/2014/main" id="{2EAC3BAE-C1F2-4142-A159-414DB488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4" name="Oval 46">
            <a:extLst>
              <a:ext uri="{FF2B5EF4-FFF2-40B4-BE49-F238E27FC236}">
                <a16:creationId xmlns:a16="http://schemas.microsoft.com/office/drawing/2014/main" id="{99AC5085-1C95-4A4E-9AB9-7E3100D9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64719531-E7C1-4996-BC63-AC9608DF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7" name="标题 2">
            <a:extLst>
              <a:ext uri="{FF2B5EF4-FFF2-40B4-BE49-F238E27FC236}">
                <a16:creationId xmlns:a16="http://schemas.microsoft.com/office/drawing/2014/main" id="{52CE4F98-58E3-497E-914F-7BE9D742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E297BC5C-8472-4F9C-A027-120CDAF5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25" y="6084219"/>
            <a:ext cx="8065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CN" i="1" dirty="0">
                <a:latin typeface="Calibri" panose="020F0502020204030204" pitchFamily="34" charset="0"/>
                <a:sym typeface="Calibri" panose="020F0502020204030204" pitchFamily="34" charset="0"/>
              </a:rPr>
              <a:t>The indoor unit will show code for 2 seconds, and then the value.</a:t>
            </a:r>
          </a:p>
          <a:p>
            <a:pPr algn="just" eaLnBrk="1" hangingPunct="1">
              <a:defRPr/>
            </a:pPr>
            <a:r>
              <a:rPr kumimoji="1" lang="en-US" altLang="zh-CN" i="1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* Some other units will show 22-20, some will show 20.</a:t>
            </a:r>
          </a:p>
        </p:txBody>
      </p:sp>
    </p:spTree>
    <p:extLst>
      <p:ext uri="{BB962C8B-B14F-4D97-AF65-F5344CB8AC3E}">
        <p14:creationId xmlns:p14="http://schemas.microsoft.com/office/powerpoint/2010/main" val="3971771437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D926127-2BED-4F76-9BF7-1A66419A7586}"/>
              </a:ext>
            </a:extLst>
          </p:cNvPr>
          <p:cNvSpPr/>
          <p:nvPr/>
        </p:nvSpPr>
        <p:spPr>
          <a:xfrm>
            <a:off x="7571465" y="1116450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Items Shown</a:t>
            </a:r>
            <a:endParaRPr lang="zh-CN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525E09-8D7B-418C-9D0A-8B7C4CB5C32F}"/>
              </a:ext>
            </a:extLst>
          </p:cNvPr>
          <p:cNvGrpSpPr/>
          <p:nvPr/>
        </p:nvGrpSpPr>
        <p:grpSpPr>
          <a:xfrm>
            <a:off x="4558513" y="1605299"/>
            <a:ext cx="7060609" cy="4830961"/>
            <a:chOff x="2448591" y="1757972"/>
            <a:chExt cx="7060609" cy="4830961"/>
          </a:xfrm>
        </p:grpSpPr>
        <p:cxnSp>
          <p:nvCxnSpPr>
            <p:cNvPr id="9" name="肘形连接符​​ 241">
              <a:extLst>
                <a:ext uri="{FF2B5EF4-FFF2-40B4-BE49-F238E27FC236}">
                  <a16:creationId xmlns:a16="http://schemas.microsoft.com/office/drawing/2014/main" id="{462D78BC-11B6-4212-AF17-5C370A27243B}"/>
                </a:ext>
              </a:extLst>
            </p:cNvPr>
            <p:cNvCxnSpPr>
              <a:cxnSpLocks noChangeShapeType="1"/>
              <a:stCxn id="103" idx="0"/>
              <a:endCxn id="56" idx="1"/>
            </p:cNvCxnSpPr>
            <p:nvPr/>
          </p:nvCxnSpPr>
          <p:spPr bwMode="auto">
            <a:xfrm rot="5400000" flipH="1" flipV="1">
              <a:off x="2145539" y="5368909"/>
              <a:ext cx="1597708" cy="186074"/>
            </a:xfrm>
            <a:prstGeom prst="bentConnector2">
              <a:avLst/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sp>
          <p:nvSpPr>
            <p:cNvPr id="10" name="矩形​​ 50">
              <a:extLst>
                <a:ext uri="{FF2B5EF4-FFF2-40B4-BE49-F238E27FC236}">
                  <a16:creationId xmlns:a16="http://schemas.microsoft.com/office/drawing/2014/main" id="{1D362D61-13B2-4CDE-8419-C3179DDAA4FE}"/>
                </a:ext>
              </a:extLst>
            </p:cNvPr>
            <p:cNvSpPr/>
            <p:nvPr/>
          </p:nvSpPr>
          <p:spPr>
            <a:xfrm>
              <a:off x="5091413" y="2607853"/>
              <a:ext cx="3468124" cy="1202107"/>
            </a:xfrm>
            <a:prstGeom prst="rect">
              <a:avLst/>
            </a:prstGeom>
            <a:solidFill>
              <a:srgbClr val="FFCC99">
                <a:alpha val="40000"/>
              </a:srgbClr>
            </a:solidFill>
            <a:ln w="19050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L 形 12">
              <a:extLst>
                <a:ext uri="{FF2B5EF4-FFF2-40B4-BE49-F238E27FC236}">
                  <a16:creationId xmlns:a16="http://schemas.microsoft.com/office/drawing/2014/main" id="{9D17B352-0148-4C25-9BF1-181A2B843194}"/>
                </a:ext>
              </a:extLst>
            </p:cNvPr>
            <p:cNvSpPr/>
            <p:nvPr/>
          </p:nvSpPr>
          <p:spPr>
            <a:xfrm>
              <a:off x="2448591" y="2607853"/>
              <a:ext cx="6110946" cy="3454783"/>
            </a:xfrm>
            <a:prstGeom prst="corner">
              <a:avLst>
                <a:gd name="adj1" fmla="val 54797"/>
                <a:gd name="adj2" fmla="val 63792"/>
              </a:avLst>
            </a:prstGeom>
            <a:solidFill>
              <a:srgbClr val="BDD7EE">
                <a:alpha val="40000"/>
              </a:srgbClr>
            </a:solidFill>
            <a:ln w="19050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cxnSp>
          <p:nvCxnSpPr>
            <p:cNvPr id="14" name="肘形连接符​​ 39">
              <a:extLst>
                <a:ext uri="{FF2B5EF4-FFF2-40B4-BE49-F238E27FC236}">
                  <a16:creationId xmlns:a16="http://schemas.microsoft.com/office/drawing/2014/main" id="{C3106CF9-D2DF-430E-9A17-98482F37DE76}"/>
                </a:ext>
              </a:extLst>
            </p:cNvPr>
            <p:cNvCxnSpPr/>
            <p:nvPr/>
          </p:nvCxnSpPr>
          <p:spPr>
            <a:xfrm rot="5400000">
              <a:off x="4058927" y="3600396"/>
              <a:ext cx="99083" cy="194734"/>
            </a:xfrm>
            <a:prstGeom prst="bentConnector2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69">
              <a:extLst>
                <a:ext uri="{FF2B5EF4-FFF2-40B4-BE49-F238E27FC236}">
                  <a16:creationId xmlns:a16="http://schemas.microsoft.com/office/drawing/2014/main" id="{A5312057-8CE0-49D7-A0E8-DCFD11DBD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082" y="2980870"/>
              <a:ext cx="605840" cy="900488"/>
              <a:chOff x="2627784" y="1079024"/>
              <a:chExt cx="621511" cy="981824"/>
            </a:xfrm>
          </p:grpSpPr>
          <p:sp>
            <p:nvSpPr>
              <p:cNvPr id="16" name="圆角矩形​​ 20">
                <a:extLst>
                  <a:ext uri="{FF2B5EF4-FFF2-40B4-BE49-F238E27FC236}">
                    <a16:creationId xmlns:a16="http://schemas.microsoft.com/office/drawing/2014/main" id="{57E5B2DE-A1DD-4015-BCDB-EF63B322C68C}"/>
                  </a:ext>
                </a:extLst>
              </p:cNvPr>
              <p:cNvSpPr/>
              <p:nvPr/>
            </p:nvSpPr>
            <p:spPr>
              <a:xfrm>
                <a:off x="2627784" y="1125097"/>
                <a:ext cx="575531" cy="935751"/>
              </a:xfrm>
              <a:prstGeom prst="round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​​ 60">
                <a:extLst>
                  <a:ext uri="{FF2B5EF4-FFF2-40B4-BE49-F238E27FC236}">
                    <a16:creationId xmlns:a16="http://schemas.microsoft.com/office/drawing/2014/main" id="{7D74AFF4-8ECB-4DA4-BFC0-A20D4B2BD9E7}"/>
                  </a:ext>
                </a:extLst>
              </p:cNvPr>
              <p:cNvSpPr/>
              <p:nvPr/>
            </p:nvSpPr>
            <p:spPr>
              <a:xfrm>
                <a:off x="2871949" y="1079024"/>
                <a:ext cx="82445" cy="4607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​​ 61">
                <a:extLst>
                  <a:ext uri="{FF2B5EF4-FFF2-40B4-BE49-F238E27FC236}">
                    <a16:creationId xmlns:a16="http://schemas.microsoft.com/office/drawing/2014/main" id="{333A5BB5-DB35-4DDD-ABCD-3870CA654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85062" y="1892211"/>
                <a:ext cx="82748" cy="4571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70">
              <a:extLst>
                <a:ext uri="{FF2B5EF4-FFF2-40B4-BE49-F238E27FC236}">
                  <a16:creationId xmlns:a16="http://schemas.microsoft.com/office/drawing/2014/main" id="{F15116E1-9F70-42B2-BE24-96E7F5A2E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0741" y="3177579"/>
              <a:ext cx="210189" cy="512899"/>
              <a:chOff x="3295986" y="1292666"/>
              <a:chExt cx="216024" cy="559925"/>
            </a:xfrm>
          </p:grpSpPr>
          <p:sp>
            <p:nvSpPr>
              <p:cNvPr id="20" name="流程图: 终止 19">
                <a:extLst>
                  <a:ext uri="{FF2B5EF4-FFF2-40B4-BE49-F238E27FC236}">
                    <a16:creationId xmlns:a16="http://schemas.microsoft.com/office/drawing/2014/main" id="{D2EFD9C5-81F6-433B-9223-07127F16B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169358" y="1464220"/>
                <a:ext cx="469279" cy="216024"/>
              </a:xfrm>
              <a:prstGeom prst="flowChartTerminator">
                <a:avLst/>
              </a:prstGeom>
              <a:noFill/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矩形​​ 62">
                <a:extLst>
                  <a:ext uri="{FF2B5EF4-FFF2-40B4-BE49-F238E27FC236}">
                    <a16:creationId xmlns:a16="http://schemas.microsoft.com/office/drawing/2014/main" id="{7A09572E-840C-4F1A-A42D-4A622F3EB92D}"/>
                  </a:ext>
                </a:extLst>
              </p:cNvPr>
              <p:cNvSpPr/>
              <p:nvPr/>
            </p:nvSpPr>
            <p:spPr>
              <a:xfrm>
                <a:off x="3359522" y="1806460"/>
                <a:ext cx="84186" cy="461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​​ 63">
                <a:extLst>
                  <a:ext uri="{FF2B5EF4-FFF2-40B4-BE49-F238E27FC236}">
                    <a16:creationId xmlns:a16="http://schemas.microsoft.com/office/drawing/2014/main" id="{1EECF981-2EC3-4CF3-A08F-8736D722323C}"/>
                  </a:ext>
                </a:extLst>
              </p:cNvPr>
              <p:cNvSpPr/>
              <p:nvPr/>
            </p:nvSpPr>
            <p:spPr>
              <a:xfrm>
                <a:off x="3362699" y="1292666"/>
                <a:ext cx="82597" cy="46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弦形 22">
              <a:extLst>
                <a:ext uri="{FF2B5EF4-FFF2-40B4-BE49-F238E27FC236}">
                  <a16:creationId xmlns:a16="http://schemas.microsoft.com/office/drawing/2014/main" id="{9FCED508-2690-4404-9C4A-00E81281FA45}"/>
                </a:ext>
              </a:extLst>
            </p:cNvPr>
            <p:cNvSpPr/>
            <p:nvPr/>
          </p:nvSpPr>
          <p:spPr>
            <a:xfrm rot="5400000">
              <a:off x="2826075" y="3246782"/>
              <a:ext cx="139881" cy="255010"/>
            </a:xfrm>
            <a:prstGeom prst="chord">
              <a:avLst>
                <a:gd name="adj1" fmla="val 5352986"/>
                <a:gd name="adj2" fmla="val 16216094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24" name="矩形​​ 46">
              <a:extLst>
                <a:ext uri="{FF2B5EF4-FFF2-40B4-BE49-F238E27FC236}">
                  <a16:creationId xmlns:a16="http://schemas.microsoft.com/office/drawing/2014/main" id="{6C56E568-3DC2-4123-A8B7-4CA3B3DB7E80}"/>
                </a:ext>
              </a:extLst>
            </p:cNvPr>
            <p:cNvSpPr/>
            <p:nvPr/>
          </p:nvSpPr>
          <p:spPr>
            <a:xfrm>
              <a:off x="2609324" y="3246062"/>
              <a:ext cx="432743" cy="12968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​​ 64">
              <a:extLst>
                <a:ext uri="{FF2B5EF4-FFF2-40B4-BE49-F238E27FC236}">
                  <a16:creationId xmlns:a16="http://schemas.microsoft.com/office/drawing/2014/main" id="{F9A222C4-6877-4584-A8DB-41C812C3DE8F}"/>
                </a:ext>
              </a:extLst>
            </p:cNvPr>
            <p:cNvSpPr/>
            <p:nvPr/>
          </p:nvSpPr>
          <p:spPr>
            <a:xfrm>
              <a:off x="2791694" y="3202349"/>
              <a:ext cx="80367" cy="4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​​ 65">
              <a:extLst>
                <a:ext uri="{FF2B5EF4-FFF2-40B4-BE49-F238E27FC236}">
                  <a16:creationId xmlns:a16="http://schemas.microsoft.com/office/drawing/2014/main" id="{670739CE-7592-4B96-9995-1B2DDE43C7F8}"/>
                </a:ext>
              </a:extLst>
            </p:cNvPr>
            <p:cNvSpPr/>
            <p:nvPr/>
          </p:nvSpPr>
          <p:spPr>
            <a:xfrm>
              <a:off x="2640234" y="3377201"/>
              <a:ext cx="80367" cy="4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​​ 66">
              <a:extLst>
                <a:ext uri="{FF2B5EF4-FFF2-40B4-BE49-F238E27FC236}">
                  <a16:creationId xmlns:a16="http://schemas.microsoft.com/office/drawing/2014/main" id="{AB1F9CA8-F491-4C3F-A2A2-D3031730EDD2}"/>
                </a:ext>
              </a:extLst>
            </p:cNvPr>
            <p:cNvSpPr/>
            <p:nvPr/>
          </p:nvSpPr>
          <p:spPr>
            <a:xfrm>
              <a:off x="2791694" y="3377201"/>
              <a:ext cx="80367" cy="4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​​ 67">
              <a:extLst>
                <a:ext uri="{FF2B5EF4-FFF2-40B4-BE49-F238E27FC236}">
                  <a16:creationId xmlns:a16="http://schemas.microsoft.com/office/drawing/2014/main" id="{1B8C69AA-ECEA-4AFF-996F-EA4D3F9009FF}"/>
                </a:ext>
              </a:extLst>
            </p:cNvPr>
            <p:cNvSpPr/>
            <p:nvPr/>
          </p:nvSpPr>
          <p:spPr>
            <a:xfrm>
              <a:off x="2930790" y="3377201"/>
              <a:ext cx="80367" cy="42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肘形连接符​​ 77">
              <a:extLst>
                <a:ext uri="{FF2B5EF4-FFF2-40B4-BE49-F238E27FC236}">
                  <a16:creationId xmlns:a16="http://schemas.microsoft.com/office/drawing/2014/main" id="{ADDA05C3-60B1-48D7-AB2C-9A45068EC33E}"/>
                </a:ext>
              </a:extLst>
            </p:cNvPr>
            <p:cNvCxnSpPr/>
            <p:nvPr/>
          </p:nvCxnSpPr>
          <p:spPr>
            <a:xfrm rot="16200000" flipH="1" flipV="1">
              <a:off x="3169336" y="2643412"/>
              <a:ext cx="221479" cy="896396"/>
            </a:xfrm>
            <a:prstGeom prst="bentConnector3">
              <a:avLst>
                <a:gd name="adj1" fmla="val -94441"/>
              </a:avLst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连接符​​ 89">
              <a:extLst>
                <a:ext uri="{FF2B5EF4-FFF2-40B4-BE49-F238E27FC236}">
                  <a16:creationId xmlns:a16="http://schemas.microsoft.com/office/drawing/2014/main" id="{16463DDD-9CE1-42D3-99C5-803DC5EEBF16}"/>
                </a:ext>
              </a:extLst>
            </p:cNvPr>
            <p:cNvCxnSpPr/>
            <p:nvPr/>
          </p:nvCxnSpPr>
          <p:spPr>
            <a:xfrm rot="5400000" flipH="1" flipV="1">
              <a:off x="3397918" y="2611540"/>
              <a:ext cx="241879" cy="1373958"/>
            </a:xfrm>
            <a:prstGeom prst="bentConnector5">
              <a:avLst>
                <a:gd name="adj1" fmla="val -252668"/>
                <a:gd name="adj2" fmla="val 119125"/>
                <a:gd name="adj3" fmla="val 186629"/>
              </a:avLst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​​ 94">
              <a:extLst>
                <a:ext uri="{FF2B5EF4-FFF2-40B4-BE49-F238E27FC236}">
                  <a16:creationId xmlns:a16="http://schemas.microsoft.com/office/drawing/2014/main" id="{009DA512-CC5A-4434-83EC-F41A65E60E85}"/>
                </a:ext>
              </a:extLst>
            </p:cNvPr>
            <p:cNvCxnSpPr/>
            <p:nvPr/>
          </p:nvCxnSpPr>
          <p:spPr>
            <a:xfrm>
              <a:off x="2970973" y="3961498"/>
              <a:ext cx="0" cy="13259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106">
              <a:extLst>
                <a:ext uri="{FF2B5EF4-FFF2-40B4-BE49-F238E27FC236}">
                  <a16:creationId xmlns:a16="http://schemas.microsoft.com/office/drawing/2014/main" id="{D9098F2E-A50E-4E5A-8B40-5665C8686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513" y="4787673"/>
              <a:ext cx="1650605" cy="660066"/>
              <a:chOff x="1131915" y="4149080"/>
              <a:chExt cx="1694668" cy="720080"/>
            </a:xfrm>
          </p:grpSpPr>
          <p:sp>
            <p:nvSpPr>
              <p:cNvPr id="33" name="矩形​​ 95">
                <a:extLst>
                  <a:ext uri="{FF2B5EF4-FFF2-40B4-BE49-F238E27FC236}">
                    <a16:creationId xmlns:a16="http://schemas.microsoft.com/office/drawing/2014/main" id="{5D184155-2B9D-4DF6-B618-C3659F78F572}"/>
                  </a:ext>
                </a:extLst>
              </p:cNvPr>
              <p:cNvSpPr/>
              <p:nvPr/>
            </p:nvSpPr>
            <p:spPr>
              <a:xfrm>
                <a:off x="1258856" y="4149080"/>
                <a:ext cx="1440785" cy="720080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​​ 98">
                <a:extLst>
                  <a:ext uri="{FF2B5EF4-FFF2-40B4-BE49-F238E27FC236}">
                    <a16:creationId xmlns:a16="http://schemas.microsoft.com/office/drawing/2014/main" id="{0662D3F7-97B2-4C5A-BE24-4FE5B3BB5EE9}"/>
                  </a:ext>
                </a:extLst>
              </p:cNvPr>
              <p:cNvSpPr/>
              <p:nvPr/>
            </p:nvSpPr>
            <p:spPr>
              <a:xfrm>
                <a:off x="1177931" y="4266709"/>
                <a:ext cx="80926" cy="503897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​​ 99">
                <a:extLst>
                  <a:ext uri="{FF2B5EF4-FFF2-40B4-BE49-F238E27FC236}">
                    <a16:creationId xmlns:a16="http://schemas.microsoft.com/office/drawing/2014/main" id="{465489FD-B624-442B-B7DA-53BE9D591174}"/>
                  </a:ext>
                </a:extLst>
              </p:cNvPr>
              <p:cNvSpPr/>
              <p:nvPr/>
            </p:nvSpPr>
            <p:spPr>
              <a:xfrm>
                <a:off x="2699642" y="4257171"/>
                <a:ext cx="82512" cy="503897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​​ 100">
                <a:extLst>
                  <a:ext uri="{FF2B5EF4-FFF2-40B4-BE49-F238E27FC236}">
                    <a16:creationId xmlns:a16="http://schemas.microsoft.com/office/drawing/2014/main" id="{D073A5C5-152D-4F8F-A48D-83E0668D1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13401" y="4495976"/>
                <a:ext cx="82748" cy="4571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矩形​​ 101">
                <a:extLst>
                  <a:ext uri="{FF2B5EF4-FFF2-40B4-BE49-F238E27FC236}">
                    <a16:creationId xmlns:a16="http://schemas.microsoft.com/office/drawing/2014/main" id="{7474E0EB-C787-4675-A493-CC5A4A025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62350" y="4486261"/>
                <a:ext cx="82748" cy="4571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38" name="肘形连接符​​ 103">
              <a:extLst>
                <a:ext uri="{FF2B5EF4-FFF2-40B4-BE49-F238E27FC236}">
                  <a16:creationId xmlns:a16="http://schemas.microsoft.com/office/drawing/2014/main" id="{1F0C53DF-F7E9-47FA-AD07-BACABF9000F3}"/>
                </a:ext>
              </a:extLst>
            </p:cNvPr>
            <p:cNvCxnSpPr/>
            <p:nvPr/>
          </p:nvCxnSpPr>
          <p:spPr>
            <a:xfrm rot="16200000" flipH="1">
              <a:off x="1896106" y="4203770"/>
              <a:ext cx="1707721" cy="139096"/>
            </a:xfrm>
            <a:prstGeom prst="bentConnector2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123">
              <a:extLst>
                <a:ext uri="{FF2B5EF4-FFF2-40B4-BE49-F238E27FC236}">
                  <a16:creationId xmlns:a16="http://schemas.microsoft.com/office/drawing/2014/main" id="{C6B4D749-BBD7-4F78-9976-6E76107AB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8860" y="5049952"/>
              <a:ext cx="395650" cy="132596"/>
              <a:chOff x="3059832" y="4435517"/>
              <a:chExt cx="405921" cy="143743"/>
            </a:xfrm>
          </p:grpSpPr>
          <p:sp>
            <p:nvSpPr>
              <p:cNvPr id="40" name="流程图: 终止 39">
                <a:extLst>
                  <a:ext uri="{FF2B5EF4-FFF2-40B4-BE49-F238E27FC236}">
                    <a16:creationId xmlns:a16="http://schemas.microsoft.com/office/drawing/2014/main" id="{3836E30A-117C-4CD8-9078-0E29BEF828AF}"/>
                  </a:ext>
                </a:extLst>
              </p:cNvPr>
              <p:cNvSpPr/>
              <p:nvPr/>
            </p:nvSpPr>
            <p:spPr>
              <a:xfrm>
                <a:off x="3102643" y="4435517"/>
                <a:ext cx="317126" cy="143743"/>
              </a:xfrm>
              <a:prstGeom prst="flowChartTerminator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矩形​​ 108">
                <a:extLst>
                  <a:ext uri="{FF2B5EF4-FFF2-40B4-BE49-F238E27FC236}">
                    <a16:creationId xmlns:a16="http://schemas.microsoft.com/office/drawing/2014/main" id="{325AC981-985D-429C-B334-7E75481CB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41318" y="4489626"/>
                <a:ext cx="82748" cy="4571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矩形​​ 109">
                <a:extLst>
                  <a:ext uri="{FF2B5EF4-FFF2-40B4-BE49-F238E27FC236}">
                    <a16:creationId xmlns:a16="http://schemas.microsoft.com/office/drawing/2014/main" id="{12C3D995-71F3-4115-8E3E-7004EACB1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401520" y="4489626"/>
                <a:ext cx="82748" cy="4571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endParaRPr lang="zh-CN" altLang="zh-CN" sz="900" baseline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43" name="直接连接符​​ 120">
              <a:extLst>
                <a:ext uri="{FF2B5EF4-FFF2-40B4-BE49-F238E27FC236}">
                  <a16:creationId xmlns:a16="http://schemas.microsoft.com/office/drawing/2014/main" id="{97FAABCB-0801-49F1-9FDB-3B967B0F47B8}"/>
                </a:ext>
              </a:extLst>
            </p:cNvPr>
            <p:cNvCxnSpPr/>
            <p:nvPr/>
          </p:nvCxnSpPr>
          <p:spPr>
            <a:xfrm>
              <a:off x="4470119" y="5118435"/>
              <a:ext cx="384831" cy="0"/>
            </a:xfrm>
            <a:prstGeom prst="line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​​ 122">
              <a:extLst>
                <a:ext uri="{FF2B5EF4-FFF2-40B4-BE49-F238E27FC236}">
                  <a16:creationId xmlns:a16="http://schemas.microsoft.com/office/drawing/2014/main" id="{8CDBA4D1-B168-4671-964F-014FCCE48CAC}"/>
                </a:ext>
              </a:extLst>
            </p:cNvPr>
            <p:cNvCxnSpPr/>
            <p:nvPr/>
          </p:nvCxnSpPr>
          <p:spPr>
            <a:xfrm flipV="1">
              <a:off x="5264510" y="5116250"/>
              <a:ext cx="1206628" cy="5099"/>
            </a:xfrm>
            <a:prstGeom prst="line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137">
              <a:extLst>
                <a:ext uri="{FF2B5EF4-FFF2-40B4-BE49-F238E27FC236}">
                  <a16:creationId xmlns:a16="http://schemas.microsoft.com/office/drawing/2014/main" id="{0F887D0A-BCE4-4B1F-A885-4AE933268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2360" y="4706076"/>
              <a:ext cx="318375" cy="265192"/>
              <a:chOff x="5567473" y="3789040"/>
              <a:chExt cx="327661" cy="288139"/>
            </a:xfrm>
          </p:grpSpPr>
          <p:sp>
            <p:nvSpPr>
              <p:cNvPr id="46" name="十字形 45">
                <a:extLst>
                  <a:ext uri="{FF2B5EF4-FFF2-40B4-BE49-F238E27FC236}">
                    <a16:creationId xmlns:a16="http://schemas.microsoft.com/office/drawing/2014/main" id="{C07E7D98-3175-4A17-B44E-90F297927762}"/>
                  </a:ext>
                </a:extLst>
              </p:cNvPr>
              <p:cNvSpPr/>
              <p:nvPr/>
            </p:nvSpPr>
            <p:spPr>
              <a:xfrm>
                <a:off x="5605647" y="3789040"/>
                <a:ext cx="289487" cy="288139"/>
              </a:xfrm>
              <a:prstGeom prst="plus">
                <a:avLst>
                  <a:gd name="adj" fmla="val 36906"/>
                </a:avLst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​​ 135">
                <a:extLst>
                  <a:ext uri="{FF2B5EF4-FFF2-40B4-BE49-F238E27FC236}">
                    <a16:creationId xmlns:a16="http://schemas.microsoft.com/office/drawing/2014/main" id="{8B1862CC-9429-44F0-A983-E6239C9F3ED9}"/>
                  </a:ext>
                </a:extLst>
              </p:cNvPr>
              <p:cNvCxnSpPr/>
              <p:nvPr/>
            </p:nvCxnSpPr>
            <p:spPr>
              <a:xfrm>
                <a:off x="5713807" y="3879282"/>
                <a:ext cx="0" cy="107656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矩形​​ 136">
                <a:extLst>
                  <a:ext uri="{FF2B5EF4-FFF2-40B4-BE49-F238E27FC236}">
                    <a16:creationId xmlns:a16="http://schemas.microsoft.com/office/drawing/2014/main" id="{EC979E30-09AF-4085-8B22-03E0F145658A}"/>
                  </a:ext>
                </a:extLst>
              </p:cNvPr>
              <p:cNvSpPr/>
              <p:nvPr/>
            </p:nvSpPr>
            <p:spPr>
              <a:xfrm>
                <a:off x="5567473" y="3839702"/>
                <a:ext cx="136791" cy="147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梯形 48">
              <a:extLst>
                <a:ext uri="{FF2B5EF4-FFF2-40B4-BE49-F238E27FC236}">
                  <a16:creationId xmlns:a16="http://schemas.microsoft.com/office/drawing/2014/main" id="{00934238-6332-4BC4-8D61-E79FAFDB6894}"/>
                </a:ext>
              </a:extLst>
            </p:cNvPr>
            <p:cNvSpPr/>
            <p:nvPr/>
          </p:nvSpPr>
          <p:spPr>
            <a:xfrm rot="16200000" flipH="1">
              <a:off x="7347050" y="5085802"/>
              <a:ext cx="67026" cy="71094"/>
            </a:xfrm>
            <a:prstGeom prst="trapezoid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cxnSp>
          <p:nvCxnSpPr>
            <p:cNvPr id="50" name="肘形连接符​​ 11">
              <a:extLst>
                <a:ext uri="{FF2B5EF4-FFF2-40B4-BE49-F238E27FC236}">
                  <a16:creationId xmlns:a16="http://schemas.microsoft.com/office/drawing/2014/main" id="{B517E1BD-3EA1-4B22-9B99-0FAB7C285AFB}"/>
                </a:ext>
              </a:extLst>
            </p:cNvPr>
            <p:cNvCxnSpPr>
              <a:cxnSpLocks/>
              <a:stCxn id="49" idx="2"/>
              <a:endCxn id="57" idx="2"/>
            </p:cNvCxnSpPr>
            <p:nvPr/>
          </p:nvCxnSpPr>
          <p:spPr>
            <a:xfrm flipV="1">
              <a:off x="7416110" y="5012066"/>
              <a:ext cx="1432438" cy="109283"/>
            </a:xfrm>
            <a:prstGeom prst="bentConnector2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同侧圆角矩形 67">
              <a:extLst>
                <a:ext uri="{FF2B5EF4-FFF2-40B4-BE49-F238E27FC236}">
                  <a16:creationId xmlns:a16="http://schemas.microsoft.com/office/drawing/2014/main" id="{8CFFDCF8-E4AD-4624-A50F-9CE9E6C5298C}"/>
                </a:ext>
              </a:extLst>
            </p:cNvPr>
            <p:cNvSpPr/>
            <p:nvPr/>
          </p:nvSpPr>
          <p:spPr>
            <a:xfrm>
              <a:off x="8791365" y="4641964"/>
              <a:ext cx="114367" cy="61198"/>
            </a:xfrm>
            <a:prstGeom prst="round2Same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52" name="同侧圆角矩形 68">
              <a:extLst>
                <a:ext uri="{FF2B5EF4-FFF2-40B4-BE49-F238E27FC236}">
                  <a16:creationId xmlns:a16="http://schemas.microsoft.com/office/drawing/2014/main" id="{FE6F870B-2AA2-4931-8EEA-8EDBC320BA86}"/>
                </a:ext>
              </a:extLst>
            </p:cNvPr>
            <p:cNvSpPr/>
            <p:nvPr/>
          </p:nvSpPr>
          <p:spPr>
            <a:xfrm rot="5400000">
              <a:off x="8969874" y="4807166"/>
              <a:ext cx="101997" cy="57184"/>
            </a:xfrm>
            <a:prstGeom prst="round2Same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53" name="矩形​​ 13">
              <a:extLst>
                <a:ext uri="{FF2B5EF4-FFF2-40B4-BE49-F238E27FC236}">
                  <a16:creationId xmlns:a16="http://schemas.microsoft.com/office/drawing/2014/main" id="{0E6E6B55-9E7F-47F1-B636-FE1DD735FE80}"/>
                </a:ext>
              </a:extLst>
            </p:cNvPr>
            <p:cNvSpPr/>
            <p:nvPr/>
          </p:nvSpPr>
          <p:spPr>
            <a:xfrm>
              <a:off x="3518084" y="2702565"/>
              <a:ext cx="170006" cy="335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​​ 74">
              <a:extLst>
                <a:ext uri="{FF2B5EF4-FFF2-40B4-BE49-F238E27FC236}">
                  <a16:creationId xmlns:a16="http://schemas.microsoft.com/office/drawing/2014/main" id="{736D9631-C0D6-4B11-B4FD-C105CF3E12D0}"/>
                </a:ext>
              </a:extLst>
            </p:cNvPr>
            <p:cNvSpPr/>
            <p:nvPr/>
          </p:nvSpPr>
          <p:spPr>
            <a:xfrm>
              <a:off x="3544358" y="4727933"/>
              <a:ext cx="170006" cy="320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​​ 75">
              <a:extLst>
                <a:ext uri="{FF2B5EF4-FFF2-40B4-BE49-F238E27FC236}">
                  <a16:creationId xmlns:a16="http://schemas.microsoft.com/office/drawing/2014/main" id="{96C512B8-7358-4FA6-90FB-2527BC22C50C}"/>
                </a:ext>
              </a:extLst>
            </p:cNvPr>
            <p:cNvSpPr/>
            <p:nvPr/>
          </p:nvSpPr>
          <p:spPr>
            <a:xfrm>
              <a:off x="3037430" y="4646335"/>
              <a:ext cx="168461" cy="335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​​ 14">
              <a:extLst>
                <a:ext uri="{FF2B5EF4-FFF2-40B4-BE49-F238E27FC236}">
                  <a16:creationId xmlns:a16="http://schemas.microsoft.com/office/drawing/2014/main" id="{3D57B56B-187B-43B1-9264-9360671E6ED3}"/>
                </a:ext>
              </a:extLst>
            </p:cNvPr>
            <p:cNvSpPr/>
            <p:nvPr/>
          </p:nvSpPr>
          <p:spPr>
            <a:xfrm>
              <a:off x="8799091" y="4971267"/>
              <a:ext cx="98913" cy="4079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组合 25">
              <a:extLst>
                <a:ext uri="{FF2B5EF4-FFF2-40B4-BE49-F238E27FC236}">
                  <a16:creationId xmlns:a16="http://schemas.microsoft.com/office/drawing/2014/main" id="{5905908B-EFE5-45BF-947E-A330F89DD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50723" y="4013954"/>
              <a:ext cx="397196" cy="370103"/>
              <a:chOff x="5607501" y="2996952"/>
              <a:chExt cx="408654" cy="403337"/>
            </a:xfrm>
          </p:grpSpPr>
          <p:sp>
            <p:nvSpPr>
              <p:cNvPr id="59" name="十字形 58">
                <a:extLst>
                  <a:ext uri="{FF2B5EF4-FFF2-40B4-BE49-F238E27FC236}">
                    <a16:creationId xmlns:a16="http://schemas.microsoft.com/office/drawing/2014/main" id="{9B84DF3F-3632-48F2-9D5B-43AAB96BE952}"/>
                  </a:ext>
                </a:extLst>
              </p:cNvPr>
              <p:cNvSpPr/>
              <p:nvPr/>
            </p:nvSpPr>
            <p:spPr>
              <a:xfrm>
                <a:off x="5666335" y="3066821"/>
                <a:ext cx="289397" cy="287417"/>
              </a:xfrm>
              <a:prstGeom prst="plus">
                <a:avLst>
                  <a:gd name="adj" fmla="val 36906"/>
                </a:avLst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同侧圆角矩形 76">
                <a:extLst>
                  <a:ext uri="{FF2B5EF4-FFF2-40B4-BE49-F238E27FC236}">
                    <a16:creationId xmlns:a16="http://schemas.microsoft.com/office/drawing/2014/main" id="{1F11C416-16FF-449B-B782-8AAB403458E9}"/>
                  </a:ext>
                </a:extLst>
              </p:cNvPr>
              <p:cNvSpPr/>
              <p:nvPr/>
            </p:nvSpPr>
            <p:spPr>
              <a:xfrm>
                <a:off x="5750609" y="2996952"/>
                <a:ext cx="117667" cy="66694"/>
              </a:xfrm>
              <a:prstGeom prst="round2Same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aseline="0">
                  <a:cs typeface="+mn-ea"/>
                  <a:sym typeface="+mn-lt"/>
                </a:endParaRPr>
              </a:p>
            </p:txBody>
          </p:sp>
          <p:sp>
            <p:nvSpPr>
              <p:cNvPr id="61" name="同侧圆角矩形 77">
                <a:extLst>
                  <a:ext uri="{FF2B5EF4-FFF2-40B4-BE49-F238E27FC236}">
                    <a16:creationId xmlns:a16="http://schemas.microsoft.com/office/drawing/2014/main" id="{463E53DA-184D-44F0-B2B4-E722F65271FF}"/>
                  </a:ext>
                </a:extLst>
              </p:cNvPr>
              <p:cNvSpPr/>
              <p:nvPr/>
            </p:nvSpPr>
            <p:spPr>
              <a:xfrm rot="5400000">
                <a:off x="5931160" y="3178732"/>
                <a:ext cx="111156" cy="58834"/>
              </a:xfrm>
              <a:prstGeom prst="round2Same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aseline="0">
                  <a:cs typeface="+mn-ea"/>
                  <a:sym typeface="+mn-lt"/>
                </a:endParaRPr>
              </a:p>
            </p:txBody>
          </p:sp>
          <p:sp>
            <p:nvSpPr>
              <p:cNvPr id="62" name="矩形​​ 87">
                <a:extLst>
                  <a:ext uri="{FF2B5EF4-FFF2-40B4-BE49-F238E27FC236}">
                    <a16:creationId xmlns:a16="http://schemas.microsoft.com/office/drawing/2014/main" id="{8918093B-8264-4F1E-9B3A-BED6210943FE}"/>
                  </a:ext>
                </a:extLst>
              </p:cNvPr>
              <p:cNvSpPr/>
              <p:nvPr/>
            </p:nvSpPr>
            <p:spPr>
              <a:xfrm>
                <a:off x="5758560" y="3354238"/>
                <a:ext cx="101766" cy="46051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zh-CN" altLang="zh-CN" sz="900" baseline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同侧圆角矩形 79">
                <a:extLst>
                  <a:ext uri="{FF2B5EF4-FFF2-40B4-BE49-F238E27FC236}">
                    <a16:creationId xmlns:a16="http://schemas.microsoft.com/office/drawing/2014/main" id="{861857C6-C331-4B0B-B547-15DC7E39AA6D}"/>
                  </a:ext>
                </a:extLst>
              </p:cNvPr>
              <p:cNvSpPr/>
              <p:nvPr/>
            </p:nvSpPr>
            <p:spPr>
              <a:xfrm rot="16200000" flipH="1">
                <a:off x="5582134" y="3181113"/>
                <a:ext cx="109567" cy="58834"/>
              </a:xfrm>
              <a:prstGeom prst="round2Same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aseline="0"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​​ 91">
              <a:extLst>
                <a:ext uri="{FF2B5EF4-FFF2-40B4-BE49-F238E27FC236}">
                  <a16:creationId xmlns:a16="http://schemas.microsoft.com/office/drawing/2014/main" id="{009DFC26-AB53-4FC8-A290-D003572986BF}"/>
                </a:ext>
              </a:extLst>
            </p:cNvPr>
            <p:cNvSpPr/>
            <p:nvPr/>
          </p:nvSpPr>
          <p:spPr>
            <a:xfrm>
              <a:off x="5958444" y="2989613"/>
              <a:ext cx="1661424" cy="429845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​​ 92">
              <a:extLst>
                <a:ext uri="{FF2B5EF4-FFF2-40B4-BE49-F238E27FC236}">
                  <a16:creationId xmlns:a16="http://schemas.microsoft.com/office/drawing/2014/main" id="{294E00A4-C7C0-412E-AAE8-72D309269E05}"/>
                </a:ext>
              </a:extLst>
            </p:cNvPr>
            <p:cNvSpPr/>
            <p:nvPr/>
          </p:nvSpPr>
          <p:spPr>
            <a:xfrm>
              <a:off x="5878077" y="3055183"/>
              <a:ext cx="80367" cy="29870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​​ 96">
              <a:extLst>
                <a:ext uri="{FF2B5EF4-FFF2-40B4-BE49-F238E27FC236}">
                  <a16:creationId xmlns:a16="http://schemas.microsoft.com/office/drawing/2014/main" id="{6732DF2B-2056-4B29-98E4-5A8AC9752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18555" y="3182169"/>
              <a:ext cx="75769" cy="43274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eaVert"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​​ 102">
              <a:extLst>
                <a:ext uri="{FF2B5EF4-FFF2-40B4-BE49-F238E27FC236}">
                  <a16:creationId xmlns:a16="http://schemas.microsoft.com/office/drawing/2014/main" id="{50424006-3A89-4A93-9413-C14AAE83DBC5}"/>
                </a:ext>
              </a:extLst>
            </p:cNvPr>
            <p:cNvSpPr/>
            <p:nvPr/>
          </p:nvSpPr>
          <p:spPr>
            <a:xfrm>
              <a:off x="6806929" y="2938615"/>
              <a:ext cx="168460" cy="335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​​ 104">
              <a:extLst>
                <a:ext uri="{FF2B5EF4-FFF2-40B4-BE49-F238E27FC236}">
                  <a16:creationId xmlns:a16="http://schemas.microsoft.com/office/drawing/2014/main" id="{D394187C-07ED-4C67-B141-F23AF226C2CA}"/>
                </a:ext>
              </a:extLst>
            </p:cNvPr>
            <p:cNvSpPr/>
            <p:nvPr/>
          </p:nvSpPr>
          <p:spPr>
            <a:xfrm>
              <a:off x="7619867" y="3055183"/>
              <a:ext cx="78821" cy="298705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​​ 110">
              <a:extLst>
                <a:ext uri="{FF2B5EF4-FFF2-40B4-BE49-F238E27FC236}">
                  <a16:creationId xmlns:a16="http://schemas.microsoft.com/office/drawing/2014/main" id="{83E0923C-778A-48A7-9B48-97EBB303B8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683214" y="3181397"/>
              <a:ext cx="75769" cy="4482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eaVert"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0" name="肘形连接符​​ 27">
              <a:extLst>
                <a:ext uri="{FF2B5EF4-FFF2-40B4-BE49-F238E27FC236}">
                  <a16:creationId xmlns:a16="http://schemas.microsoft.com/office/drawing/2014/main" id="{A46F5FAF-A6A5-490C-9529-315F15670589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rot="10800000" flipH="1">
              <a:off x="5825531" y="2736078"/>
              <a:ext cx="2873103" cy="467729"/>
            </a:xfrm>
            <a:prstGeom prst="bentConnector3">
              <a:avLst>
                <a:gd name="adj1" fmla="val -8370"/>
              </a:avLst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​​ 30">
              <a:extLst>
                <a:ext uri="{FF2B5EF4-FFF2-40B4-BE49-F238E27FC236}">
                  <a16:creationId xmlns:a16="http://schemas.microsoft.com/office/drawing/2014/main" id="{A15089AA-AD34-492A-AACD-8F1615F4BA0B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flipV="1">
              <a:off x="7752781" y="3205263"/>
              <a:ext cx="964399" cy="0"/>
            </a:xfrm>
            <a:prstGeom prst="line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同侧圆角矩形 88">
              <a:extLst>
                <a:ext uri="{FF2B5EF4-FFF2-40B4-BE49-F238E27FC236}">
                  <a16:creationId xmlns:a16="http://schemas.microsoft.com/office/drawing/2014/main" id="{3CF7E92A-63D0-4F8E-8944-26308ADAED49}"/>
                </a:ext>
              </a:extLst>
            </p:cNvPr>
            <p:cNvSpPr/>
            <p:nvPr/>
          </p:nvSpPr>
          <p:spPr>
            <a:xfrm rot="16200000" flipH="1">
              <a:off x="8689364" y="2700885"/>
              <a:ext cx="101997" cy="58730"/>
            </a:xfrm>
            <a:prstGeom prst="round2Same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73" name="同侧圆角矩形 89">
              <a:extLst>
                <a:ext uri="{FF2B5EF4-FFF2-40B4-BE49-F238E27FC236}">
                  <a16:creationId xmlns:a16="http://schemas.microsoft.com/office/drawing/2014/main" id="{BD455FBD-80F4-4291-9595-CA50183855E4}"/>
                </a:ext>
              </a:extLst>
            </p:cNvPr>
            <p:cNvSpPr/>
            <p:nvPr/>
          </p:nvSpPr>
          <p:spPr>
            <a:xfrm rot="16200000" flipH="1">
              <a:off x="8689364" y="3167157"/>
              <a:ext cx="101997" cy="58730"/>
            </a:xfrm>
            <a:prstGeom prst="round2Same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cxnSp>
          <p:nvCxnSpPr>
            <p:cNvPr id="74" name="肘形连接符​​ 32">
              <a:extLst>
                <a:ext uri="{FF2B5EF4-FFF2-40B4-BE49-F238E27FC236}">
                  <a16:creationId xmlns:a16="http://schemas.microsoft.com/office/drawing/2014/main" id="{DDB7D6E5-FD36-4B81-AD3C-2E2348675727}"/>
                </a:ext>
              </a:extLst>
            </p:cNvPr>
            <p:cNvCxnSpPr>
              <a:cxnSpLocks/>
              <a:stCxn id="72" idx="1"/>
              <a:endCxn id="52" idx="3"/>
            </p:cNvCxnSpPr>
            <p:nvPr/>
          </p:nvCxnSpPr>
          <p:spPr>
            <a:xfrm>
              <a:off x="8769727" y="2730249"/>
              <a:ext cx="279737" cy="2105509"/>
            </a:xfrm>
            <a:prstGeom prst="bentConnector3">
              <a:avLst>
                <a:gd name="adj1" fmla="val 249176"/>
              </a:avLst>
            </a:prstGeom>
            <a:ln w="63500" cmpd="dbl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连接符​​ 35">
              <a:extLst>
                <a:ext uri="{FF2B5EF4-FFF2-40B4-BE49-F238E27FC236}">
                  <a16:creationId xmlns:a16="http://schemas.microsoft.com/office/drawing/2014/main" id="{828E00EC-B9CC-42A7-B1AA-9362A5255C01}"/>
                </a:ext>
              </a:extLst>
            </p:cNvPr>
            <p:cNvCxnSpPr/>
            <p:nvPr/>
          </p:nvCxnSpPr>
          <p:spPr>
            <a:xfrm>
              <a:off x="8764265" y="3192794"/>
              <a:ext cx="278192" cy="1011227"/>
            </a:xfrm>
            <a:prstGeom prst="bentConnector3">
              <a:avLst>
                <a:gd name="adj1" fmla="val 162149"/>
              </a:avLst>
            </a:prstGeom>
            <a:ln w="63500" cmpd="dbl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​​ 36">
              <a:extLst>
                <a:ext uri="{FF2B5EF4-FFF2-40B4-BE49-F238E27FC236}">
                  <a16:creationId xmlns:a16="http://schemas.microsoft.com/office/drawing/2014/main" id="{B1440AE1-898D-4A8D-90B7-ECF6A5ADD4A5}"/>
                </a:ext>
              </a:extLst>
            </p:cNvPr>
            <p:cNvSpPr/>
            <p:nvPr/>
          </p:nvSpPr>
          <p:spPr>
            <a:xfrm>
              <a:off x="3077613" y="5557022"/>
              <a:ext cx="551748" cy="131139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​​ 113">
              <a:extLst>
                <a:ext uri="{FF2B5EF4-FFF2-40B4-BE49-F238E27FC236}">
                  <a16:creationId xmlns:a16="http://schemas.microsoft.com/office/drawing/2014/main" id="{AB7E4D0E-EDB1-44BC-A123-45B42F3DD4DF}"/>
                </a:ext>
              </a:extLst>
            </p:cNvPr>
            <p:cNvSpPr/>
            <p:nvPr/>
          </p:nvSpPr>
          <p:spPr>
            <a:xfrm>
              <a:off x="3643270" y="5558479"/>
              <a:ext cx="551748" cy="132596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8" name="圆角矩形​​ 37">
              <a:extLst>
                <a:ext uri="{FF2B5EF4-FFF2-40B4-BE49-F238E27FC236}">
                  <a16:creationId xmlns:a16="http://schemas.microsoft.com/office/drawing/2014/main" id="{FD37BB4E-CCD5-4864-8571-7ACA7327DDFB}"/>
                </a:ext>
              </a:extLst>
            </p:cNvPr>
            <p:cNvSpPr/>
            <p:nvPr/>
          </p:nvSpPr>
          <p:spPr>
            <a:xfrm>
              <a:off x="3454718" y="5772672"/>
              <a:ext cx="353922" cy="164653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​​ 40">
              <a:extLst>
                <a:ext uri="{FF2B5EF4-FFF2-40B4-BE49-F238E27FC236}">
                  <a16:creationId xmlns:a16="http://schemas.microsoft.com/office/drawing/2014/main" id="{54B974BE-3A7D-4025-BC24-7E1C47111927}"/>
                </a:ext>
              </a:extLst>
            </p:cNvPr>
            <p:cNvCxnSpPr>
              <a:cxnSpLocks/>
              <a:stCxn id="78" idx="0"/>
            </p:cNvCxnSpPr>
            <p:nvPr/>
          </p:nvCxnSpPr>
          <p:spPr>
            <a:xfrm flipV="1">
              <a:off x="3632452" y="5615306"/>
              <a:ext cx="1545" cy="148624"/>
            </a:xfrm>
            <a:prstGeom prst="lin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0" name="矩形​​ 41">
              <a:extLst>
                <a:ext uri="{FF2B5EF4-FFF2-40B4-BE49-F238E27FC236}">
                  <a16:creationId xmlns:a16="http://schemas.microsoft.com/office/drawing/2014/main" id="{F73F9BC2-B799-4268-B8D8-D6ED5463C3A8}"/>
                </a:ext>
              </a:extLst>
            </p:cNvPr>
            <p:cNvSpPr/>
            <p:nvPr/>
          </p:nvSpPr>
          <p:spPr>
            <a:xfrm>
              <a:off x="5986263" y="3461713"/>
              <a:ext cx="1607331" cy="195251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圆角矩形​​ 42">
              <a:extLst>
                <a:ext uri="{FF2B5EF4-FFF2-40B4-BE49-F238E27FC236}">
                  <a16:creationId xmlns:a16="http://schemas.microsoft.com/office/drawing/2014/main" id="{44B6149A-E9A4-4324-9B4F-A64AD9409EDE}"/>
                </a:ext>
              </a:extLst>
            </p:cNvPr>
            <p:cNvSpPr/>
            <p:nvPr/>
          </p:nvSpPr>
          <p:spPr>
            <a:xfrm>
              <a:off x="5754437" y="3452971"/>
              <a:ext cx="148369" cy="212737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82" name="直接连接符​​ 44">
              <a:extLst>
                <a:ext uri="{FF2B5EF4-FFF2-40B4-BE49-F238E27FC236}">
                  <a16:creationId xmlns:a16="http://schemas.microsoft.com/office/drawing/2014/main" id="{6571A187-06EA-4E16-8075-64FB3DDD2286}"/>
                </a:ext>
              </a:extLst>
            </p:cNvPr>
            <p:cNvCxnSpPr>
              <a:cxnSpLocks/>
              <a:stCxn id="81" idx="3"/>
              <a:endCxn id="80" idx="1"/>
            </p:cNvCxnSpPr>
            <p:nvPr/>
          </p:nvCxnSpPr>
          <p:spPr>
            <a:xfrm>
              <a:off x="5902806" y="3559338"/>
              <a:ext cx="8345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TextBox 121">
              <a:extLst>
                <a:ext uri="{FF2B5EF4-FFF2-40B4-BE49-F238E27FC236}">
                  <a16:creationId xmlns:a16="http://schemas.microsoft.com/office/drawing/2014/main" id="{1119A655-B8EA-4320-92A1-FA712898D23A}"/>
                </a:ext>
              </a:extLst>
            </p:cNvPr>
            <p:cNvSpPr txBox="1"/>
            <p:nvPr/>
          </p:nvSpPr>
          <p:spPr>
            <a:xfrm>
              <a:off x="2609068" y="1757972"/>
              <a:ext cx="397977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TP</a:t>
              </a:r>
            </a:p>
          </p:txBody>
        </p:sp>
        <p:sp>
          <p:nvSpPr>
            <p:cNvPr id="86" name="TextBox 125">
              <a:extLst>
                <a:ext uri="{FF2B5EF4-FFF2-40B4-BE49-F238E27FC236}">
                  <a16:creationId xmlns:a16="http://schemas.microsoft.com/office/drawing/2014/main" id="{BA92B86D-A801-4E2C-86DF-5F6E665E6EE1}"/>
                </a:ext>
              </a:extLst>
            </p:cNvPr>
            <p:cNvSpPr txBox="1"/>
            <p:nvPr/>
          </p:nvSpPr>
          <p:spPr>
            <a:xfrm>
              <a:off x="4452635" y="1767107"/>
              <a:ext cx="1114851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FT,</a:t>
              </a:r>
              <a:r>
                <a:rPr lang="zh-CN" altLang="en-US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Fr,</a:t>
              </a:r>
              <a:r>
                <a:rPr lang="zh-CN" altLang="en-US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1400" b="1" baseline="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oT</a:t>
              </a:r>
              <a:endParaRPr lang="en-US" altLang="zh-CN" sz="14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88" name="肘形连接符​​ 118">
              <a:extLst>
                <a:ext uri="{FF2B5EF4-FFF2-40B4-BE49-F238E27FC236}">
                  <a16:creationId xmlns:a16="http://schemas.microsoft.com/office/drawing/2014/main" id="{3E600FF0-56A6-4A30-8ED3-650C27C4B193}"/>
                </a:ext>
              </a:extLst>
            </p:cNvPr>
            <p:cNvCxnSpPr/>
            <p:nvPr/>
          </p:nvCxnSpPr>
          <p:spPr>
            <a:xfrm rot="16200000" flipH="1">
              <a:off x="5426688" y="963743"/>
              <a:ext cx="964600" cy="5876029"/>
            </a:xfrm>
            <a:prstGeom prst="bentConnector3">
              <a:avLst>
                <a:gd name="adj1" fmla="val 113044"/>
              </a:avLst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​​ 141">
              <a:extLst>
                <a:ext uri="{FF2B5EF4-FFF2-40B4-BE49-F238E27FC236}">
                  <a16:creationId xmlns:a16="http://schemas.microsoft.com/office/drawing/2014/main" id="{863B038E-4FDB-41CC-AA13-38A1C659EC89}"/>
                </a:ext>
              </a:extLst>
            </p:cNvPr>
            <p:cNvSpPr/>
            <p:nvPr/>
          </p:nvSpPr>
          <p:spPr>
            <a:xfrm>
              <a:off x="7367949" y="2861388"/>
              <a:ext cx="168461" cy="335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endParaRPr lang="zh-CN" altLang="zh-CN" sz="900" baseline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0" name="TextBox 142">
              <a:extLst>
                <a:ext uri="{FF2B5EF4-FFF2-40B4-BE49-F238E27FC236}">
                  <a16:creationId xmlns:a16="http://schemas.microsoft.com/office/drawing/2014/main" id="{648892BA-C347-4F0B-975C-0A57B5F6E75B}"/>
                </a:ext>
              </a:extLst>
            </p:cNvPr>
            <p:cNvSpPr txBox="1"/>
            <p:nvPr/>
          </p:nvSpPr>
          <p:spPr>
            <a:xfrm>
              <a:off x="6363118" y="1778107"/>
              <a:ext cx="358966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 err="1">
                  <a:solidFill>
                    <a:schemeClr val="bg1"/>
                  </a:solidFill>
                  <a:cs typeface="+mn-ea"/>
                  <a:sym typeface="+mn-lt"/>
                </a:rPr>
                <a:t>ir</a:t>
              </a:r>
              <a:endParaRPr lang="en-US" altLang="zh-CN" sz="14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TextBox 144">
              <a:extLst>
                <a:ext uri="{FF2B5EF4-FFF2-40B4-BE49-F238E27FC236}">
                  <a16:creationId xmlns:a16="http://schemas.microsoft.com/office/drawing/2014/main" id="{248906C0-ABFE-425B-8091-FD072DA5C53E}"/>
                </a:ext>
              </a:extLst>
            </p:cNvPr>
            <p:cNvSpPr txBox="1"/>
            <p:nvPr/>
          </p:nvSpPr>
          <p:spPr>
            <a:xfrm>
              <a:off x="8160564" y="1767107"/>
              <a:ext cx="423702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T2</a:t>
              </a:r>
            </a:p>
          </p:txBody>
        </p:sp>
        <p:sp>
          <p:nvSpPr>
            <p:cNvPr id="93" name="TextBox 145">
              <a:extLst>
                <a:ext uri="{FF2B5EF4-FFF2-40B4-BE49-F238E27FC236}">
                  <a16:creationId xmlns:a16="http://schemas.microsoft.com/office/drawing/2014/main" id="{739CF6EB-DC3F-40FE-A804-776AB153F71E}"/>
                </a:ext>
              </a:extLst>
            </p:cNvPr>
            <p:cNvSpPr txBox="1"/>
            <p:nvPr/>
          </p:nvSpPr>
          <p:spPr>
            <a:xfrm>
              <a:off x="9117465" y="1767107"/>
              <a:ext cx="391735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T1</a:t>
              </a:r>
            </a:p>
          </p:txBody>
        </p:sp>
        <p:cxnSp>
          <p:nvCxnSpPr>
            <p:cNvPr id="95" name="肘形连接符​​ 151">
              <a:extLst>
                <a:ext uri="{FF2B5EF4-FFF2-40B4-BE49-F238E27FC236}">
                  <a16:creationId xmlns:a16="http://schemas.microsoft.com/office/drawing/2014/main" id="{887803BD-5FB2-4C51-BE6D-073555BD67C4}"/>
                </a:ext>
              </a:extLst>
            </p:cNvPr>
            <p:cNvCxnSpPr>
              <a:cxnSpLocks noChangeShapeType="1"/>
              <a:stCxn id="84" idx="2"/>
              <a:endCxn id="53" idx="0"/>
            </p:cNvCxnSpPr>
            <p:nvPr/>
          </p:nvCxnSpPr>
          <p:spPr bwMode="auto">
            <a:xfrm rot="16200000" flipH="1">
              <a:off x="2893660" y="1993137"/>
              <a:ext cx="623825" cy="795030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97" name="肘形连接符​​ 170">
              <a:extLst>
                <a:ext uri="{FF2B5EF4-FFF2-40B4-BE49-F238E27FC236}">
                  <a16:creationId xmlns:a16="http://schemas.microsoft.com/office/drawing/2014/main" id="{F8BD51A0-0389-45F9-B89A-41BD2F4812CB}"/>
                </a:ext>
              </a:extLst>
            </p:cNvPr>
            <p:cNvCxnSpPr>
              <a:cxnSpLocks noChangeShapeType="1"/>
              <a:stCxn id="86" idx="2"/>
            </p:cNvCxnSpPr>
            <p:nvPr/>
          </p:nvCxnSpPr>
          <p:spPr bwMode="auto">
            <a:xfrm rot="5400000">
              <a:off x="3713398" y="2269962"/>
              <a:ext cx="1478751" cy="1114576"/>
            </a:xfrm>
            <a:prstGeom prst="bentConnector3">
              <a:avLst>
                <a:gd name="adj1" fmla="val 99847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99" name="肘形连接符​​ 189">
              <a:extLst>
                <a:ext uri="{FF2B5EF4-FFF2-40B4-BE49-F238E27FC236}">
                  <a16:creationId xmlns:a16="http://schemas.microsoft.com/office/drawing/2014/main" id="{FAC4BED0-0450-499B-9EB0-0746EA9D0E01}"/>
                </a:ext>
              </a:extLst>
            </p:cNvPr>
            <p:cNvCxnSpPr>
              <a:cxnSpLocks noChangeShapeType="1"/>
              <a:stCxn id="90" idx="2"/>
            </p:cNvCxnSpPr>
            <p:nvPr/>
          </p:nvCxnSpPr>
          <p:spPr bwMode="auto">
            <a:xfrm rot="5400000">
              <a:off x="5590400" y="2719310"/>
              <a:ext cx="1572636" cy="331767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101" name="肘形连接符​​ 224">
              <a:extLst>
                <a:ext uri="{FF2B5EF4-FFF2-40B4-BE49-F238E27FC236}">
                  <a16:creationId xmlns:a16="http://schemas.microsoft.com/office/drawing/2014/main" id="{28AE5E31-564C-4EB6-929B-743D5B871D00}"/>
                </a:ext>
              </a:extLst>
            </p:cNvPr>
            <p:cNvCxnSpPr>
              <a:cxnSpLocks noChangeShapeType="1"/>
              <a:stCxn id="92" idx="2"/>
              <a:endCxn id="67" idx="0"/>
            </p:cNvCxnSpPr>
            <p:nvPr/>
          </p:nvCxnSpPr>
          <p:spPr bwMode="auto">
            <a:xfrm rot="5400000">
              <a:off x="7206417" y="1772617"/>
              <a:ext cx="850740" cy="1481256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102" name="肘形连接符​​ 227">
              <a:extLst>
                <a:ext uri="{FF2B5EF4-FFF2-40B4-BE49-F238E27FC236}">
                  <a16:creationId xmlns:a16="http://schemas.microsoft.com/office/drawing/2014/main" id="{5277C34C-DE93-4246-9C48-DD08BD5C62D2}"/>
                </a:ext>
              </a:extLst>
            </p:cNvPr>
            <p:cNvCxnSpPr>
              <a:cxnSpLocks noChangeShapeType="1"/>
              <a:stCxn id="93" idx="2"/>
              <a:endCxn id="89" idx="3"/>
            </p:cNvCxnSpPr>
            <p:nvPr/>
          </p:nvCxnSpPr>
          <p:spPr bwMode="auto">
            <a:xfrm rot="5400000">
              <a:off x="8029737" y="1594549"/>
              <a:ext cx="790270" cy="1776923"/>
            </a:xfrm>
            <a:prstGeom prst="bentConnector2">
              <a:avLst/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sp>
          <p:nvSpPr>
            <p:cNvPr id="103" name="TextBox 229">
              <a:extLst>
                <a:ext uri="{FF2B5EF4-FFF2-40B4-BE49-F238E27FC236}">
                  <a16:creationId xmlns:a16="http://schemas.microsoft.com/office/drawing/2014/main" id="{CF869719-6C89-40E7-A3B5-D74F1A6AA1A6}"/>
                </a:ext>
              </a:extLst>
            </p:cNvPr>
            <p:cNvSpPr txBox="1"/>
            <p:nvPr/>
          </p:nvSpPr>
          <p:spPr>
            <a:xfrm flipH="1">
              <a:off x="2653125" y="6260800"/>
              <a:ext cx="396462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T4</a:t>
              </a:r>
            </a:p>
          </p:txBody>
        </p:sp>
        <p:sp>
          <p:nvSpPr>
            <p:cNvPr id="104" name="TextBox 230">
              <a:extLst>
                <a:ext uri="{FF2B5EF4-FFF2-40B4-BE49-F238E27FC236}">
                  <a16:creationId xmlns:a16="http://schemas.microsoft.com/office/drawing/2014/main" id="{758958DD-66C3-4CFB-8CFD-136472CDA624}"/>
                </a:ext>
              </a:extLst>
            </p:cNvPr>
            <p:cNvSpPr txBox="1"/>
            <p:nvPr/>
          </p:nvSpPr>
          <p:spPr>
            <a:xfrm>
              <a:off x="3289348" y="6260800"/>
              <a:ext cx="414824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r>
                <a:rPr lang="en-US" altLang="zh-CN" sz="1400" b="1" baseline="0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Pr</a:t>
              </a:r>
              <a:endParaRPr lang="en-US" altLang="zh-CN" sz="14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TextBox 232">
              <a:extLst>
                <a:ext uri="{FF2B5EF4-FFF2-40B4-BE49-F238E27FC236}">
                  <a16:creationId xmlns:a16="http://schemas.microsoft.com/office/drawing/2014/main" id="{4F5A9048-9463-4AB9-A81D-8537918F6B66}"/>
                </a:ext>
              </a:extLst>
            </p:cNvPr>
            <p:cNvSpPr txBox="1"/>
            <p:nvPr/>
          </p:nvSpPr>
          <p:spPr>
            <a:xfrm>
              <a:off x="5133811" y="6268165"/>
              <a:ext cx="396462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T3</a:t>
              </a:r>
            </a:p>
          </p:txBody>
        </p:sp>
        <p:sp>
          <p:nvSpPr>
            <p:cNvPr id="108" name="TextBox 234">
              <a:extLst>
                <a:ext uri="{FF2B5EF4-FFF2-40B4-BE49-F238E27FC236}">
                  <a16:creationId xmlns:a16="http://schemas.microsoft.com/office/drawing/2014/main" id="{8C3D9FFF-6623-4EFC-9CE0-007A343035AC}"/>
                </a:ext>
              </a:extLst>
            </p:cNvPr>
            <p:cNvSpPr txBox="1"/>
            <p:nvPr/>
          </p:nvSpPr>
          <p:spPr>
            <a:xfrm>
              <a:off x="7087463" y="6251470"/>
              <a:ext cx="396462" cy="320768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104306" tIns="52153" rIns="104306" bIns="52153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Lr</a:t>
              </a:r>
            </a:p>
          </p:txBody>
        </p:sp>
        <p:cxnSp>
          <p:nvCxnSpPr>
            <p:cNvPr id="110" name="肘形连接符​​ 252">
              <a:extLst>
                <a:ext uri="{FF2B5EF4-FFF2-40B4-BE49-F238E27FC236}">
                  <a16:creationId xmlns:a16="http://schemas.microsoft.com/office/drawing/2014/main" id="{8E3E151C-1CDE-49DD-87F9-AD429A899F7D}"/>
                </a:ext>
              </a:extLst>
            </p:cNvPr>
            <p:cNvCxnSpPr>
              <a:cxnSpLocks noChangeShapeType="1"/>
              <a:stCxn id="104" idx="0"/>
            </p:cNvCxnSpPr>
            <p:nvPr/>
          </p:nvCxnSpPr>
          <p:spPr bwMode="auto">
            <a:xfrm rot="16200000" flipV="1">
              <a:off x="3070108" y="5834148"/>
              <a:ext cx="562438" cy="290866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113" name="肘形连接符​​ 277">
              <a:extLst>
                <a:ext uri="{FF2B5EF4-FFF2-40B4-BE49-F238E27FC236}">
                  <a16:creationId xmlns:a16="http://schemas.microsoft.com/office/drawing/2014/main" id="{898802D8-D8CE-4B09-96A6-ED0D39CBF6B6}"/>
                </a:ext>
              </a:extLst>
            </p:cNvPr>
            <p:cNvCxnSpPr>
              <a:cxnSpLocks noChangeShapeType="1"/>
              <a:stCxn id="108" idx="0"/>
            </p:cNvCxnSpPr>
            <p:nvPr/>
          </p:nvCxnSpPr>
          <p:spPr bwMode="auto">
            <a:xfrm rot="16200000" flipV="1">
              <a:off x="6612128" y="5577904"/>
              <a:ext cx="1015598" cy="331534"/>
            </a:xfrm>
            <a:prstGeom prst="bentConnector3">
              <a:avLst>
                <a:gd name="adj1" fmla="val 50000"/>
              </a:avLst>
            </a:prstGeom>
            <a:noFill/>
            <a:ln w="12700" algn="ctr">
              <a:solidFill>
                <a:srgbClr val="0000FF"/>
              </a:solidFill>
              <a:miter lim="800000"/>
              <a:headEnd/>
              <a:tailEnd type="stealth" w="med" len="med"/>
            </a:ln>
          </p:spPr>
        </p:cxnSp>
        <p:cxnSp>
          <p:nvCxnSpPr>
            <p:cNvPr id="117" name="曲线连接符​​ 296">
              <a:extLst>
                <a:ext uri="{FF2B5EF4-FFF2-40B4-BE49-F238E27FC236}">
                  <a16:creationId xmlns:a16="http://schemas.microsoft.com/office/drawing/2014/main" id="{0843AE23-AE06-468E-BAAC-8891125484EA}"/>
                </a:ext>
              </a:extLst>
            </p:cNvPr>
            <p:cNvCxnSpPr/>
            <p:nvPr/>
          </p:nvCxnSpPr>
          <p:spPr>
            <a:xfrm rot="5400000">
              <a:off x="2434959" y="3233427"/>
              <a:ext cx="413816" cy="238009"/>
            </a:xfrm>
            <a:prstGeom prst="bentConnector3">
              <a:avLst>
                <a:gd name="adj1" fmla="val 39422"/>
              </a:avLst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弧形 117">
              <a:extLst>
                <a:ext uri="{FF2B5EF4-FFF2-40B4-BE49-F238E27FC236}">
                  <a16:creationId xmlns:a16="http://schemas.microsoft.com/office/drawing/2014/main" id="{E5B145E6-06D7-4451-947D-B09BC981FF0E}"/>
                </a:ext>
              </a:extLst>
            </p:cNvPr>
            <p:cNvSpPr/>
            <p:nvPr/>
          </p:nvSpPr>
          <p:spPr>
            <a:xfrm>
              <a:off x="2829560" y="3548411"/>
              <a:ext cx="168460" cy="355532"/>
            </a:xfrm>
            <a:prstGeom prst="arc">
              <a:avLst>
                <a:gd name="adj1" fmla="val 11042818"/>
                <a:gd name="adj2" fmla="val 0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19" name="弧形 118">
              <a:extLst>
                <a:ext uri="{FF2B5EF4-FFF2-40B4-BE49-F238E27FC236}">
                  <a16:creationId xmlns:a16="http://schemas.microsoft.com/office/drawing/2014/main" id="{0B1A2511-F37B-4148-B475-2F010FEC1EF0}"/>
                </a:ext>
              </a:extLst>
            </p:cNvPr>
            <p:cNvSpPr/>
            <p:nvPr/>
          </p:nvSpPr>
          <p:spPr>
            <a:xfrm rot="10800000">
              <a:off x="2487800" y="4933655"/>
              <a:ext cx="250373" cy="327847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0" name="弧形 119">
              <a:extLst>
                <a:ext uri="{FF2B5EF4-FFF2-40B4-BE49-F238E27FC236}">
                  <a16:creationId xmlns:a16="http://schemas.microsoft.com/office/drawing/2014/main" id="{6480734E-6075-4B76-A442-B860F3C16859}"/>
                </a:ext>
              </a:extLst>
            </p:cNvPr>
            <p:cNvSpPr/>
            <p:nvPr/>
          </p:nvSpPr>
          <p:spPr>
            <a:xfrm flipH="1">
              <a:off x="8946003" y="4952326"/>
              <a:ext cx="250373" cy="329304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1" name="弧形 120">
              <a:extLst>
                <a:ext uri="{FF2B5EF4-FFF2-40B4-BE49-F238E27FC236}">
                  <a16:creationId xmlns:a16="http://schemas.microsoft.com/office/drawing/2014/main" id="{C947E3B5-AFF7-42B9-B4D4-B5298DBC3C83}"/>
                </a:ext>
              </a:extLst>
            </p:cNvPr>
            <p:cNvSpPr/>
            <p:nvPr/>
          </p:nvSpPr>
          <p:spPr>
            <a:xfrm rot="16200000">
              <a:off x="5505685" y="2507368"/>
              <a:ext cx="236050" cy="347739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2" name="弧形 121">
              <a:extLst>
                <a:ext uri="{FF2B5EF4-FFF2-40B4-BE49-F238E27FC236}">
                  <a16:creationId xmlns:a16="http://schemas.microsoft.com/office/drawing/2014/main" id="{AEED5871-6ACF-4F43-8CD8-34FE41845E26}"/>
                </a:ext>
              </a:extLst>
            </p:cNvPr>
            <p:cNvSpPr/>
            <p:nvPr/>
          </p:nvSpPr>
          <p:spPr>
            <a:xfrm rot="16200000">
              <a:off x="8981777" y="4274860"/>
              <a:ext cx="234593" cy="347739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3" name="弧形 122">
              <a:extLst>
                <a:ext uri="{FF2B5EF4-FFF2-40B4-BE49-F238E27FC236}">
                  <a16:creationId xmlns:a16="http://schemas.microsoft.com/office/drawing/2014/main" id="{88D92841-BA70-46D8-A0DF-F54218F36172}"/>
                </a:ext>
              </a:extLst>
            </p:cNvPr>
            <p:cNvSpPr/>
            <p:nvPr/>
          </p:nvSpPr>
          <p:spPr>
            <a:xfrm>
              <a:off x="4360387" y="2854104"/>
              <a:ext cx="248828" cy="327847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cxnSp>
          <p:nvCxnSpPr>
            <p:cNvPr id="124" name="肘形连接符​​ 329">
              <a:extLst>
                <a:ext uri="{FF2B5EF4-FFF2-40B4-BE49-F238E27FC236}">
                  <a16:creationId xmlns:a16="http://schemas.microsoft.com/office/drawing/2014/main" id="{C8FAD0D9-74C7-4EA0-BA5C-6FED24FC4B16}"/>
                </a:ext>
              </a:extLst>
            </p:cNvPr>
            <p:cNvCxnSpPr/>
            <p:nvPr/>
          </p:nvCxnSpPr>
          <p:spPr>
            <a:xfrm rot="16200000" flipH="1">
              <a:off x="2790227" y="3242811"/>
              <a:ext cx="384674" cy="190097"/>
            </a:xfrm>
            <a:prstGeom prst="bentConnector3">
              <a:avLst>
                <a:gd name="adj1" fmla="val 40905"/>
              </a:avLst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弧形 124">
              <a:extLst>
                <a:ext uri="{FF2B5EF4-FFF2-40B4-BE49-F238E27FC236}">
                  <a16:creationId xmlns:a16="http://schemas.microsoft.com/office/drawing/2014/main" id="{2C7A9CFD-278C-4956-B5CB-22D51F5F4CC7}"/>
                </a:ext>
              </a:extLst>
            </p:cNvPr>
            <p:cNvSpPr/>
            <p:nvPr/>
          </p:nvSpPr>
          <p:spPr>
            <a:xfrm>
              <a:off x="2666440" y="3542514"/>
              <a:ext cx="168460" cy="355532"/>
            </a:xfrm>
            <a:prstGeom prst="arc">
              <a:avLst>
                <a:gd name="adj1" fmla="val 11042818"/>
                <a:gd name="adj2" fmla="val 0"/>
              </a:avLst>
            </a:prstGeom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6" name="弧形 125">
              <a:extLst>
                <a:ext uri="{FF2B5EF4-FFF2-40B4-BE49-F238E27FC236}">
                  <a16:creationId xmlns:a16="http://schemas.microsoft.com/office/drawing/2014/main" id="{21653497-D10B-486F-922D-0FCC43993AEF}"/>
                </a:ext>
              </a:extLst>
            </p:cNvPr>
            <p:cNvSpPr/>
            <p:nvPr/>
          </p:nvSpPr>
          <p:spPr>
            <a:xfrm rot="10800000">
              <a:off x="2573954" y="4884957"/>
              <a:ext cx="250373" cy="327847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7" name="弧形 126">
              <a:extLst>
                <a:ext uri="{FF2B5EF4-FFF2-40B4-BE49-F238E27FC236}">
                  <a16:creationId xmlns:a16="http://schemas.microsoft.com/office/drawing/2014/main" id="{677202F3-173F-4974-8BDF-2893B68CCFA4}"/>
                </a:ext>
              </a:extLst>
            </p:cNvPr>
            <p:cNvSpPr/>
            <p:nvPr/>
          </p:nvSpPr>
          <p:spPr>
            <a:xfrm flipH="1">
              <a:off x="8944890" y="4666339"/>
              <a:ext cx="250373" cy="327847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8" name="弧形 127">
              <a:extLst>
                <a:ext uri="{FF2B5EF4-FFF2-40B4-BE49-F238E27FC236}">
                  <a16:creationId xmlns:a16="http://schemas.microsoft.com/office/drawing/2014/main" id="{28EF0F90-92DF-4122-B8C9-DF26ECA87026}"/>
                </a:ext>
              </a:extLst>
            </p:cNvPr>
            <p:cNvSpPr/>
            <p:nvPr/>
          </p:nvSpPr>
          <p:spPr>
            <a:xfrm rot="16200000">
              <a:off x="9003196" y="4001019"/>
              <a:ext cx="236050" cy="347739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29" name="弧形 128">
              <a:extLst>
                <a:ext uri="{FF2B5EF4-FFF2-40B4-BE49-F238E27FC236}">
                  <a16:creationId xmlns:a16="http://schemas.microsoft.com/office/drawing/2014/main" id="{4D67BDAA-ED87-4550-B816-08C3ED5DD8CB}"/>
                </a:ext>
              </a:extLst>
            </p:cNvPr>
            <p:cNvSpPr/>
            <p:nvPr/>
          </p:nvSpPr>
          <p:spPr>
            <a:xfrm rot="16200000">
              <a:off x="5586183" y="2576780"/>
              <a:ext cx="236050" cy="347739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30" name="弧形 129">
              <a:extLst>
                <a:ext uri="{FF2B5EF4-FFF2-40B4-BE49-F238E27FC236}">
                  <a16:creationId xmlns:a16="http://schemas.microsoft.com/office/drawing/2014/main" id="{A0EFBDF9-7051-4678-8F9F-65CC62D2FFE8}"/>
                </a:ext>
              </a:extLst>
            </p:cNvPr>
            <p:cNvSpPr/>
            <p:nvPr/>
          </p:nvSpPr>
          <p:spPr>
            <a:xfrm>
              <a:off x="4303290" y="2887616"/>
              <a:ext cx="250373" cy="327847"/>
            </a:xfrm>
            <a:prstGeom prst="arc">
              <a:avLst>
                <a:gd name="adj1" fmla="val 16046386"/>
                <a:gd name="adj2" fmla="val 834543"/>
              </a:avLst>
            </a:prstGeom>
            <a:ln w="38100">
              <a:solidFill>
                <a:srgbClr val="FF0000"/>
              </a:solidFill>
              <a:headEnd type="stealt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31" name="TextBox 2">
              <a:extLst>
                <a:ext uri="{FF2B5EF4-FFF2-40B4-BE49-F238E27FC236}">
                  <a16:creationId xmlns:a16="http://schemas.microsoft.com/office/drawing/2014/main" id="{5FF1AFD6-1DC2-4462-9091-C47FE7753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3777" y="3566624"/>
              <a:ext cx="749258" cy="24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zh-CN" sz="900" baseline="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Indoor Unit</a:t>
              </a:r>
            </a:p>
          </p:txBody>
        </p:sp>
        <p:sp>
          <p:nvSpPr>
            <p:cNvPr id="132" name="TextBox 146">
              <a:extLst>
                <a:ext uri="{FF2B5EF4-FFF2-40B4-BE49-F238E27FC236}">
                  <a16:creationId xmlns:a16="http://schemas.microsoft.com/office/drawing/2014/main" id="{58B5A316-AF46-4D2F-9C40-42F94CFB7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419" y="5784732"/>
              <a:ext cx="835820" cy="24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306" tIns="52153" rIns="104306" bIns="52153">
              <a:spAutoFit/>
            </a:bodyPr>
            <a:lstStyle/>
            <a:p>
              <a:pPr algn="l"/>
              <a:r>
                <a:rPr lang="en-US" altLang="zh-CN" sz="900" baseline="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Outdoor Unit</a:t>
              </a:r>
            </a:p>
          </p:txBody>
        </p:sp>
        <p:sp>
          <p:nvSpPr>
            <p:cNvPr id="133" name="弦形 132">
              <a:extLst>
                <a:ext uri="{FF2B5EF4-FFF2-40B4-BE49-F238E27FC236}">
                  <a16:creationId xmlns:a16="http://schemas.microsoft.com/office/drawing/2014/main" id="{A726C251-5E51-4715-9D39-2CE65A8C6D09}"/>
                </a:ext>
              </a:extLst>
            </p:cNvPr>
            <p:cNvSpPr/>
            <p:nvPr/>
          </p:nvSpPr>
          <p:spPr>
            <a:xfrm rot="5400000">
              <a:off x="2666633" y="3243071"/>
              <a:ext cx="139881" cy="255010"/>
            </a:xfrm>
            <a:prstGeom prst="chord">
              <a:avLst>
                <a:gd name="adj1" fmla="val 5352986"/>
                <a:gd name="adj2" fmla="val 16216094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cxnSp>
          <p:nvCxnSpPr>
            <p:cNvPr id="134" name="肘形连接符 20">
              <a:extLst>
                <a:ext uri="{FF2B5EF4-FFF2-40B4-BE49-F238E27FC236}">
                  <a16:creationId xmlns:a16="http://schemas.microsoft.com/office/drawing/2014/main" id="{039969C6-48B3-431C-8105-E38AEAC2D2DB}"/>
                </a:ext>
              </a:extLst>
            </p:cNvPr>
            <p:cNvCxnSpPr>
              <a:cxnSpLocks/>
              <a:stCxn id="106" idx="0"/>
              <a:endCxn id="55" idx="3"/>
            </p:cNvCxnSpPr>
            <p:nvPr/>
          </p:nvCxnSpPr>
          <p:spPr>
            <a:xfrm rot="16200000" flipV="1">
              <a:off x="3761101" y="4697224"/>
              <a:ext cx="1524204" cy="1617678"/>
            </a:xfrm>
            <a:prstGeom prst="bentConnector2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梯形 134">
              <a:extLst>
                <a:ext uri="{FF2B5EF4-FFF2-40B4-BE49-F238E27FC236}">
                  <a16:creationId xmlns:a16="http://schemas.microsoft.com/office/drawing/2014/main" id="{59CF0236-39C3-4F72-BF07-154442E65F95}"/>
                </a:ext>
              </a:extLst>
            </p:cNvPr>
            <p:cNvSpPr/>
            <p:nvPr/>
          </p:nvSpPr>
          <p:spPr>
            <a:xfrm rot="5400000">
              <a:off x="6475401" y="5075786"/>
              <a:ext cx="67026" cy="71094"/>
            </a:xfrm>
            <a:prstGeom prst="trapezoid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aseline="0">
                <a:cs typeface="+mn-ea"/>
                <a:sym typeface="+mn-lt"/>
              </a:endParaRPr>
            </a:p>
          </p:txBody>
        </p:sp>
        <p:sp>
          <p:nvSpPr>
            <p:cNvPr id="136" name="等腰三角形 135">
              <a:extLst>
                <a:ext uri="{FF2B5EF4-FFF2-40B4-BE49-F238E27FC236}">
                  <a16:creationId xmlns:a16="http://schemas.microsoft.com/office/drawing/2014/main" id="{3D338A79-719B-4DFA-8CD2-96B1363DA906}"/>
                </a:ext>
              </a:extLst>
            </p:cNvPr>
            <p:cNvSpPr/>
            <p:nvPr/>
          </p:nvSpPr>
          <p:spPr>
            <a:xfrm rot="5400000">
              <a:off x="6538111" y="4907643"/>
              <a:ext cx="441997" cy="381032"/>
            </a:xfrm>
            <a:prstGeom prst="triangl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/>
            </a:p>
          </p:txBody>
        </p:sp>
        <p:sp>
          <p:nvSpPr>
            <p:cNvPr id="137" name="等腰三角形 136">
              <a:extLst>
                <a:ext uri="{FF2B5EF4-FFF2-40B4-BE49-F238E27FC236}">
                  <a16:creationId xmlns:a16="http://schemas.microsoft.com/office/drawing/2014/main" id="{6C20C541-3ED5-4A72-8587-70D2424CFED6}"/>
                </a:ext>
              </a:extLst>
            </p:cNvPr>
            <p:cNvSpPr/>
            <p:nvPr/>
          </p:nvSpPr>
          <p:spPr>
            <a:xfrm rot="16200000">
              <a:off x="6919144" y="4907643"/>
              <a:ext cx="441997" cy="381032"/>
            </a:xfrm>
            <a:prstGeom prst="triangl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/>
            </a:p>
          </p:txBody>
        </p:sp>
        <p:cxnSp>
          <p:nvCxnSpPr>
            <p:cNvPr id="138" name="直接连接符​​ 122">
              <a:extLst>
                <a:ext uri="{FF2B5EF4-FFF2-40B4-BE49-F238E27FC236}">
                  <a16:creationId xmlns:a16="http://schemas.microsoft.com/office/drawing/2014/main" id="{759FA2CC-8619-4A71-B2E8-F2D2AF35E929}"/>
                </a:ext>
              </a:extLst>
            </p:cNvPr>
            <p:cNvCxnSpPr/>
            <p:nvPr/>
          </p:nvCxnSpPr>
          <p:spPr>
            <a:xfrm flipV="1">
              <a:off x="6811789" y="4791789"/>
              <a:ext cx="275674" cy="1"/>
            </a:xfrm>
            <a:prstGeom prst="line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​​ 122">
              <a:extLst>
                <a:ext uri="{FF2B5EF4-FFF2-40B4-BE49-F238E27FC236}">
                  <a16:creationId xmlns:a16="http://schemas.microsoft.com/office/drawing/2014/main" id="{5B676955-FD37-4EF0-BAF4-398FC1223B8A}"/>
                </a:ext>
              </a:extLst>
            </p:cNvPr>
            <p:cNvCxnSpPr/>
            <p:nvPr/>
          </p:nvCxnSpPr>
          <p:spPr>
            <a:xfrm rot="5400000" flipV="1">
              <a:off x="6804611" y="4946028"/>
              <a:ext cx="275674" cy="1"/>
            </a:xfrm>
            <a:prstGeom prst="line">
              <a:avLst/>
            </a:prstGeom>
            <a:ln w="63500" cmpd="dbl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7" name="矩形 596">
            <a:extLst>
              <a:ext uri="{FF2B5EF4-FFF2-40B4-BE49-F238E27FC236}">
                <a16:creationId xmlns:a16="http://schemas.microsoft.com/office/drawing/2014/main" id="{2B622D9D-FF57-42FE-9359-CF1884A7A9FA}"/>
              </a:ext>
            </a:extLst>
          </p:cNvPr>
          <p:cNvSpPr/>
          <p:nvPr/>
        </p:nvSpPr>
        <p:spPr>
          <a:xfrm>
            <a:off x="641968" y="5318444"/>
            <a:ext cx="335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Parameters for reference</a:t>
            </a:r>
            <a:endParaRPr lang="zh-CN" alt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45">
            <a:extLst>
              <a:ext uri="{FF2B5EF4-FFF2-40B4-BE49-F238E27FC236}">
                <a16:creationId xmlns:a16="http://schemas.microsoft.com/office/drawing/2014/main" id="{EF3B2E66-28B1-4773-96FE-165D64160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2" y="556403"/>
            <a:ext cx="4440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Operation Instructions        </a:t>
            </a:r>
            <a:r>
              <a:rPr lang="en-US" altLang="zh-CN" sz="1800" b="1" dirty="0">
                <a:ea typeface="黑体" panose="02010609060101010101" pitchFamily="49" charset="-122"/>
                <a:sym typeface="Calibri" panose="020F0502020204030204" pitchFamily="34" charset="0"/>
              </a:rPr>
              <a:t>Data Explanation</a:t>
            </a:r>
            <a:endParaRPr lang="zh-CN" altLang="en-US" sz="1800" b="1" dirty="0"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146" name="Oval 46">
            <a:extLst>
              <a:ext uri="{FF2B5EF4-FFF2-40B4-BE49-F238E27FC236}">
                <a16:creationId xmlns:a16="http://schemas.microsoft.com/office/drawing/2014/main" id="{965E9FB7-CA20-4D35-8BC3-88BDE779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498" y="495765"/>
            <a:ext cx="106363" cy="1111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70C0"/>
              </a:solidFill>
              <a:sym typeface="Calibri" panose="020F0502020204030204" pitchFamily="34" charset="0"/>
            </a:endParaRPr>
          </a:p>
        </p:txBody>
      </p:sp>
      <p:sp>
        <p:nvSpPr>
          <p:cNvPr id="147" name="Oval 46">
            <a:extLst>
              <a:ext uri="{FF2B5EF4-FFF2-40B4-BE49-F238E27FC236}">
                <a16:creationId xmlns:a16="http://schemas.microsoft.com/office/drawing/2014/main" id="{34BFB83C-E8C6-44EA-9638-25D5AC15D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3" y="495764"/>
            <a:ext cx="106363" cy="11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29609D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ym typeface="Calibri" panose="020F0502020204030204" pitchFamily="34" charset="0"/>
            </a:endParaRPr>
          </a:p>
        </p:txBody>
      </p:sp>
      <p:sp>
        <p:nvSpPr>
          <p:cNvPr id="148" name="AutoShape 3">
            <a:extLst>
              <a:ext uri="{FF2B5EF4-FFF2-40B4-BE49-F238E27FC236}">
                <a16:creationId xmlns:a16="http://schemas.microsoft.com/office/drawing/2014/main" id="{90E1E5FE-0465-48B9-96E2-5B55B5B4F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3" y="85311"/>
            <a:ext cx="2606677" cy="366282"/>
          </a:xfrm>
          <a:prstGeom prst="flowChartProcess">
            <a:avLst/>
          </a:prstGeom>
          <a:solidFill>
            <a:srgbClr val="0093D5"/>
          </a:solidFill>
          <a:ln w="9525">
            <a:solidFill>
              <a:srgbClr val="0093D5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B0F0"/>
              </a:solidFill>
              <a:sym typeface="Calibri" panose="020F0502020204030204" pitchFamily="34" charset="0"/>
            </a:endParaRPr>
          </a:p>
        </p:txBody>
      </p:sp>
      <p:sp>
        <p:nvSpPr>
          <p:cNvPr id="149" name="标题 2">
            <a:extLst>
              <a:ext uri="{FF2B5EF4-FFF2-40B4-BE49-F238E27FC236}">
                <a16:creationId xmlns:a16="http://schemas.microsoft.com/office/drawing/2014/main" id="{210FE440-2F00-4E48-8CEE-5909A94E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1" y="67383"/>
            <a:ext cx="8712317" cy="43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General Information                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Running Data Checking</a:t>
            </a:r>
            <a:r>
              <a:rPr lang="en-US" altLang="zh-CN" sz="2000" b="1" dirty="0">
                <a:solidFill>
                  <a:srgbClr val="7F7F7F"/>
                </a:solidFill>
                <a:ea typeface="黑体" panose="02010609060101010101" pitchFamily="49" charset="-122"/>
                <a:sym typeface="Calibri" panose="020F0502020204030204" pitchFamily="34" charset="0"/>
              </a:rPr>
              <a:t>                 Parameter Setting</a:t>
            </a:r>
            <a:endParaRPr lang="zh-CN" altLang="en-US" sz="2000" b="1" baseline="0" dirty="0">
              <a:solidFill>
                <a:srgbClr val="7F7F7F"/>
              </a:solidFill>
              <a:ea typeface="黑体" panose="0201060906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8A7219-210E-40C2-B340-8C47AB514764}"/>
              </a:ext>
            </a:extLst>
          </p:cNvPr>
          <p:cNvGrpSpPr/>
          <p:nvPr/>
        </p:nvGrpSpPr>
        <p:grpSpPr>
          <a:xfrm>
            <a:off x="278535" y="1777908"/>
            <a:ext cx="3910991" cy="3399750"/>
            <a:chOff x="278535" y="1777908"/>
            <a:chExt cx="3910991" cy="3399750"/>
          </a:xfrm>
        </p:grpSpPr>
        <p:pic>
          <p:nvPicPr>
            <p:cNvPr id="596" name="图片 595">
              <a:extLst>
                <a:ext uri="{FF2B5EF4-FFF2-40B4-BE49-F238E27FC236}">
                  <a16:creationId xmlns:a16="http://schemas.microsoft.com/office/drawing/2014/main" id="{A6A99EE7-7A41-4B56-BD00-7DE53FCDC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535" y="1777908"/>
              <a:ext cx="3910991" cy="3399750"/>
            </a:xfrm>
            <a:prstGeom prst="rect">
              <a:avLst/>
            </a:prstGeom>
          </p:spPr>
        </p:pic>
        <p:sp>
          <p:nvSpPr>
            <p:cNvPr id="150" name="TextBox 4">
              <a:extLst>
                <a:ext uri="{FF2B5EF4-FFF2-40B4-BE49-F238E27FC236}">
                  <a16:creationId xmlns:a16="http://schemas.microsoft.com/office/drawing/2014/main" id="{B9C7EBB4-8878-48BD-8D01-27EC00FA8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414" y="3728685"/>
              <a:ext cx="36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</a:rPr>
                <a:t>T1</a:t>
              </a:r>
              <a:endParaRPr lang="zh-CN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51" name="TextBox 4">
              <a:extLst>
                <a:ext uri="{FF2B5EF4-FFF2-40B4-BE49-F238E27FC236}">
                  <a16:creationId xmlns:a16="http://schemas.microsoft.com/office/drawing/2014/main" id="{24350688-C659-4795-A9E5-32D6CCCDF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98" y="3958041"/>
              <a:ext cx="36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</a:rPr>
                <a:t>T2</a:t>
              </a:r>
              <a:endParaRPr lang="zh-CN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52" name="TextBox 4">
              <a:extLst>
                <a:ext uri="{FF2B5EF4-FFF2-40B4-BE49-F238E27FC236}">
                  <a16:creationId xmlns:a16="http://schemas.microsoft.com/office/drawing/2014/main" id="{98E7D2AD-35F9-4CC4-A5A6-E5AA9C102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39" y="2249579"/>
              <a:ext cx="36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</a:rPr>
                <a:t>T3</a:t>
              </a:r>
              <a:endParaRPr lang="zh-CN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53" name="TextBox 4">
              <a:extLst>
                <a:ext uri="{FF2B5EF4-FFF2-40B4-BE49-F238E27FC236}">
                  <a16:creationId xmlns:a16="http://schemas.microsoft.com/office/drawing/2014/main" id="{ABF14A1A-1725-4DBB-A621-CF848061F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975" y="2967029"/>
              <a:ext cx="367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</a:rPr>
                <a:t>T4</a:t>
              </a:r>
              <a:endParaRPr lang="zh-CN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54" name="TextBox 4">
              <a:extLst>
                <a:ext uri="{FF2B5EF4-FFF2-40B4-BE49-F238E27FC236}">
                  <a16:creationId xmlns:a16="http://schemas.microsoft.com/office/drawing/2014/main" id="{71ABAD6A-595F-4441-B7C9-D10543453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3055" y="2397578"/>
              <a:ext cx="3788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</a:rPr>
                <a:t>TP</a:t>
              </a:r>
              <a:endParaRPr lang="zh-CN" altLang="en-US" sz="1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74014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templete.potx" id="{D4086190-C16F-458E-B22E-52DC6AF12804}" vid="{C70FF4C1-7548-4942-98E4-E2620F42B24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templete</Template>
  <TotalTime>0</TotalTime>
  <Words>2652</Words>
  <Application>Microsoft Office PowerPoint</Application>
  <PresentationFormat>宽屏</PresentationFormat>
  <Paragraphs>639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Dotum</vt:lpstr>
      <vt:lpstr>Hiragino Sans GB W3</vt:lpstr>
      <vt:lpstr>黑体</vt:lpstr>
      <vt:lpstr>宋体</vt:lpstr>
      <vt:lpstr>微软雅黑</vt:lpstr>
      <vt:lpstr>Arial</vt:lpstr>
      <vt:lpstr>Calibri</vt:lpstr>
      <vt:lpstr>Calibri Light</vt:lpstr>
      <vt:lpstr>Segoe UI Light</vt:lpstr>
      <vt:lpstr>Times New Roman</vt:lpstr>
      <vt:lpstr>Wingdings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2022-03-24T01:24:40Z</dcterms:created>
  <dcterms:modified xsi:type="dcterms:W3CDTF">2022-03-25T11:37:24Z</dcterms:modified>
</cp:coreProperties>
</file>