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469" r:id="rId2"/>
    <p:sldId id="1153" r:id="rId3"/>
    <p:sldId id="1136" r:id="rId4"/>
    <p:sldId id="1147" r:id="rId5"/>
    <p:sldId id="1148" r:id="rId6"/>
    <p:sldId id="1125" r:id="rId7"/>
    <p:sldId id="1133" r:id="rId8"/>
    <p:sldId id="1134" r:id="rId9"/>
    <p:sldId id="1118" r:id="rId10"/>
    <p:sldId id="1127" r:id="rId11"/>
    <p:sldId id="1149" r:id="rId12"/>
    <p:sldId id="1150" r:id="rId13"/>
    <p:sldId id="1139" r:id="rId14"/>
    <p:sldId id="1128" r:id="rId15"/>
    <p:sldId id="1151" r:id="rId16"/>
    <p:sldId id="1152" r:id="rId17"/>
    <p:sldId id="1155" r:id="rId18"/>
    <p:sldId id="256" r:id="rId19"/>
    <p:sldId id="257" r:id="rId20"/>
    <p:sldId id="258" r:id="rId21"/>
    <p:sldId id="259" r:id="rId22"/>
    <p:sldId id="260" r:id="rId23"/>
    <p:sldId id="261" r:id="rId24"/>
    <p:sldId id="262" r:id="rId25"/>
    <p:sldId id="266" r:id="rId26"/>
    <p:sldId id="264" r:id="rId27"/>
    <p:sldId id="265" r:id="rId28"/>
    <p:sldId id="1154" r:id="rId29"/>
  </p:sldIdLst>
  <p:sldSz cx="9144000" cy="5143500" type="screen16x9"/>
  <p:notesSz cx="6797675" cy="9926638"/>
  <p:defaultTextStyle>
    <a:defPPr>
      <a:defRPr lang="zh-CN"/>
    </a:defPPr>
    <a:lvl1pPr algn="l" rtl="0" fontAlgn="base">
      <a:spcBef>
        <a:spcPct val="0"/>
      </a:spcBef>
      <a:spcAft>
        <a:spcPct val="0"/>
      </a:spcAft>
      <a:defRPr kern="1200">
        <a:solidFill>
          <a:schemeClr val="tx1"/>
        </a:solidFill>
        <a:latin typeface="微软雅黑"/>
        <a:ea typeface="微软雅黑"/>
        <a:cs typeface="微软雅黑"/>
      </a:defRPr>
    </a:lvl1pPr>
    <a:lvl2pPr marL="342900" algn="l" rtl="0" fontAlgn="base">
      <a:spcBef>
        <a:spcPct val="0"/>
      </a:spcBef>
      <a:spcAft>
        <a:spcPct val="0"/>
      </a:spcAft>
      <a:defRPr kern="1200">
        <a:solidFill>
          <a:schemeClr val="tx1"/>
        </a:solidFill>
        <a:latin typeface="微软雅黑"/>
        <a:ea typeface="微软雅黑"/>
        <a:cs typeface="微软雅黑"/>
      </a:defRPr>
    </a:lvl2pPr>
    <a:lvl3pPr marL="685800" algn="l" rtl="0" fontAlgn="base">
      <a:spcBef>
        <a:spcPct val="0"/>
      </a:spcBef>
      <a:spcAft>
        <a:spcPct val="0"/>
      </a:spcAft>
      <a:defRPr kern="1200">
        <a:solidFill>
          <a:schemeClr val="tx1"/>
        </a:solidFill>
        <a:latin typeface="微软雅黑"/>
        <a:ea typeface="微软雅黑"/>
        <a:cs typeface="微软雅黑"/>
      </a:defRPr>
    </a:lvl3pPr>
    <a:lvl4pPr marL="1028700" algn="l" rtl="0" fontAlgn="base">
      <a:spcBef>
        <a:spcPct val="0"/>
      </a:spcBef>
      <a:spcAft>
        <a:spcPct val="0"/>
      </a:spcAft>
      <a:defRPr kern="1200">
        <a:solidFill>
          <a:schemeClr val="tx1"/>
        </a:solidFill>
        <a:latin typeface="微软雅黑"/>
        <a:ea typeface="微软雅黑"/>
        <a:cs typeface="微软雅黑"/>
      </a:defRPr>
    </a:lvl4pPr>
    <a:lvl5pPr marL="1371600" algn="l" rtl="0" fontAlgn="base">
      <a:spcBef>
        <a:spcPct val="0"/>
      </a:spcBef>
      <a:spcAft>
        <a:spcPct val="0"/>
      </a:spcAft>
      <a:defRPr kern="1200">
        <a:solidFill>
          <a:schemeClr val="tx1"/>
        </a:solidFill>
        <a:latin typeface="微软雅黑"/>
        <a:ea typeface="微软雅黑"/>
        <a:cs typeface="微软雅黑"/>
      </a:defRPr>
    </a:lvl5pPr>
    <a:lvl6pPr marL="1714500" algn="l" defTabSz="685800" rtl="0" eaLnBrk="1" latinLnBrk="0" hangingPunct="1">
      <a:defRPr kern="1200">
        <a:solidFill>
          <a:schemeClr val="tx1"/>
        </a:solidFill>
        <a:latin typeface="微软雅黑"/>
        <a:ea typeface="微软雅黑"/>
        <a:cs typeface="微软雅黑"/>
      </a:defRPr>
    </a:lvl6pPr>
    <a:lvl7pPr marL="2057400" algn="l" defTabSz="685800" rtl="0" eaLnBrk="1" latinLnBrk="0" hangingPunct="1">
      <a:defRPr kern="1200">
        <a:solidFill>
          <a:schemeClr val="tx1"/>
        </a:solidFill>
        <a:latin typeface="微软雅黑"/>
        <a:ea typeface="微软雅黑"/>
        <a:cs typeface="微软雅黑"/>
      </a:defRPr>
    </a:lvl7pPr>
    <a:lvl8pPr marL="2400300" algn="l" defTabSz="685800" rtl="0" eaLnBrk="1" latinLnBrk="0" hangingPunct="1">
      <a:defRPr kern="1200">
        <a:solidFill>
          <a:schemeClr val="tx1"/>
        </a:solidFill>
        <a:latin typeface="微软雅黑"/>
        <a:ea typeface="微软雅黑"/>
        <a:cs typeface="微软雅黑"/>
      </a:defRPr>
    </a:lvl8pPr>
    <a:lvl9pPr marL="2743200" algn="l" defTabSz="685800" rtl="0" eaLnBrk="1" latinLnBrk="0" hangingPunct="1">
      <a:defRPr kern="1200">
        <a:solidFill>
          <a:schemeClr val="tx1"/>
        </a:solidFill>
        <a:latin typeface="微软雅黑"/>
        <a:ea typeface="微软雅黑"/>
        <a:cs typeface="微软雅黑"/>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dea" initials="Mide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2B1"/>
    <a:srgbClr val="FA8504"/>
    <a:srgbClr val="9A9A9A"/>
    <a:srgbClr val="3F3A3A"/>
    <a:srgbClr val="0066FF"/>
    <a:srgbClr val="FF0000"/>
    <a:srgbClr val="808080"/>
    <a:srgbClr val="993300"/>
    <a:srgbClr val="5F5F5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68" autoAdjust="0"/>
    <p:restoredTop sz="87435" autoAdjust="0"/>
  </p:normalViewPr>
  <p:slideViewPr>
    <p:cSldViewPr>
      <p:cViewPr varScale="1">
        <p:scale>
          <a:sx n="131" d="100"/>
          <a:sy n="131" d="100"/>
        </p:scale>
        <p:origin x="1266" y="132"/>
      </p:cViewPr>
      <p:guideLst>
        <p:guide orient="horz" pos="2160"/>
        <p:guide pos="3840"/>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宋体" charset="-122"/>
                <a:cs typeface="+mn-cs"/>
              </a:defRPr>
            </a:lvl1pPr>
          </a:lstStyle>
          <a:p>
            <a:pPr>
              <a:defRPr/>
            </a:pPr>
            <a:endParaRPr lang="zh-CN" altLang="en-US"/>
          </a:p>
        </p:txBody>
      </p:sp>
      <p:sp>
        <p:nvSpPr>
          <p:cNvPr id="3686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宋体" charset="-122"/>
                <a:cs typeface="+mn-cs"/>
              </a:defRPr>
            </a:lvl1pPr>
          </a:lstStyle>
          <a:p>
            <a:pPr>
              <a:defRPr/>
            </a:pPr>
            <a:fld id="{5460BD73-C918-4733-92F6-45166652C181}" type="datetimeFigureOut">
              <a:rPr lang="zh-CN" altLang="en-US"/>
              <a:pPr>
                <a:defRPr/>
              </a:pPr>
              <a:t>2022/4/1</a:t>
            </a:fld>
            <a:endParaRPr lang="en-US" altLang="zh-CN"/>
          </a:p>
        </p:txBody>
      </p:sp>
      <p:sp>
        <p:nvSpPr>
          <p:cNvPr id="3686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宋体" charset="-122"/>
                <a:cs typeface="+mn-cs"/>
              </a:defRPr>
            </a:lvl1pPr>
          </a:lstStyle>
          <a:p>
            <a:pPr>
              <a:defRPr/>
            </a:pPr>
            <a:endParaRPr lang="en-US" altLang="zh-CN"/>
          </a:p>
        </p:txBody>
      </p:sp>
      <p:sp>
        <p:nvSpPr>
          <p:cNvPr id="3686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宋体" charset="-122"/>
                <a:cs typeface="+mn-cs"/>
              </a:defRPr>
            </a:lvl1pPr>
          </a:lstStyle>
          <a:p>
            <a:pPr>
              <a:defRPr/>
            </a:pPr>
            <a:fld id="{D5A9C4FC-8CDF-4FB0-8EE8-91E4D2B30866}" type="slidenum">
              <a:rPr lang="zh-CN" altLang="en-US"/>
              <a:pPr>
                <a:defRPr/>
              </a:pPr>
              <a:t>‹nr.›</a:t>
            </a:fld>
            <a:endParaRPr lang="en-US" altLang="zh-CN"/>
          </a:p>
        </p:txBody>
      </p:sp>
    </p:spTree>
    <p:extLst>
      <p:ext uri="{BB962C8B-B14F-4D97-AF65-F5344CB8AC3E}">
        <p14:creationId xmlns:p14="http://schemas.microsoft.com/office/powerpoint/2010/main" val="3206151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E0B92F3-C767-4D65-B563-26112E9ABF5D}" type="datetimeFigureOut">
              <a:rPr lang="zh-CN" altLang="en-US"/>
              <a:pPr>
                <a:defRPr/>
              </a:pPr>
              <a:t>2022/4/1</a:t>
            </a:fld>
            <a:endParaRPr lang="zh-CN" altLang="en-US"/>
          </a:p>
        </p:txBody>
      </p:sp>
      <p:sp>
        <p:nvSpPr>
          <p:cNvPr id="4" name="幻灯片图像占位符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AA03E42-C586-4D9C-996C-93FD6F2579A5}" type="slidenum">
              <a:rPr lang="zh-CN" altLang="en-US"/>
              <a:pPr>
                <a:defRPr/>
              </a:pPr>
              <a:t>‹nr.›</a:t>
            </a:fld>
            <a:endParaRPr lang="zh-CN" altLang="en-US"/>
          </a:p>
        </p:txBody>
      </p:sp>
    </p:spTree>
    <p:extLst>
      <p:ext uri="{BB962C8B-B14F-4D97-AF65-F5344CB8AC3E}">
        <p14:creationId xmlns:p14="http://schemas.microsoft.com/office/powerpoint/2010/main" val="2658335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42900" algn="l" rtl="0" eaLnBrk="0" fontAlgn="base" hangingPunct="0">
      <a:spcBef>
        <a:spcPct val="30000"/>
      </a:spcBef>
      <a:spcAft>
        <a:spcPct val="0"/>
      </a:spcAft>
      <a:defRPr sz="900" kern="1200">
        <a:solidFill>
          <a:schemeClr val="tx1"/>
        </a:solidFill>
        <a:latin typeface="+mn-lt"/>
        <a:ea typeface="+mn-ea"/>
        <a:cs typeface="+mn-cs"/>
      </a:defRPr>
    </a:lvl2pPr>
    <a:lvl3pPr marL="685800" algn="l" rtl="0" eaLnBrk="0" fontAlgn="base" hangingPunct="0">
      <a:spcBef>
        <a:spcPct val="30000"/>
      </a:spcBef>
      <a:spcAft>
        <a:spcPct val="0"/>
      </a:spcAft>
      <a:defRPr sz="900" kern="1200">
        <a:solidFill>
          <a:schemeClr val="tx1"/>
        </a:solidFill>
        <a:latin typeface="+mn-lt"/>
        <a:ea typeface="+mn-ea"/>
        <a:cs typeface="+mn-cs"/>
      </a:defRPr>
    </a:lvl3pPr>
    <a:lvl4pPr marL="1028700" algn="l" rtl="0" eaLnBrk="0" fontAlgn="base" hangingPunct="0">
      <a:spcBef>
        <a:spcPct val="30000"/>
      </a:spcBef>
      <a:spcAft>
        <a:spcPct val="0"/>
      </a:spcAft>
      <a:defRPr sz="900" kern="1200">
        <a:solidFill>
          <a:schemeClr val="tx1"/>
        </a:solidFill>
        <a:latin typeface="+mn-lt"/>
        <a:ea typeface="+mn-ea"/>
        <a:cs typeface="+mn-cs"/>
      </a:defRPr>
    </a:lvl4pPr>
    <a:lvl5pPr marL="1371600" algn="l"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3</a:t>
            </a:fld>
            <a:endParaRPr lang="zh-CN" altLang="en-US"/>
          </a:p>
        </p:txBody>
      </p:sp>
    </p:spTree>
    <p:extLst>
      <p:ext uri="{BB962C8B-B14F-4D97-AF65-F5344CB8AC3E}">
        <p14:creationId xmlns:p14="http://schemas.microsoft.com/office/powerpoint/2010/main" val="2361917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13</a:t>
            </a:fld>
            <a:endParaRPr lang="zh-CN" altLang="en-US"/>
          </a:p>
        </p:txBody>
      </p:sp>
    </p:spTree>
    <p:extLst>
      <p:ext uri="{BB962C8B-B14F-4D97-AF65-F5344CB8AC3E}">
        <p14:creationId xmlns:p14="http://schemas.microsoft.com/office/powerpoint/2010/main" val="2450952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14</a:t>
            </a:fld>
            <a:endParaRPr lang="zh-CN" altLang="en-US"/>
          </a:p>
        </p:txBody>
      </p:sp>
    </p:spTree>
    <p:extLst>
      <p:ext uri="{BB962C8B-B14F-4D97-AF65-F5344CB8AC3E}">
        <p14:creationId xmlns:p14="http://schemas.microsoft.com/office/powerpoint/2010/main" val="245095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900" kern="1200" dirty="0">
                <a:solidFill>
                  <a:schemeClr val="tx1"/>
                </a:solidFill>
                <a:effectLst/>
                <a:latin typeface="+mn-lt"/>
                <a:ea typeface="+mn-ea"/>
                <a:cs typeface="+mn-cs"/>
              </a:rPr>
              <a:t>Compressor belt heater: preheating for unit operate, ensure unit quickly work when the coldness.</a:t>
            </a:r>
            <a:endParaRPr lang="zh-CN" altLang="zh-CN" sz="9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a:defRPr/>
            </a:pPr>
            <a:fld id="{DAA03E42-C586-4D9C-996C-93FD6F2579A5}" type="slidenum">
              <a:rPr lang="zh-CN" altLang="en-US" smtClean="0"/>
              <a:pPr>
                <a:defRPr/>
              </a:pPr>
              <a:t>15</a:t>
            </a:fld>
            <a:endParaRPr lang="zh-CN" altLang="en-US"/>
          </a:p>
        </p:txBody>
      </p:sp>
    </p:spTree>
    <p:extLst>
      <p:ext uri="{BB962C8B-B14F-4D97-AF65-F5344CB8AC3E}">
        <p14:creationId xmlns:p14="http://schemas.microsoft.com/office/powerpoint/2010/main" val="2547684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kern="1200" dirty="0">
                <a:solidFill>
                  <a:schemeClr val="tx1"/>
                </a:solidFill>
                <a:effectLst/>
                <a:latin typeface="+mn-lt"/>
                <a:ea typeface="+mn-ea"/>
                <a:cs typeface="+mn-cs"/>
              </a:rPr>
              <a:t>Base Pan heater: quickly melt and remove snow &amp; ice in the outdoor unit, ensuring stable heating capacity.</a:t>
            </a:r>
            <a:endParaRPr lang="zh-CN" altLang="zh-CN" sz="9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a:defRPr/>
            </a:pPr>
            <a:fld id="{DAA03E42-C586-4D9C-996C-93FD6F2579A5}" type="slidenum">
              <a:rPr lang="zh-CN" altLang="en-US" smtClean="0"/>
              <a:pPr>
                <a:defRPr/>
              </a:pPr>
              <a:t>16</a:t>
            </a:fld>
            <a:endParaRPr lang="zh-CN" altLang="en-US"/>
          </a:p>
        </p:txBody>
      </p:sp>
    </p:spTree>
    <p:extLst>
      <p:ext uri="{BB962C8B-B14F-4D97-AF65-F5344CB8AC3E}">
        <p14:creationId xmlns:p14="http://schemas.microsoft.com/office/powerpoint/2010/main" val="438370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接线需要再确认</a:t>
            </a:r>
          </a:p>
        </p:txBody>
      </p:sp>
      <p:sp>
        <p:nvSpPr>
          <p:cNvPr id="4" name="灯片编号占位符 3"/>
          <p:cNvSpPr>
            <a:spLocks noGrp="1"/>
          </p:cNvSpPr>
          <p:nvPr>
            <p:ph type="sldNum" sz="quarter" idx="10"/>
          </p:nvPr>
        </p:nvSpPr>
        <p:spPr/>
        <p:txBody>
          <a:bodyPr/>
          <a:lstStyle/>
          <a:p>
            <a:fld id="{B7902B40-C35A-4530-A1C5-FDEEDCAA1794}" type="slidenum">
              <a:rPr lang="zh-CN" altLang="en-US" smtClean="0"/>
              <a:t>25</a:t>
            </a:fld>
            <a:endParaRPr lang="zh-CN" altLang="en-US"/>
          </a:p>
        </p:txBody>
      </p:sp>
    </p:spTree>
    <p:extLst>
      <p:ext uri="{BB962C8B-B14F-4D97-AF65-F5344CB8AC3E}">
        <p14:creationId xmlns:p14="http://schemas.microsoft.com/office/powerpoint/2010/main" val="230951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接线需要再确认</a:t>
            </a:r>
          </a:p>
        </p:txBody>
      </p:sp>
      <p:sp>
        <p:nvSpPr>
          <p:cNvPr id="4" name="灯片编号占位符 3"/>
          <p:cNvSpPr>
            <a:spLocks noGrp="1"/>
          </p:cNvSpPr>
          <p:nvPr>
            <p:ph type="sldNum" sz="quarter" idx="10"/>
          </p:nvPr>
        </p:nvSpPr>
        <p:spPr/>
        <p:txBody>
          <a:bodyPr/>
          <a:lstStyle/>
          <a:p>
            <a:fld id="{B7902B40-C35A-4530-A1C5-FDEEDCAA1794}" type="slidenum">
              <a:rPr lang="zh-CN" altLang="en-US" smtClean="0"/>
              <a:t>26</a:t>
            </a:fld>
            <a:endParaRPr lang="zh-CN" altLang="en-US"/>
          </a:p>
        </p:txBody>
      </p:sp>
    </p:spTree>
    <p:extLst>
      <p:ext uri="{BB962C8B-B14F-4D97-AF65-F5344CB8AC3E}">
        <p14:creationId xmlns:p14="http://schemas.microsoft.com/office/powerpoint/2010/main" val="457556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接线需要再确认</a:t>
            </a:r>
          </a:p>
        </p:txBody>
      </p:sp>
      <p:sp>
        <p:nvSpPr>
          <p:cNvPr id="4" name="灯片编号占位符 3"/>
          <p:cNvSpPr>
            <a:spLocks noGrp="1"/>
          </p:cNvSpPr>
          <p:nvPr>
            <p:ph type="sldNum" sz="quarter" idx="10"/>
          </p:nvPr>
        </p:nvSpPr>
        <p:spPr/>
        <p:txBody>
          <a:bodyPr/>
          <a:lstStyle/>
          <a:p>
            <a:fld id="{B7902B40-C35A-4530-A1C5-FDEEDCAA1794}" type="slidenum">
              <a:rPr lang="zh-CN" altLang="en-US" smtClean="0"/>
              <a:t>27</a:t>
            </a:fld>
            <a:endParaRPr lang="zh-CN" altLang="en-US"/>
          </a:p>
        </p:txBody>
      </p:sp>
    </p:spTree>
    <p:extLst>
      <p:ext uri="{BB962C8B-B14F-4D97-AF65-F5344CB8AC3E}">
        <p14:creationId xmlns:p14="http://schemas.microsoft.com/office/powerpoint/2010/main" val="2959756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接线需要再确认</a:t>
            </a:r>
          </a:p>
        </p:txBody>
      </p:sp>
      <p:sp>
        <p:nvSpPr>
          <p:cNvPr id="4" name="灯片编号占位符 3"/>
          <p:cNvSpPr>
            <a:spLocks noGrp="1"/>
          </p:cNvSpPr>
          <p:nvPr>
            <p:ph type="sldNum" sz="quarter" idx="10"/>
          </p:nvPr>
        </p:nvSpPr>
        <p:spPr/>
        <p:txBody>
          <a:bodyPr/>
          <a:lstStyle/>
          <a:p>
            <a:fld id="{B7902B40-C35A-4530-A1C5-FDEEDCAA1794}" type="slidenum">
              <a:rPr lang="zh-CN" altLang="en-US" smtClean="0"/>
              <a:t>28</a:t>
            </a:fld>
            <a:endParaRPr lang="zh-CN" altLang="en-US"/>
          </a:p>
        </p:txBody>
      </p:sp>
    </p:spTree>
    <p:extLst>
      <p:ext uri="{BB962C8B-B14F-4D97-AF65-F5344CB8AC3E}">
        <p14:creationId xmlns:p14="http://schemas.microsoft.com/office/powerpoint/2010/main" val="294003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5</a:t>
            </a:fld>
            <a:endParaRPr lang="zh-CN" altLang="en-US"/>
          </a:p>
        </p:txBody>
      </p:sp>
    </p:spTree>
    <p:extLst>
      <p:ext uri="{BB962C8B-B14F-4D97-AF65-F5344CB8AC3E}">
        <p14:creationId xmlns:p14="http://schemas.microsoft.com/office/powerpoint/2010/main" val="236191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6</a:t>
            </a:fld>
            <a:endParaRPr lang="zh-CN" altLang="en-US"/>
          </a:p>
        </p:txBody>
      </p:sp>
    </p:spTree>
    <p:extLst>
      <p:ext uri="{BB962C8B-B14F-4D97-AF65-F5344CB8AC3E}">
        <p14:creationId xmlns:p14="http://schemas.microsoft.com/office/powerpoint/2010/main" val="245095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7</a:t>
            </a:fld>
            <a:endParaRPr lang="zh-CN" altLang="en-US"/>
          </a:p>
        </p:txBody>
      </p:sp>
    </p:spTree>
    <p:extLst>
      <p:ext uri="{BB962C8B-B14F-4D97-AF65-F5344CB8AC3E}">
        <p14:creationId xmlns:p14="http://schemas.microsoft.com/office/powerpoint/2010/main" val="2450952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8</a:t>
            </a:fld>
            <a:endParaRPr lang="zh-CN" altLang="en-US"/>
          </a:p>
        </p:txBody>
      </p:sp>
    </p:spTree>
    <p:extLst>
      <p:ext uri="{BB962C8B-B14F-4D97-AF65-F5344CB8AC3E}">
        <p14:creationId xmlns:p14="http://schemas.microsoft.com/office/powerpoint/2010/main" val="2450952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9</a:t>
            </a:fld>
            <a:endParaRPr lang="zh-CN" altLang="en-US"/>
          </a:p>
        </p:txBody>
      </p:sp>
    </p:spTree>
    <p:extLst>
      <p:ext uri="{BB962C8B-B14F-4D97-AF65-F5344CB8AC3E}">
        <p14:creationId xmlns:p14="http://schemas.microsoft.com/office/powerpoint/2010/main" val="2450952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pPr>
                <a:defRPr/>
              </a:pPr>
              <a:t>10</a:t>
            </a:fld>
            <a:endParaRPr lang="zh-CN" altLang="en-US"/>
          </a:p>
        </p:txBody>
      </p:sp>
    </p:spTree>
    <p:extLst>
      <p:ext uri="{BB962C8B-B14F-4D97-AF65-F5344CB8AC3E}">
        <p14:creationId xmlns:p14="http://schemas.microsoft.com/office/powerpoint/2010/main" val="2450952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A03E42-C586-4D9C-996C-93FD6F2579A5}"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555776" y="87474"/>
            <a:ext cx="5902424" cy="486054"/>
          </a:xfrm>
        </p:spPr>
        <p:txBody>
          <a:bodyPr/>
          <a:lstStyle>
            <a:lvl1pPr algn="r">
              <a:defRPr sz="1800" b="1">
                <a:latin typeface="华文中宋" pitchFamily="2" charset="-122"/>
                <a:ea typeface="华文中宋" pitchFamily="2" charset="-122"/>
              </a:defRPr>
            </a:lvl1pPr>
          </a:lstStyle>
          <a:p>
            <a:r>
              <a:rPr lang="zh-CN" altLang="en-US" dirty="0"/>
              <a:t>单击此处编辑母版标题样式</a:t>
            </a:r>
          </a:p>
        </p:txBody>
      </p:sp>
      <p:sp>
        <p:nvSpPr>
          <p:cNvPr id="3" name="内容占位符 2"/>
          <p:cNvSpPr>
            <a:spLocks noGrp="1"/>
          </p:cNvSpPr>
          <p:nvPr>
            <p:ph idx="1"/>
          </p:nvPr>
        </p:nvSpPr>
        <p:spPr>
          <a:xfrm>
            <a:off x="685800" y="735546"/>
            <a:ext cx="7772400" cy="38364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7" descr="Untitled-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841" y="4866282"/>
            <a:ext cx="8641368" cy="189744"/>
          </a:xfrm>
          <a:prstGeom prst="rect">
            <a:avLst/>
          </a:prstGeom>
        </p:spPr>
      </p:pic>
      <p:sp>
        <p:nvSpPr>
          <p:cNvPr id="3" name="TextBox 2"/>
          <p:cNvSpPr txBox="1"/>
          <p:nvPr userDrawn="1"/>
        </p:nvSpPr>
        <p:spPr>
          <a:xfrm>
            <a:off x="255841" y="4859820"/>
            <a:ext cx="8641368" cy="207749"/>
          </a:xfrm>
          <a:prstGeom prst="rect">
            <a:avLst/>
          </a:prstGeom>
          <a:noFill/>
        </p:spPr>
        <p:txBody>
          <a:bodyPr wrap="square" lIns="68580" tIns="34290" rIns="68580" bIns="34290" rtlCol="0" anchor="t">
            <a:spAutoFit/>
          </a:bodyPr>
          <a:lstStyle/>
          <a:p>
            <a:pPr algn="r"/>
            <a:r>
              <a:rPr lang="en-US" altLang="zh-CN" sz="900" b="1" i="1" dirty="0">
                <a:solidFill>
                  <a:srgbClr val="5F5F5F"/>
                </a:solidFill>
              </a:rPr>
              <a:t>Pg.</a:t>
            </a:r>
            <a:r>
              <a:rPr lang="en-US" altLang="zh-CN" sz="900" b="1" i="1" baseline="0" dirty="0">
                <a:solidFill>
                  <a:srgbClr val="5F5F5F"/>
                </a:solidFill>
              </a:rPr>
              <a:t> </a:t>
            </a:r>
            <a:fld id="{533C61DF-EE8B-49BF-B595-CDBF3A74C2A1}" type="slidenum">
              <a:rPr lang="en-US" altLang="zh-CN" sz="900" b="1" i="1" baseline="0" smtClean="0">
                <a:solidFill>
                  <a:srgbClr val="5F5F5F"/>
                </a:solidFill>
              </a:rPr>
              <a:pPr algn="r"/>
              <a:t>‹nr.›</a:t>
            </a:fld>
            <a:endParaRPr lang="zh-CN" altLang="en-US" sz="900" b="1" i="1" dirty="0">
              <a:solidFill>
                <a:srgbClr val="5F5F5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4" name="文本框 3"/>
          <p:cNvSpPr txBox="1"/>
          <p:nvPr userDrawn="1"/>
        </p:nvSpPr>
        <p:spPr>
          <a:xfrm>
            <a:off x="6228184" y="-5017"/>
            <a:ext cx="2520280" cy="1296144"/>
          </a:xfrm>
          <a:prstGeom prst="rect">
            <a:avLst/>
          </a:prstGeom>
          <a:solidFill>
            <a:schemeClr val="bg1"/>
          </a:solidFill>
        </p:spPr>
        <p:txBody>
          <a:bodyPr wrap="square" rtlCol="0">
            <a:spAutoFit/>
          </a:bodyPr>
          <a:lstStyle/>
          <a:p>
            <a:endParaRPr lang="zh-CN" altLang="en-US" dirty="0"/>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3462" y="102107"/>
            <a:ext cx="1569723" cy="710185"/>
          </a:xfrm>
          <a:prstGeom prst="rect">
            <a:avLst/>
          </a:prstGeom>
        </p:spPr>
      </p:pic>
    </p:spTree>
    <p:extLst>
      <p:ext uri="{BB962C8B-B14F-4D97-AF65-F5344CB8AC3E}">
        <p14:creationId xmlns:p14="http://schemas.microsoft.com/office/powerpoint/2010/main" val="3902391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348E9D3B-82E1-4F67-9AE3-A1A0B91DD67A}"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FBE2AE-49D5-42B2-BAF5-E859B0549AA9}" type="slidenum">
              <a:rPr lang="zh-CN" altLang="en-US" smtClean="0"/>
              <a:t>‹nr.›</a:t>
            </a:fld>
            <a:endParaRPr lang="zh-CN" altLang="en-US"/>
          </a:p>
        </p:txBody>
      </p:sp>
    </p:spTree>
    <p:extLst>
      <p:ext uri="{BB962C8B-B14F-4D97-AF65-F5344CB8AC3E}">
        <p14:creationId xmlns:p14="http://schemas.microsoft.com/office/powerpoint/2010/main" val="151536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4" name="Picture 9" descr="130330_Midea_logo-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5206" y="0"/>
            <a:ext cx="2014795" cy="756692"/>
          </a:xfrm>
          <a:prstGeom prst="rect">
            <a:avLst/>
          </a:prstGeom>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2699792"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043362"/>
            <a:ext cx="9144000"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6"/>
          <p:cNvSpPr txBox="1"/>
          <p:nvPr userDrawn="1"/>
        </p:nvSpPr>
        <p:spPr>
          <a:xfrm>
            <a:off x="6372463" y="0"/>
            <a:ext cx="2520280" cy="1296144"/>
          </a:xfrm>
          <a:prstGeom prst="rect">
            <a:avLst/>
          </a:prstGeom>
          <a:solidFill>
            <a:schemeClr val="bg1"/>
          </a:solidFill>
        </p:spPr>
        <p:txBody>
          <a:bodyPr wrap="square" rtlCol="0">
            <a:spAutoFit/>
          </a:bodyPr>
          <a:lstStyle/>
          <a:p>
            <a:endParaRPr lang="zh-CN" altLang="en-US" dirty="0"/>
          </a:p>
        </p:txBody>
      </p:sp>
      <p:pic>
        <p:nvPicPr>
          <p:cNvPr id="8" name="图片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16733" y="102107"/>
            <a:ext cx="1569723" cy="710185"/>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69" r:id="rId2"/>
    <p:sldLayoutId id="2147483675" r:id="rId3"/>
    <p:sldLayoutId id="2147483676" r:id="rId4"/>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33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33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3300">
          <a:solidFill>
            <a:schemeClr val="tx2"/>
          </a:solidFill>
          <a:latin typeface="Times New Roman" pitchFamily="18" charset="0"/>
          <a:ea typeface="宋体" pitchFamily="2" charset="-122"/>
        </a:defRPr>
      </a:lvl5pPr>
      <a:lvl6pPr marL="342900" algn="ctr" rtl="0" fontAlgn="base">
        <a:spcBef>
          <a:spcPct val="0"/>
        </a:spcBef>
        <a:spcAft>
          <a:spcPct val="0"/>
        </a:spcAft>
        <a:defRPr kumimoji="1" sz="3300">
          <a:solidFill>
            <a:schemeClr val="tx2"/>
          </a:solidFill>
          <a:latin typeface="Times New Roman" pitchFamily="18" charset="0"/>
          <a:ea typeface="宋体" pitchFamily="2" charset="-122"/>
        </a:defRPr>
      </a:lvl6pPr>
      <a:lvl7pPr marL="685800" algn="ctr" rtl="0" fontAlgn="base">
        <a:spcBef>
          <a:spcPct val="0"/>
        </a:spcBef>
        <a:spcAft>
          <a:spcPct val="0"/>
        </a:spcAft>
        <a:defRPr kumimoji="1" sz="3300">
          <a:solidFill>
            <a:schemeClr val="tx2"/>
          </a:solidFill>
          <a:latin typeface="Times New Roman" pitchFamily="18" charset="0"/>
          <a:ea typeface="宋体" pitchFamily="2" charset="-122"/>
        </a:defRPr>
      </a:lvl7pPr>
      <a:lvl8pPr marL="1028700" algn="ctr" rtl="0" fontAlgn="base">
        <a:spcBef>
          <a:spcPct val="0"/>
        </a:spcBef>
        <a:spcAft>
          <a:spcPct val="0"/>
        </a:spcAft>
        <a:defRPr kumimoji="1" sz="3300">
          <a:solidFill>
            <a:schemeClr val="tx2"/>
          </a:solidFill>
          <a:latin typeface="Times New Roman" pitchFamily="18" charset="0"/>
          <a:ea typeface="宋体" pitchFamily="2" charset="-122"/>
        </a:defRPr>
      </a:lvl8pPr>
      <a:lvl9pPr marL="1371600" algn="ctr" rtl="0" fontAlgn="base">
        <a:spcBef>
          <a:spcPct val="0"/>
        </a:spcBef>
        <a:spcAft>
          <a:spcPct val="0"/>
        </a:spcAft>
        <a:defRPr kumimoji="1" sz="3300">
          <a:solidFill>
            <a:schemeClr val="tx2"/>
          </a:solidFill>
          <a:latin typeface="Times New Roman" pitchFamily="18" charset="0"/>
          <a:ea typeface="宋体" pitchFamily="2" charset="-122"/>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ea typeface="+mn-ea"/>
        </a:defRPr>
      </a:lvl2pPr>
      <a:lvl3pPr marL="857250" indent="-171450" algn="l" rtl="0" eaLnBrk="0" fontAlgn="base" hangingPunct="0">
        <a:spcBef>
          <a:spcPct val="20000"/>
        </a:spcBef>
        <a:spcAft>
          <a:spcPct val="0"/>
        </a:spcAft>
        <a:buChar char="•"/>
        <a:defRPr kumimoji="1" sz="1800">
          <a:solidFill>
            <a:schemeClr val="tx1"/>
          </a:solidFill>
          <a:latin typeface="+mn-lt"/>
          <a:ea typeface="+mn-ea"/>
        </a:defRPr>
      </a:lvl3pPr>
      <a:lvl4pPr marL="1200150" indent="-171450" algn="l" rtl="0" eaLnBrk="0" fontAlgn="base" hangingPunct="0">
        <a:spcBef>
          <a:spcPct val="20000"/>
        </a:spcBef>
        <a:spcAft>
          <a:spcPct val="0"/>
        </a:spcAft>
        <a:buChar char="–"/>
        <a:defRPr kumimoji="1" sz="1500">
          <a:solidFill>
            <a:schemeClr val="tx1"/>
          </a:solidFill>
          <a:latin typeface="+mn-lt"/>
          <a:ea typeface="+mn-ea"/>
        </a:defRPr>
      </a:lvl4pPr>
      <a:lvl5pPr marL="1543050" indent="-171450" algn="l" rtl="0" eaLnBrk="0" fontAlgn="base" hangingPunct="0">
        <a:spcBef>
          <a:spcPct val="20000"/>
        </a:spcBef>
        <a:spcAft>
          <a:spcPct val="0"/>
        </a:spcAft>
        <a:buChar char="»"/>
        <a:defRPr kumimoji="1" sz="1500">
          <a:solidFill>
            <a:schemeClr val="tx1"/>
          </a:solidFill>
          <a:latin typeface="+mn-lt"/>
          <a:ea typeface="+mn-ea"/>
        </a:defRPr>
      </a:lvl5pPr>
      <a:lvl6pPr marL="1885950" indent="-171450" algn="l" rtl="0" fontAlgn="base">
        <a:spcBef>
          <a:spcPct val="20000"/>
        </a:spcBef>
        <a:spcAft>
          <a:spcPct val="0"/>
        </a:spcAft>
        <a:buChar char="»"/>
        <a:defRPr kumimoji="1" sz="1500">
          <a:solidFill>
            <a:schemeClr val="tx1"/>
          </a:solidFill>
          <a:latin typeface="+mn-lt"/>
          <a:ea typeface="+mn-ea"/>
        </a:defRPr>
      </a:lvl6pPr>
      <a:lvl7pPr marL="2228850" indent="-171450" algn="l" rtl="0" fontAlgn="base">
        <a:spcBef>
          <a:spcPct val="20000"/>
        </a:spcBef>
        <a:spcAft>
          <a:spcPct val="0"/>
        </a:spcAft>
        <a:buChar char="»"/>
        <a:defRPr kumimoji="1" sz="1500">
          <a:solidFill>
            <a:schemeClr val="tx1"/>
          </a:solidFill>
          <a:latin typeface="+mn-lt"/>
          <a:ea typeface="+mn-ea"/>
        </a:defRPr>
      </a:lvl7pPr>
      <a:lvl8pPr marL="2571750" indent="-171450" algn="l" rtl="0" fontAlgn="base">
        <a:spcBef>
          <a:spcPct val="20000"/>
        </a:spcBef>
        <a:spcAft>
          <a:spcPct val="0"/>
        </a:spcAft>
        <a:buChar char="»"/>
        <a:defRPr kumimoji="1" sz="1500">
          <a:solidFill>
            <a:schemeClr val="tx1"/>
          </a:solidFill>
          <a:latin typeface="+mn-lt"/>
          <a:ea typeface="+mn-ea"/>
        </a:defRPr>
      </a:lvl8pPr>
      <a:lvl9pPr marL="2914650" indent="-171450" algn="l" rtl="0" fontAlgn="base">
        <a:spcBef>
          <a:spcPct val="20000"/>
        </a:spcBef>
        <a:spcAft>
          <a:spcPct val="0"/>
        </a:spcAft>
        <a:buChar char="»"/>
        <a:defRPr kumimoji="1" sz="1500">
          <a:solidFill>
            <a:schemeClr val="tx1"/>
          </a:solidFill>
          <a:latin typeface="+mn-lt"/>
          <a:ea typeface="+mn-ea"/>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7.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16.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46.tiff"/><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tiff"/><Relationship Id="rId4" Type="http://schemas.openxmlformats.org/officeDocument/2006/relationships/image" Target="../media/image47.tiff"/><Relationship Id="rId9" Type="http://schemas.openxmlformats.org/officeDocument/2006/relationships/image" Target="../media/image52.tiff"/></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4.xml"/><Relationship Id="rId5" Type="http://schemas.openxmlformats.org/officeDocument/2006/relationships/image" Target="../media/image67.emf"/><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Untitled-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59836" y="-398579"/>
            <a:ext cx="2970330" cy="6534725"/>
          </a:xfrm>
          <a:prstGeom prst="rect">
            <a:avLst/>
          </a:prstGeom>
        </p:spPr>
      </p:pic>
      <p:pic>
        <p:nvPicPr>
          <p:cNvPr id="2053" name="Picture 5" descr="D:\MyData\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4" y="-14399"/>
            <a:ext cx="9169599" cy="515789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558985" y="3525716"/>
            <a:ext cx="2700301" cy="530915"/>
          </a:xfrm>
          <a:prstGeom prst="rect">
            <a:avLst/>
          </a:prstGeom>
          <a:noFill/>
        </p:spPr>
        <p:txBody>
          <a:bodyPr wrap="square" lIns="68580" tIns="34290" rIns="68580" bIns="34290" rtlCol="0">
            <a:spAutoFit/>
          </a:bodyPr>
          <a:lstStyle/>
          <a:p>
            <a:r>
              <a:rPr lang="en-US" altLang="zh-CN" sz="1500" b="1" dirty="0">
                <a:solidFill>
                  <a:schemeClr val="tx1">
                    <a:lumMod val="85000"/>
                    <a:lumOff val="15000"/>
                  </a:schemeClr>
                </a:solidFill>
              </a:rPr>
              <a:t>Powerful Heating Even in -25℃ Extreme Weather </a:t>
            </a:r>
            <a:endParaRPr lang="zh-CN" altLang="en-US" sz="1500" b="1" dirty="0">
              <a:solidFill>
                <a:schemeClr val="tx1">
                  <a:lumMod val="85000"/>
                  <a:lumOff val="15000"/>
                </a:schemeClr>
              </a:solidFill>
            </a:endParaRPr>
          </a:p>
        </p:txBody>
      </p:sp>
      <p:sp>
        <p:nvSpPr>
          <p:cNvPr id="5" name="文本框 4"/>
          <p:cNvSpPr txBox="1"/>
          <p:nvPr/>
        </p:nvSpPr>
        <p:spPr>
          <a:xfrm>
            <a:off x="575556" y="3001837"/>
            <a:ext cx="2857385" cy="377026"/>
          </a:xfrm>
          <a:prstGeom prst="rect">
            <a:avLst/>
          </a:prstGeom>
          <a:noFill/>
        </p:spPr>
        <p:txBody>
          <a:bodyPr wrap="none" lIns="68580" tIns="34290" rIns="68580" bIns="34290" rtlCol="0">
            <a:spAutoFit/>
          </a:bodyPr>
          <a:lstStyle/>
          <a:p>
            <a:r>
              <a:rPr lang="en-US" altLang="zh-CN" sz="2000" b="1" dirty="0">
                <a:solidFill>
                  <a:schemeClr val="tx1">
                    <a:lumMod val="85000"/>
                    <a:lumOff val="15000"/>
                  </a:schemeClr>
                </a:solidFill>
              </a:rPr>
              <a:t>Carrier Infinity series</a:t>
            </a:r>
            <a:endParaRPr lang="zh-CN" altLang="en-US" sz="2000" b="1" dirty="0">
              <a:solidFill>
                <a:schemeClr val="tx1">
                  <a:lumMod val="85000"/>
                  <a:lumOff val="15000"/>
                </a:schemeClr>
              </a:solidFill>
            </a:endParaRPr>
          </a:p>
        </p:txBody>
      </p:sp>
      <p:grpSp>
        <p:nvGrpSpPr>
          <p:cNvPr id="8" name="组合 7"/>
          <p:cNvGrpSpPr/>
          <p:nvPr/>
        </p:nvGrpSpPr>
        <p:grpSpPr>
          <a:xfrm>
            <a:off x="1128220" y="799876"/>
            <a:ext cx="1440000" cy="149341"/>
            <a:chOff x="1128220" y="799876"/>
            <a:chExt cx="1440000" cy="149341"/>
          </a:xfrm>
        </p:grpSpPr>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
              <a:off x="1128220" y="928935"/>
              <a:ext cx="1440000" cy="2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E:\2017年工作\06. Pictures\Carri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0000">
              <a:off x="1157978" y="799876"/>
              <a:ext cx="108000" cy="430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组合 8"/>
          <p:cNvGrpSpPr/>
          <p:nvPr/>
        </p:nvGrpSpPr>
        <p:grpSpPr>
          <a:xfrm>
            <a:off x="7236296" y="-43073"/>
            <a:ext cx="2037424" cy="1045380"/>
            <a:chOff x="7134762" y="-20958"/>
            <a:chExt cx="2037424" cy="1045380"/>
          </a:xfrm>
        </p:grpSpPr>
        <p:pic>
          <p:nvPicPr>
            <p:cNvPr id="6" name="图片 5"/>
            <p:cNvPicPr>
              <a:picLocks noChangeAspect="1"/>
            </p:cNvPicPr>
            <p:nvPr/>
          </p:nvPicPr>
          <p:blipFill>
            <a:blip r:embed="rId6"/>
            <a:stretch>
              <a:fillRect/>
            </a:stretch>
          </p:blipFill>
          <p:spPr>
            <a:xfrm>
              <a:off x="7134762" y="-20958"/>
              <a:ext cx="2037424" cy="1045380"/>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288" y="23605"/>
              <a:ext cx="1797764" cy="813357"/>
            </a:xfrm>
            <a:prstGeom prst="rect">
              <a:avLst/>
            </a:prstGeom>
          </p:spPr>
        </p:pic>
      </p:grpSp>
      <p:sp>
        <p:nvSpPr>
          <p:cNvPr id="12" name="文本框 11">
            <a:extLst>
              <a:ext uri="{FF2B5EF4-FFF2-40B4-BE49-F238E27FC236}">
                <a16:creationId xmlns:a16="http://schemas.microsoft.com/office/drawing/2014/main" id="{8D5945B0-799A-42DA-B3B3-7275DDBA0F55}"/>
              </a:ext>
            </a:extLst>
          </p:cNvPr>
          <p:cNvSpPr txBox="1"/>
          <p:nvPr/>
        </p:nvSpPr>
        <p:spPr>
          <a:xfrm>
            <a:off x="6486256" y="4605365"/>
            <a:ext cx="2700301" cy="300082"/>
          </a:xfrm>
          <a:prstGeom prst="rect">
            <a:avLst/>
          </a:prstGeom>
          <a:noFill/>
        </p:spPr>
        <p:txBody>
          <a:bodyPr wrap="square" lIns="68580" tIns="34290" rIns="68580" bIns="34290" rtlCol="0">
            <a:spAutoFit/>
          </a:bodyPr>
          <a:lstStyle/>
          <a:p>
            <a:r>
              <a:rPr lang="en-US" altLang="zh-CN" sz="1500" b="1" dirty="0">
                <a:solidFill>
                  <a:schemeClr val="tx1">
                    <a:lumMod val="85000"/>
                    <a:lumOff val="15000"/>
                  </a:schemeClr>
                </a:solidFill>
              </a:rPr>
              <a:t>FMCC 2022,April</a:t>
            </a:r>
            <a:endParaRPr lang="zh-CN" altLang="en-US" sz="1500" b="1" dirty="0">
              <a:solidFill>
                <a:schemeClr val="tx1">
                  <a:lumMod val="85000"/>
                  <a:lumOff val="15000"/>
                </a:schemeClr>
              </a:solidFill>
            </a:endParaRPr>
          </a:p>
        </p:txBody>
      </p:sp>
    </p:spTree>
    <p:extLst>
      <p:ext uri="{BB962C8B-B14F-4D97-AF65-F5344CB8AC3E}">
        <p14:creationId xmlns:p14="http://schemas.microsoft.com/office/powerpoint/2010/main" val="2890664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6568"/>
          <a:stretch/>
        </p:blipFill>
        <p:spPr>
          <a:xfrm>
            <a:off x="1355" y="-1681"/>
            <a:ext cx="9141291" cy="4805679"/>
          </a:xfrm>
          <a:prstGeom prst="rect">
            <a:avLst/>
          </a:prstGeom>
        </p:spPr>
      </p:pic>
      <p:sp>
        <p:nvSpPr>
          <p:cNvPr id="5" name="矩形 4"/>
          <p:cNvSpPr/>
          <p:nvPr/>
        </p:nvSpPr>
        <p:spPr>
          <a:xfrm>
            <a:off x="1384629" y="3585117"/>
            <a:ext cx="1999651" cy="244041"/>
          </a:xfrm>
          <a:prstGeom prst="rect">
            <a:avLst/>
          </a:prstGeom>
        </p:spPr>
        <p:txBody>
          <a:bodyPr wrap="square" lIns="68580" tIns="34290" rIns="68580" bIns="34290">
            <a:spAutoFit/>
          </a:bodyPr>
          <a:lstStyle/>
          <a:p>
            <a:pPr>
              <a:lnSpc>
                <a:spcPts val="1500"/>
              </a:lnSpc>
            </a:pPr>
            <a:r>
              <a:rPr lang="en-US" altLang="zh-CN" sz="900" dirty="0">
                <a:latin typeface="微软雅黑" panose="020B0503020204020204" pitchFamily="34" charset="-122"/>
                <a:ea typeface="微软雅黑" panose="020B0503020204020204" pitchFamily="34" charset="-122"/>
              </a:rPr>
              <a:t>Wind flow away from </a:t>
            </a:r>
            <a:r>
              <a:rPr lang="en-US" altLang="zh-CN" sz="1000" dirty="0"/>
              <a:t>people</a:t>
            </a:r>
          </a:p>
        </p:txBody>
      </p:sp>
      <p:sp>
        <p:nvSpPr>
          <p:cNvPr id="10" name="矩形 9"/>
          <p:cNvSpPr/>
          <p:nvPr/>
        </p:nvSpPr>
        <p:spPr>
          <a:xfrm>
            <a:off x="5220072" y="3585117"/>
            <a:ext cx="1584176" cy="261610"/>
          </a:xfrm>
          <a:prstGeom prst="rect">
            <a:avLst/>
          </a:prstGeom>
        </p:spPr>
        <p:txBody>
          <a:bodyPr wrap="square" lIns="68580" tIns="34290" rIns="68580" bIns="34290">
            <a:spAutoFit/>
          </a:bodyPr>
          <a:lstStyle/>
          <a:p>
            <a:pPr>
              <a:lnSpc>
                <a:spcPts val="1500"/>
              </a:lnSpc>
            </a:pPr>
            <a:r>
              <a:rPr lang="en-US" altLang="zh-CN" sz="900" dirty="0">
                <a:latin typeface="微软雅黑" panose="020B0503020204020204" pitchFamily="34" charset="-122"/>
                <a:ea typeface="微软雅黑" panose="020B0503020204020204" pitchFamily="34" charset="-122"/>
              </a:rPr>
              <a:t>Wind flow follow people </a:t>
            </a:r>
          </a:p>
        </p:txBody>
      </p:sp>
      <p:sp>
        <p:nvSpPr>
          <p:cNvPr id="21" name="AutoShape 4"/>
          <p:cNvSpPr>
            <a:spLocks noChangeArrowheads="1"/>
          </p:cNvSpPr>
          <p:nvPr/>
        </p:nvSpPr>
        <p:spPr bwMode="auto">
          <a:xfrm flipH="1">
            <a:off x="381145" y="249492"/>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Intelligent Eye</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31" name="组合 30"/>
          <p:cNvGrpSpPr/>
          <p:nvPr/>
        </p:nvGrpSpPr>
        <p:grpSpPr>
          <a:xfrm>
            <a:off x="413538" y="668040"/>
            <a:ext cx="1494166" cy="0"/>
            <a:chOff x="413538" y="668040"/>
            <a:chExt cx="1494166" cy="0"/>
          </a:xfrm>
        </p:grpSpPr>
        <p:cxnSp>
          <p:nvCxnSpPr>
            <p:cNvPr id="6" name="直接连接符 5"/>
            <p:cNvCxnSpPr/>
            <p:nvPr/>
          </p:nvCxnSpPr>
          <p:spPr bwMode="auto">
            <a:xfrm>
              <a:off x="866188" y="668040"/>
              <a:ext cx="1041516"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28" name="直接连接符 27"/>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896563" y="1839990"/>
            <a:ext cx="540000" cy="3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4615810" y="1910002"/>
            <a:ext cx="486000" cy="27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60232" y="1874996"/>
            <a:ext cx="540000" cy="3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943443" y="4155926"/>
            <a:ext cx="6795770" cy="575945"/>
          </a:xfrm>
          <a:prstGeom prst="rect">
            <a:avLst/>
          </a:prstGeom>
          <a:noFill/>
        </p:spPr>
        <p:txBody>
          <a:bodyPr wrap="none" rtlCol="0">
            <a:spAutoFit/>
          </a:bodyPr>
          <a:lstStyle/>
          <a:p>
            <a:r>
              <a:rPr lang="en-US" sz="1050" dirty="0"/>
              <a:t>The intelligent eye includes two functions. These two function is selected through the IR remote button.</a:t>
            </a:r>
          </a:p>
          <a:p>
            <a:r>
              <a:rPr lang="en-US" altLang="zh-CN" sz="1050" dirty="0"/>
              <a:t>1. wind flow away from people</a:t>
            </a:r>
          </a:p>
          <a:p>
            <a:r>
              <a:rPr lang="en-US" altLang="zh-CN" sz="1050" dirty="0"/>
              <a:t>2. wind flow follows the people.</a:t>
            </a:r>
          </a:p>
        </p:txBody>
      </p:sp>
      <p:pic>
        <p:nvPicPr>
          <p:cNvPr id="2" name="图片 1"/>
          <p:cNvPicPr>
            <a:picLocks noChangeAspect="1"/>
          </p:cNvPicPr>
          <p:nvPr/>
        </p:nvPicPr>
        <p:blipFill>
          <a:blip r:embed="rId6"/>
          <a:stretch>
            <a:fillRect/>
          </a:stretch>
        </p:blipFill>
        <p:spPr>
          <a:xfrm>
            <a:off x="7452320" y="-1681"/>
            <a:ext cx="1296144" cy="1044851"/>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spTree>
    <p:extLst>
      <p:ext uri="{BB962C8B-B14F-4D97-AF65-F5344CB8AC3E}">
        <p14:creationId xmlns:p14="http://schemas.microsoft.com/office/powerpoint/2010/main" val="3215931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55" y="1"/>
            <a:ext cx="9141291" cy="4795519"/>
            <a:chOff x="1355" y="1"/>
            <a:chExt cx="9141291" cy="4795519"/>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6765"/>
            <a:stretch/>
          </p:blipFill>
          <p:spPr>
            <a:xfrm>
              <a:off x="1355" y="1"/>
              <a:ext cx="9141291" cy="4795519"/>
            </a:xfrm>
            <a:prstGeom prst="rect">
              <a:avLst/>
            </a:prstGeom>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693" y="1275606"/>
              <a:ext cx="7186613" cy="316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AutoShape 4"/>
          <p:cNvSpPr>
            <a:spLocks noChangeArrowheads="1"/>
          </p:cNvSpPr>
          <p:nvPr/>
        </p:nvSpPr>
        <p:spPr bwMode="auto">
          <a:xfrm flipH="1">
            <a:off x="381145" y="249492"/>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Intelligent Eye</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31" name="组合 30"/>
          <p:cNvGrpSpPr/>
          <p:nvPr/>
        </p:nvGrpSpPr>
        <p:grpSpPr>
          <a:xfrm>
            <a:off x="413538" y="668040"/>
            <a:ext cx="1494166" cy="0"/>
            <a:chOff x="413538" y="668040"/>
            <a:chExt cx="1494166" cy="0"/>
          </a:xfrm>
        </p:grpSpPr>
        <p:cxnSp>
          <p:nvCxnSpPr>
            <p:cNvPr id="6" name="直接连接符 5"/>
            <p:cNvCxnSpPr/>
            <p:nvPr/>
          </p:nvCxnSpPr>
          <p:spPr bwMode="auto">
            <a:xfrm>
              <a:off x="866188" y="668040"/>
              <a:ext cx="1041516"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28" name="直接连接符 27"/>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pic>
        <p:nvPicPr>
          <p:cNvPr id="17" name="Picture 9" descr="G:\OP挂机\产品项目\智慧眼方案评审\IMG_057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627" t="29731" r="38331" b="27712"/>
          <a:stretch>
            <a:fillRect/>
          </a:stretch>
        </p:blipFill>
        <p:spPr bwMode="auto">
          <a:xfrm rot="5400000">
            <a:off x="5594523" y="983751"/>
            <a:ext cx="1531037" cy="16826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G:\OP挂机\产品项目\智慧眼方案评审\IMG_057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429" t="21416" r="32547" b="22471"/>
          <a:stretch>
            <a:fillRect/>
          </a:stretch>
        </p:blipFill>
        <p:spPr bwMode="auto">
          <a:xfrm rot="5400000">
            <a:off x="5539902" y="2569409"/>
            <a:ext cx="1640278" cy="16826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OP挂机\产品项目\智慧眼方案评审\IMG_057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120" t="18042" r="17542" b="11345"/>
          <a:stretch>
            <a:fillRect/>
          </a:stretch>
        </p:blipFill>
        <p:spPr bwMode="auto">
          <a:xfrm>
            <a:off x="1187624" y="1059582"/>
            <a:ext cx="4331068" cy="317078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8"/>
          <a:stretch>
            <a:fillRect/>
          </a:stretch>
        </p:blipFill>
        <p:spPr>
          <a:xfrm>
            <a:off x="7452320" y="0"/>
            <a:ext cx="1296144" cy="1044851"/>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spTree>
    <p:extLst>
      <p:ext uri="{BB962C8B-B14F-4D97-AF65-F5344CB8AC3E}">
        <p14:creationId xmlns:p14="http://schemas.microsoft.com/office/powerpoint/2010/main" val="2380355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09" y="-32658"/>
            <a:ext cx="9141291" cy="4795519"/>
            <a:chOff x="1355" y="1"/>
            <a:chExt cx="9141291" cy="4795519"/>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6765"/>
            <a:stretch/>
          </p:blipFill>
          <p:spPr>
            <a:xfrm>
              <a:off x="1355" y="1"/>
              <a:ext cx="9141291" cy="4795519"/>
            </a:xfrm>
            <a:prstGeom prst="rect">
              <a:avLst/>
            </a:prstGeom>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693" y="1275606"/>
              <a:ext cx="7186613" cy="316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AutoShape 4"/>
          <p:cNvSpPr>
            <a:spLocks noChangeArrowheads="1"/>
          </p:cNvSpPr>
          <p:nvPr/>
        </p:nvSpPr>
        <p:spPr bwMode="auto">
          <a:xfrm flipH="1">
            <a:off x="381145" y="249492"/>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Intelligent Eye</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31" name="组合 30"/>
          <p:cNvGrpSpPr/>
          <p:nvPr/>
        </p:nvGrpSpPr>
        <p:grpSpPr>
          <a:xfrm>
            <a:off x="413538" y="668040"/>
            <a:ext cx="1494166" cy="0"/>
            <a:chOff x="413538" y="668040"/>
            <a:chExt cx="1494166" cy="0"/>
          </a:xfrm>
        </p:grpSpPr>
        <p:cxnSp>
          <p:nvCxnSpPr>
            <p:cNvPr id="6" name="直接连接符 5"/>
            <p:cNvCxnSpPr/>
            <p:nvPr/>
          </p:nvCxnSpPr>
          <p:spPr bwMode="auto">
            <a:xfrm>
              <a:off x="866188" y="668040"/>
              <a:ext cx="1041516"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28" name="直接连接符 27"/>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sp>
        <p:nvSpPr>
          <p:cNvPr id="3" name="文本框 2"/>
          <p:cNvSpPr txBox="1"/>
          <p:nvPr/>
        </p:nvSpPr>
        <p:spPr>
          <a:xfrm>
            <a:off x="552833" y="1179811"/>
            <a:ext cx="5278120" cy="2183765"/>
          </a:xfrm>
          <a:prstGeom prst="rect">
            <a:avLst/>
          </a:prstGeom>
          <a:noFill/>
        </p:spPr>
        <p:txBody>
          <a:bodyPr wrap="square" rtlCol="0" anchor="t">
            <a:spAutoFit/>
          </a:bodyPr>
          <a:lstStyle/>
          <a:p>
            <a:r>
              <a:rPr lang="zh-CN" altLang="en-US" sz="1400" dirty="0"/>
              <a:t>Press the </a:t>
            </a:r>
            <a:r>
              <a:rPr lang="en-US" altLang="zh-CN" sz="1400" dirty="0"/>
              <a:t>Intelligent Eye </a:t>
            </a:r>
            <a:r>
              <a:rPr lang="zh-CN" altLang="en-US" sz="1400" dirty="0"/>
              <a:t>button to activate </a:t>
            </a:r>
            <a:r>
              <a:rPr lang="en-US" altLang="zh-CN" sz="1400" dirty="0"/>
              <a:t>'</a:t>
            </a:r>
            <a:r>
              <a:rPr lang="zh-CN" altLang="en-US" sz="1400" dirty="0"/>
              <a:t>wind flow follow people</a:t>
            </a:r>
            <a:r>
              <a:rPr lang="en-US" altLang="zh-CN" sz="1400" dirty="0"/>
              <a:t>'</a:t>
            </a:r>
            <a:r>
              <a:rPr lang="zh-CN" altLang="en-US" sz="1400" dirty="0"/>
              <a:t> feature, the fan speed is Auto, and the auto swing feature is activated.</a:t>
            </a:r>
          </a:p>
          <a:p>
            <a:endParaRPr lang="zh-CN" altLang="en-US" sz="1200" dirty="0"/>
          </a:p>
          <a:p>
            <a:r>
              <a:rPr lang="zh-CN" altLang="en-US" sz="1400" dirty="0"/>
              <a:t>Press it again to stop and activate the </a:t>
            </a:r>
            <a:r>
              <a:rPr lang="en-US" altLang="zh-CN" sz="1400" dirty="0"/>
              <a:t>'</a:t>
            </a:r>
            <a:r>
              <a:rPr lang="zh-CN" altLang="en-US" sz="1400" dirty="0"/>
              <a:t>wind flow away people</a:t>
            </a:r>
            <a:r>
              <a:rPr lang="en-US" altLang="zh-CN" sz="1400" dirty="0"/>
              <a:t>'</a:t>
            </a:r>
            <a:r>
              <a:rPr lang="zh-CN" altLang="en-US" sz="1400" dirty="0"/>
              <a:t> feature. The fan speed is Auto, and the auto swing feature is turned off.</a:t>
            </a:r>
          </a:p>
          <a:p>
            <a:endParaRPr lang="zh-CN" altLang="en-US" sz="1200" dirty="0"/>
          </a:p>
          <a:p>
            <a:r>
              <a:rPr lang="zh-CN" altLang="en-US" sz="1400" dirty="0"/>
              <a:t>Press it the third time to stop the </a:t>
            </a:r>
            <a:r>
              <a:rPr lang="en-US" altLang="zh-CN" sz="1400" dirty="0"/>
              <a:t>‘</a:t>
            </a:r>
            <a:r>
              <a:rPr lang="zh-CN" altLang="en-US" sz="1400" dirty="0"/>
              <a:t>wind flow away people feature</a:t>
            </a:r>
            <a:r>
              <a:rPr lang="en-US" altLang="zh-CN" sz="1400" dirty="0"/>
              <a:t>’,and exit this function.</a:t>
            </a:r>
            <a:endParaRPr lang="zh-CN" altLang="en-US" sz="1400" dirty="0"/>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232" y="3967255"/>
            <a:ext cx="571500" cy="26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p:cNvPicPr>
            <a:picLocks noChangeAspect="1"/>
          </p:cNvPicPr>
          <p:nvPr/>
        </p:nvPicPr>
        <p:blipFill>
          <a:blip r:embed="rId6"/>
          <a:stretch>
            <a:fillRect/>
          </a:stretch>
        </p:blipFill>
        <p:spPr>
          <a:xfrm>
            <a:off x="7452320" y="1"/>
            <a:ext cx="1368152" cy="921338"/>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grpSp>
        <p:nvGrpSpPr>
          <p:cNvPr id="9" name="组合 8">
            <a:extLst>
              <a:ext uri="{FF2B5EF4-FFF2-40B4-BE49-F238E27FC236}">
                <a16:creationId xmlns:a16="http://schemas.microsoft.com/office/drawing/2014/main" id="{2198F171-F29B-4D50-89B1-412824B3ED07}"/>
              </a:ext>
            </a:extLst>
          </p:cNvPr>
          <p:cNvGrpSpPr/>
          <p:nvPr/>
        </p:nvGrpSpPr>
        <p:grpSpPr>
          <a:xfrm>
            <a:off x="6579437" y="1041106"/>
            <a:ext cx="1206732" cy="3419867"/>
            <a:chOff x="5979347" y="1089204"/>
            <a:chExt cx="1328957" cy="3538449"/>
          </a:xfrm>
        </p:grpSpPr>
        <p:pic>
          <p:nvPicPr>
            <p:cNvPr id="17" name="图片 16"/>
            <p:cNvPicPr>
              <a:picLocks noChangeAspect="1"/>
            </p:cNvPicPr>
            <p:nvPr/>
          </p:nvPicPr>
          <p:blipFill>
            <a:blip r:embed="rId8"/>
            <a:stretch>
              <a:fillRect/>
            </a:stretch>
          </p:blipFill>
          <p:spPr>
            <a:xfrm>
              <a:off x="5979347" y="1089204"/>
              <a:ext cx="1328957" cy="3538449"/>
            </a:xfrm>
            <a:prstGeom prst="rect">
              <a:avLst/>
            </a:prstGeom>
          </p:spPr>
        </p:pic>
        <p:sp>
          <p:nvSpPr>
            <p:cNvPr id="4" name="椭圆 3"/>
            <p:cNvSpPr/>
            <p:nvPr/>
          </p:nvSpPr>
          <p:spPr>
            <a:xfrm>
              <a:off x="6759333" y="2333397"/>
              <a:ext cx="360040" cy="288033"/>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grpSp>
      <p:sp>
        <p:nvSpPr>
          <p:cNvPr id="8" name="文本框 7">
            <a:extLst>
              <a:ext uri="{FF2B5EF4-FFF2-40B4-BE49-F238E27FC236}">
                <a16:creationId xmlns:a16="http://schemas.microsoft.com/office/drawing/2014/main" id="{DCB4B79D-1F04-41FA-8BA0-8B728B568C13}"/>
              </a:ext>
            </a:extLst>
          </p:cNvPr>
          <p:cNvSpPr txBox="1"/>
          <p:nvPr/>
        </p:nvSpPr>
        <p:spPr>
          <a:xfrm>
            <a:off x="286862" y="3603526"/>
            <a:ext cx="1843905" cy="252501"/>
          </a:xfrm>
          <a:prstGeom prst="rect">
            <a:avLst/>
          </a:prstGeom>
          <a:noFill/>
          <a:ln>
            <a:solidFill>
              <a:schemeClr val="tx2">
                <a:lumMod val="60000"/>
                <a:lumOff val="40000"/>
              </a:schemeClr>
            </a:solidFill>
          </a:ln>
        </p:spPr>
        <p:txBody>
          <a:bodyPr wrap="square" rtlCol="0">
            <a:spAutoFit/>
          </a:bodyPr>
          <a:lstStyle/>
          <a:p>
            <a:r>
              <a:rPr lang="zh-CN" altLang="en-US" sz="1000" dirty="0"/>
              <a:t>wind flow follow people</a:t>
            </a:r>
            <a:endParaRPr lang="zh-CN" altLang="en-US" dirty="0"/>
          </a:p>
        </p:txBody>
      </p:sp>
      <p:sp>
        <p:nvSpPr>
          <p:cNvPr id="18" name="文本框 17">
            <a:extLst>
              <a:ext uri="{FF2B5EF4-FFF2-40B4-BE49-F238E27FC236}">
                <a16:creationId xmlns:a16="http://schemas.microsoft.com/office/drawing/2014/main" id="{66CA8F89-C96C-4433-BB23-D6716CEADC2B}"/>
              </a:ext>
            </a:extLst>
          </p:cNvPr>
          <p:cNvSpPr txBox="1"/>
          <p:nvPr/>
        </p:nvSpPr>
        <p:spPr>
          <a:xfrm>
            <a:off x="2479664" y="3622318"/>
            <a:ext cx="1843905" cy="246221"/>
          </a:xfrm>
          <a:prstGeom prst="rect">
            <a:avLst/>
          </a:prstGeom>
          <a:noFill/>
          <a:ln>
            <a:solidFill>
              <a:schemeClr val="tx2">
                <a:lumMod val="60000"/>
                <a:lumOff val="40000"/>
              </a:schemeClr>
            </a:solidFill>
          </a:ln>
        </p:spPr>
        <p:txBody>
          <a:bodyPr wrap="square" rtlCol="0">
            <a:spAutoFit/>
          </a:bodyPr>
          <a:lstStyle/>
          <a:p>
            <a:r>
              <a:rPr lang="zh-CN" altLang="en-US" sz="1000" dirty="0"/>
              <a:t>wind flow away people</a:t>
            </a:r>
            <a:endParaRPr lang="zh-CN" altLang="en-US" dirty="0"/>
          </a:p>
        </p:txBody>
      </p:sp>
      <p:sp>
        <p:nvSpPr>
          <p:cNvPr id="19" name="文本框 18">
            <a:extLst>
              <a:ext uri="{FF2B5EF4-FFF2-40B4-BE49-F238E27FC236}">
                <a16:creationId xmlns:a16="http://schemas.microsoft.com/office/drawing/2014/main" id="{0C6F71E3-C734-40A3-89DD-53120E304BCF}"/>
              </a:ext>
            </a:extLst>
          </p:cNvPr>
          <p:cNvSpPr txBox="1"/>
          <p:nvPr/>
        </p:nvSpPr>
        <p:spPr>
          <a:xfrm>
            <a:off x="4674912" y="3609806"/>
            <a:ext cx="1206732" cy="246221"/>
          </a:xfrm>
          <a:prstGeom prst="rect">
            <a:avLst/>
          </a:prstGeom>
          <a:noFill/>
          <a:ln>
            <a:solidFill>
              <a:schemeClr val="tx2">
                <a:lumMod val="60000"/>
                <a:lumOff val="40000"/>
              </a:schemeClr>
            </a:solidFill>
          </a:ln>
        </p:spPr>
        <p:txBody>
          <a:bodyPr wrap="square" rtlCol="0">
            <a:spAutoFit/>
          </a:bodyPr>
          <a:lstStyle/>
          <a:p>
            <a:r>
              <a:rPr lang="en-US" altLang="zh-CN" sz="1000" dirty="0"/>
              <a:t>exit this function</a:t>
            </a:r>
            <a:endParaRPr lang="zh-CN" altLang="en-US" dirty="0"/>
          </a:p>
        </p:txBody>
      </p:sp>
      <p:sp>
        <p:nvSpPr>
          <p:cNvPr id="10" name="文本框 9">
            <a:extLst>
              <a:ext uri="{FF2B5EF4-FFF2-40B4-BE49-F238E27FC236}">
                <a16:creationId xmlns:a16="http://schemas.microsoft.com/office/drawing/2014/main" id="{566CC3CE-11F4-4294-AC3E-3F9CFC885FD8}"/>
              </a:ext>
            </a:extLst>
          </p:cNvPr>
          <p:cNvSpPr txBox="1"/>
          <p:nvPr/>
        </p:nvSpPr>
        <p:spPr>
          <a:xfrm>
            <a:off x="6804248" y="4491015"/>
            <a:ext cx="1823595" cy="369332"/>
          </a:xfrm>
          <a:prstGeom prst="rect">
            <a:avLst/>
          </a:prstGeom>
          <a:noFill/>
        </p:spPr>
        <p:txBody>
          <a:bodyPr wrap="square" rtlCol="0">
            <a:spAutoFit/>
          </a:bodyPr>
          <a:lstStyle/>
          <a:p>
            <a:r>
              <a:rPr lang="en-US" altLang="zh-CN" dirty="0"/>
              <a:t>RG10</a:t>
            </a:r>
            <a:endParaRPr lang="zh-CN" altLang="en-US" dirty="0"/>
          </a:p>
        </p:txBody>
      </p:sp>
      <p:sp>
        <p:nvSpPr>
          <p:cNvPr id="11" name="箭头: 右 10">
            <a:extLst>
              <a:ext uri="{FF2B5EF4-FFF2-40B4-BE49-F238E27FC236}">
                <a16:creationId xmlns:a16="http://schemas.microsoft.com/office/drawing/2014/main" id="{011860CB-7AD3-44A1-85BC-A66616E6F9E5}"/>
              </a:ext>
            </a:extLst>
          </p:cNvPr>
          <p:cNvSpPr/>
          <p:nvPr/>
        </p:nvSpPr>
        <p:spPr bwMode="auto">
          <a:xfrm>
            <a:off x="2217936" y="3694613"/>
            <a:ext cx="178219" cy="10163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800" b="0" i="0" u="none" strike="noStrike" cap="none" normalizeH="0" baseline="0">
              <a:ln>
                <a:noFill/>
              </a:ln>
              <a:solidFill>
                <a:schemeClr val="tx1"/>
              </a:solidFill>
              <a:effectLst/>
              <a:latin typeface="Times New Roman" pitchFamily="18" charset="0"/>
              <a:ea typeface="宋体" pitchFamily="2" charset="-122"/>
            </a:endParaRPr>
          </a:p>
        </p:txBody>
      </p:sp>
      <p:sp>
        <p:nvSpPr>
          <p:cNvPr id="22" name="箭头: 右 21">
            <a:extLst>
              <a:ext uri="{FF2B5EF4-FFF2-40B4-BE49-F238E27FC236}">
                <a16:creationId xmlns:a16="http://schemas.microsoft.com/office/drawing/2014/main" id="{47F02191-D816-444E-B57A-C044277E6AD3}"/>
              </a:ext>
            </a:extLst>
          </p:cNvPr>
          <p:cNvSpPr/>
          <p:nvPr/>
        </p:nvSpPr>
        <p:spPr bwMode="auto">
          <a:xfrm>
            <a:off x="4424705" y="3694613"/>
            <a:ext cx="178219" cy="10163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800" b="0" i="0" u="none" strike="noStrike" cap="none" normalizeH="0" baseline="0">
              <a:ln>
                <a:noFill/>
              </a:ln>
              <a:solidFill>
                <a:schemeClr val="tx1"/>
              </a:solidFill>
              <a:effectLst/>
              <a:latin typeface="Times New Roman" pitchFamily="18" charset="0"/>
              <a:ea typeface="宋体" pitchFamily="2" charset="-122"/>
            </a:endParaRPr>
          </a:p>
        </p:txBody>
      </p:sp>
      <p:sp>
        <p:nvSpPr>
          <p:cNvPr id="15" name="箭头: 下弧形 14">
            <a:extLst>
              <a:ext uri="{FF2B5EF4-FFF2-40B4-BE49-F238E27FC236}">
                <a16:creationId xmlns:a16="http://schemas.microsoft.com/office/drawing/2014/main" id="{53A21C6A-C23D-4A2F-A01F-DC2AC57E3558}"/>
              </a:ext>
            </a:extLst>
          </p:cNvPr>
          <p:cNvSpPr/>
          <p:nvPr/>
        </p:nvSpPr>
        <p:spPr bwMode="auto">
          <a:xfrm rot="10800000" flipV="1">
            <a:off x="1550960" y="3890682"/>
            <a:ext cx="3453087" cy="359395"/>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800" b="0" i="0" u="none" strike="noStrike" cap="none" normalizeH="0" baseline="0">
              <a:ln>
                <a:noFill/>
              </a:ln>
              <a:solidFill>
                <a:schemeClr val="tx1"/>
              </a:solidFill>
              <a:effectLst/>
              <a:latin typeface="Times New Roman" pitchFamily="18" charset="0"/>
              <a:ea typeface="宋体" pitchFamily="2" charset="-122"/>
            </a:endParaRPr>
          </a:p>
        </p:txBody>
      </p:sp>
    </p:spTree>
    <p:extLst>
      <p:ext uri="{BB962C8B-B14F-4D97-AF65-F5344CB8AC3E}">
        <p14:creationId xmlns:p14="http://schemas.microsoft.com/office/powerpoint/2010/main" val="83772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7160"/>
          <a:stretch/>
        </p:blipFill>
        <p:spPr>
          <a:xfrm>
            <a:off x="1356" y="1"/>
            <a:ext cx="9141289" cy="4775199"/>
          </a:xfrm>
          <a:prstGeom prst="rect">
            <a:avLst/>
          </a:prstGeom>
        </p:spPr>
      </p:pic>
      <p:sp>
        <p:nvSpPr>
          <p:cNvPr id="5" name="矩形 4"/>
          <p:cNvSpPr/>
          <p:nvPr/>
        </p:nvSpPr>
        <p:spPr>
          <a:xfrm>
            <a:off x="950342" y="3579862"/>
            <a:ext cx="2613546" cy="628762"/>
          </a:xfrm>
          <a:prstGeom prst="rect">
            <a:avLst/>
          </a:prstGeom>
        </p:spPr>
        <p:txBody>
          <a:bodyPr wrap="square" lIns="68580" tIns="34290" rIns="68580" bIns="34290">
            <a:spAutoFit/>
          </a:bodyPr>
          <a:lstStyle/>
          <a:p>
            <a:pPr>
              <a:lnSpc>
                <a:spcPts val="1500"/>
              </a:lnSpc>
            </a:pPr>
            <a:r>
              <a:rPr lang="en-US" altLang="zh-CN" sz="1000" dirty="0"/>
              <a:t>When you are away for 30 minutes, automatically lowers the frequency to save energy (for inverter modes only)</a:t>
            </a:r>
            <a:endParaRPr lang="en-US" altLang="zh-CN" sz="1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AutoShape 4"/>
          <p:cNvSpPr>
            <a:spLocks noChangeArrowheads="1"/>
          </p:cNvSpPr>
          <p:nvPr/>
        </p:nvSpPr>
        <p:spPr bwMode="auto">
          <a:xfrm flipH="1">
            <a:off x="381145" y="249492"/>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Intelligent Eye</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cxnSp>
        <p:nvCxnSpPr>
          <p:cNvPr id="6" name="直接连接符 5"/>
          <p:cNvCxnSpPr/>
          <p:nvPr/>
        </p:nvCxnSpPr>
        <p:spPr bwMode="auto">
          <a:xfrm>
            <a:off x="866188" y="668040"/>
            <a:ext cx="1113524"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28" name="直接连接符 27"/>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7" name="矩形 16"/>
          <p:cNvSpPr/>
          <p:nvPr/>
        </p:nvSpPr>
        <p:spPr>
          <a:xfrm>
            <a:off x="6372200" y="3579862"/>
            <a:ext cx="1656184" cy="630301"/>
          </a:xfrm>
          <a:prstGeom prst="rect">
            <a:avLst/>
          </a:prstGeom>
        </p:spPr>
        <p:txBody>
          <a:bodyPr wrap="square" lIns="68580" tIns="34290" rIns="68580" bIns="34290">
            <a:spAutoFit/>
          </a:bodyPr>
          <a:lstStyle/>
          <a:p>
            <a:pPr>
              <a:lnSpc>
                <a:spcPts val="1500"/>
              </a:lnSpc>
            </a:pPr>
            <a:r>
              <a:rPr lang="en-US" altLang="zh-CN" sz="1050" dirty="0"/>
              <a:t>When you returns to the room, automatically turns on</a:t>
            </a:r>
            <a:endParaRPr lang="en-US" altLang="zh-CN" sz="1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3851920" y="3579862"/>
            <a:ext cx="1728192" cy="630301"/>
          </a:xfrm>
          <a:prstGeom prst="rect">
            <a:avLst/>
          </a:prstGeom>
        </p:spPr>
        <p:txBody>
          <a:bodyPr wrap="square" lIns="68580" tIns="34290" rIns="68580" bIns="34290">
            <a:spAutoFit/>
          </a:bodyPr>
          <a:lstStyle/>
          <a:p>
            <a:pPr>
              <a:lnSpc>
                <a:spcPts val="1500"/>
              </a:lnSpc>
            </a:pPr>
            <a:r>
              <a:rPr lang="en-US" altLang="zh-CN" sz="1050" dirty="0"/>
              <a:t>When you are away for 2 hours, automatically shuts down</a:t>
            </a:r>
            <a:endParaRPr lang="en-US" altLang="zh-CN" sz="1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067944" y="1937179"/>
            <a:ext cx="486000" cy="27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444208" y="1923589"/>
            <a:ext cx="540000" cy="3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1619672" y="1932624"/>
            <a:ext cx="504000" cy="28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865973" y="918061"/>
            <a:ext cx="6130290" cy="252730"/>
          </a:xfrm>
          <a:prstGeom prst="rect">
            <a:avLst/>
          </a:prstGeom>
          <a:noFill/>
        </p:spPr>
        <p:txBody>
          <a:bodyPr wrap="none" rtlCol="0">
            <a:spAutoFit/>
          </a:bodyPr>
          <a:lstStyle/>
          <a:p>
            <a:r>
              <a:rPr lang="en-US" sz="1050" dirty="0"/>
              <a:t>Besides, with intelligent eye, the unit can achieve energy saving mode when people are away.</a:t>
            </a:r>
            <a:endParaRPr lang="en-US" altLang="zh-CN" sz="1050" dirty="0"/>
          </a:p>
        </p:txBody>
      </p:sp>
      <p:grpSp>
        <p:nvGrpSpPr>
          <p:cNvPr id="3" name="组合 2"/>
          <p:cNvGrpSpPr/>
          <p:nvPr/>
        </p:nvGrpSpPr>
        <p:grpSpPr>
          <a:xfrm>
            <a:off x="7201509" y="1"/>
            <a:ext cx="1797764" cy="928756"/>
            <a:chOff x="7201509" y="1"/>
            <a:chExt cx="1797764" cy="928756"/>
          </a:xfrm>
        </p:grpSpPr>
        <p:pic>
          <p:nvPicPr>
            <p:cNvPr id="2" name="图片 1"/>
            <p:cNvPicPr>
              <a:picLocks noChangeAspect="1"/>
            </p:cNvPicPr>
            <p:nvPr/>
          </p:nvPicPr>
          <p:blipFill>
            <a:blip r:embed="rId7"/>
            <a:stretch>
              <a:fillRect/>
            </a:stretch>
          </p:blipFill>
          <p:spPr>
            <a:xfrm>
              <a:off x="7452320" y="1"/>
              <a:ext cx="1296144" cy="928756"/>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grpSp>
    </p:spTree>
    <p:extLst>
      <p:ext uri="{BB962C8B-B14F-4D97-AF65-F5344CB8AC3E}">
        <p14:creationId xmlns:p14="http://schemas.microsoft.com/office/powerpoint/2010/main" val="4169633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DE7C1103-0AC1-4AAB-94C5-297FAEFD5072}"/>
              </a:ext>
            </a:extLst>
          </p:cNvPr>
          <p:cNvGrpSpPr/>
          <p:nvPr/>
        </p:nvGrpSpPr>
        <p:grpSpPr>
          <a:xfrm>
            <a:off x="2709" y="-4564"/>
            <a:ext cx="9141291" cy="4785359"/>
            <a:chOff x="1355" y="-20538"/>
            <a:chExt cx="9141291" cy="4785359"/>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b="6963"/>
            <a:stretch/>
          </p:blipFill>
          <p:spPr>
            <a:xfrm>
              <a:off x="1355" y="-20538"/>
              <a:ext cx="9141291" cy="4785359"/>
            </a:xfrm>
            <a:prstGeom prst="rect">
              <a:avLst/>
            </a:prstGeom>
          </p:spPr>
        </p:pic>
        <p:sp>
          <p:nvSpPr>
            <p:cNvPr id="11" name="文本框 10">
              <a:extLst>
                <a:ext uri="{FF2B5EF4-FFF2-40B4-BE49-F238E27FC236}">
                  <a16:creationId xmlns:a16="http://schemas.microsoft.com/office/drawing/2014/main" id="{3609CEB9-3C6C-4968-9413-00A72D56A924}"/>
                </a:ext>
              </a:extLst>
            </p:cNvPr>
            <p:cNvSpPr txBox="1"/>
            <p:nvPr/>
          </p:nvSpPr>
          <p:spPr>
            <a:xfrm>
              <a:off x="7817046" y="3003799"/>
              <a:ext cx="499370" cy="169277"/>
            </a:xfrm>
            <a:prstGeom prst="rect">
              <a:avLst/>
            </a:prstGeom>
            <a:solidFill>
              <a:srgbClr val="2E82B1"/>
            </a:solidFill>
            <a:ln>
              <a:solidFill>
                <a:schemeClr val="tx2">
                  <a:lumMod val="60000"/>
                  <a:lumOff val="40000"/>
                </a:schemeClr>
              </a:solidFill>
            </a:ln>
          </p:spPr>
          <p:txBody>
            <a:bodyPr wrap="square" rtlCol="0">
              <a:spAutoFit/>
            </a:bodyPr>
            <a:lstStyle/>
            <a:p>
              <a:r>
                <a:rPr lang="en-US" altLang="zh-CN" sz="500" b="1" dirty="0">
                  <a:solidFill>
                    <a:schemeClr val="bg1"/>
                  </a:solidFill>
                  <a:latin typeface="等线" panose="02010600030101010101" pitchFamily="2" charset="-122"/>
                  <a:ea typeface="等线" panose="02010600030101010101" pitchFamily="2" charset="-122"/>
                </a:rPr>
                <a:t>35%~85%</a:t>
              </a:r>
              <a:endParaRPr lang="zh-CN" altLang="en-US" sz="500" b="1" dirty="0">
                <a:solidFill>
                  <a:schemeClr val="bg1"/>
                </a:solidFill>
                <a:latin typeface="等线" panose="02010600030101010101" pitchFamily="2" charset="-122"/>
                <a:ea typeface="等线" panose="02010600030101010101" pitchFamily="2" charset="-122"/>
              </a:endParaRPr>
            </a:p>
          </p:txBody>
        </p:sp>
      </p:grpSp>
      <p:sp>
        <p:nvSpPr>
          <p:cNvPr id="2" name="AutoShape 4"/>
          <p:cNvSpPr>
            <a:spLocks noChangeArrowheads="1"/>
          </p:cNvSpPr>
          <p:nvPr/>
        </p:nvSpPr>
        <p:spPr bwMode="auto">
          <a:xfrm flipH="1">
            <a:off x="381144" y="221019"/>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Comfort Humidity</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 name="矩形 3"/>
          <p:cNvSpPr/>
          <p:nvPr/>
        </p:nvSpPr>
        <p:spPr>
          <a:xfrm>
            <a:off x="5508104" y="1419622"/>
            <a:ext cx="3512952" cy="1377300"/>
          </a:xfrm>
          <a:prstGeom prst="rect">
            <a:avLst/>
          </a:prstGeom>
        </p:spPr>
        <p:txBody>
          <a:bodyPr wrap="square" lIns="68580" tIns="34290" rIns="68580" bIns="34290">
            <a:spAutoFit/>
          </a:bodyPr>
          <a:lstStyle/>
          <a:p>
            <a:pPr>
              <a:lnSpc>
                <a:spcPts val="1700"/>
              </a:lnSpc>
            </a:pPr>
            <a:r>
              <a:rPr lang="en-US" altLang="zh-CN" sz="1000" b="1" dirty="0">
                <a:solidFill>
                  <a:schemeClr val="tx1">
                    <a:lumMod val="75000"/>
                    <a:lumOff val="25000"/>
                  </a:schemeClr>
                </a:solidFill>
              </a:rPr>
              <a:t>With smart sensor technology, not only detect the temperature but also detect humidity level of the room. Through smart APP, you can customize your most comfortable humidity level, applicable from 35%-85%.</a:t>
            </a:r>
          </a:p>
          <a:p>
            <a:pPr>
              <a:lnSpc>
                <a:spcPts val="1700"/>
              </a:lnSpc>
            </a:pPr>
            <a:endParaRPr lang="en-US" altLang="zh-CN" sz="1200" b="1" dirty="0">
              <a:solidFill>
                <a:schemeClr val="tx1">
                  <a:lumMod val="85000"/>
                  <a:lumOff val="15000"/>
                </a:schemeClr>
              </a:solidFill>
            </a:endParaRPr>
          </a:p>
        </p:txBody>
      </p:sp>
      <p:sp>
        <p:nvSpPr>
          <p:cNvPr id="6" name="矩形 5"/>
          <p:cNvSpPr/>
          <p:nvPr/>
        </p:nvSpPr>
        <p:spPr>
          <a:xfrm>
            <a:off x="5364088" y="3507854"/>
            <a:ext cx="864096" cy="438582"/>
          </a:xfrm>
          <a:prstGeom prst="rect">
            <a:avLst/>
          </a:prstGeom>
        </p:spPr>
        <p:txBody>
          <a:bodyPr wrap="square" lIns="68580" tIns="34290" rIns="68580" bIns="34290">
            <a:spAutoFit/>
          </a:bodyPr>
          <a:lstStyle/>
          <a:p>
            <a:pPr algn="ctr">
              <a:lnSpc>
                <a:spcPct val="150000"/>
              </a:lnSpc>
            </a:pPr>
            <a:r>
              <a:rPr lang="en-US" altLang="zh-CN" sz="800" b="1" dirty="0"/>
              <a:t>Power Mode</a:t>
            </a:r>
          </a:p>
          <a:p>
            <a:pPr algn="ctr">
              <a:lnSpc>
                <a:spcPct val="150000"/>
              </a:lnSpc>
            </a:pPr>
            <a:r>
              <a:rPr lang="en-US" altLang="zh-CN" sz="800" b="1" dirty="0"/>
              <a:t>2805ml/h</a:t>
            </a:r>
          </a:p>
        </p:txBody>
      </p:sp>
      <p:sp>
        <p:nvSpPr>
          <p:cNvPr id="7" name="矩形 6"/>
          <p:cNvSpPr/>
          <p:nvPr/>
        </p:nvSpPr>
        <p:spPr>
          <a:xfrm>
            <a:off x="7560332" y="3507854"/>
            <a:ext cx="972108" cy="232179"/>
          </a:xfrm>
          <a:prstGeom prst="rect">
            <a:avLst/>
          </a:prstGeom>
        </p:spPr>
        <p:txBody>
          <a:bodyPr wrap="square" lIns="68580" tIns="34290" rIns="68580" bIns="34290">
            <a:spAutoFit/>
          </a:bodyPr>
          <a:lstStyle/>
          <a:p>
            <a:pPr algn="ctr">
              <a:lnSpc>
                <a:spcPct val="150000"/>
              </a:lnSpc>
              <a:spcBef>
                <a:spcPts val="0"/>
              </a:spcBef>
            </a:pPr>
            <a:r>
              <a:rPr lang="en-US" altLang="zh-CN" sz="800" b="1" dirty="0"/>
              <a:t>DIY Mode</a:t>
            </a:r>
          </a:p>
        </p:txBody>
      </p:sp>
      <p:sp>
        <p:nvSpPr>
          <p:cNvPr id="8" name="矩形 7"/>
          <p:cNvSpPr/>
          <p:nvPr/>
        </p:nvSpPr>
        <p:spPr>
          <a:xfrm>
            <a:off x="6314368" y="3507854"/>
            <a:ext cx="1209960" cy="377026"/>
          </a:xfrm>
          <a:prstGeom prst="rect">
            <a:avLst/>
          </a:prstGeom>
        </p:spPr>
        <p:txBody>
          <a:bodyPr wrap="square" lIns="68580" tIns="34290" rIns="68580" bIns="34290">
            <a:spAutoFit/>
          </a:bodyPr>
          <a:lstStyle/>
          <a:p>
            <a:pPr algn="ctr">
              <a:lnSpc>
                <a:spcPct val="150000"/>
              </a:lnSpc>
            </a:pPr>
            <a:r>
              <a:rPr lang="en-US" altLang="zh-CN" sz="800" b="1" dirty="0"/>
              <a:t>Normal Mode</a:t>
            </a:r>
          </a:p>
          <a:p>
            <a:pPr algn="ctr"/>
            <a:r>
              <a:rPr lang="en-US" altLang="zh-CN" sz="800" b="1" dirty="0"/>
              <a:t>1757ml/h</a:t>
            </a:r>
          </a:p>
        </p:txBody>
      </p:sp>
      <p:grpSp>
        <p:nvGrpSpPr>
          <p:cNvPr id="14" name="组合 13"/>
          <p:cNvGrpSpPr/>
          <p:nvPr/>
        </p:nvGrpSpPr>
        <p:grpSpPr>
          <a:xfrm>
            <a:off x="413538" y="668040"/>
            <a:ext cx="1926214" cy="0"/>
            <a:chOff x="413538" y="668040"/>
            <a:chExt cx="1926214" cy="0"/>
          </a:xfrm>
        </p:grpSpPr>
        <p:cxnSp>
          <p:nvCxnSpPr>
            <p:cNvPr id="15" name="直接连接符 14"/>
            <p:cNvCxnSpPr/>
            <p:nvPr/>
          </p:nvCxnSpPr>
          <p:spPr bwMode="auto">
            <a:xfrm>
              <a:off x="866188" y="668040"/>
              <a:ext cx="1473564"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17" name="直接连接符 16"/>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grpSp>
        <p:nvGrpSpPr>
          <p:cNvPr id="16" name="组合 15"/>
          <p:cNvGrpSpPr/>
          <p:nvPr/>
        </p:nvGrpSpPr>
        <p:grpSpPr>
          <a:xfrm rot="-1080000">
            <a:off x="5036793" y="907427"/>
            <a:ext cx="1440000" cy="149341"/>
            <a:chOff x="1128220" y="799876"/>
            <a:chExt cx="1440000" cy="149341"/>
          </a:xfrm>
        </p:grpSpPr>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
              <a:off x="1128220" y="928935"/>
              <a:ext cx="1440000" cy="2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descr="E:\2017年工作\06. Pictures\Carri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0000">
              <a:off x="1157978" y="799876"/>
              <a:ext cx="108000" cy="430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组合 2"/>
          <p:cNvGrpSpPr/>
          <p:nvPr/>
        </p:nvGrpSpPr>
        <p:grpSpPr>
          <a:xfrm>
            <a:off x="7201509" y="-31394"/>
            <a:ext cx="1852138" cy="931860"/>
            <a:chOff x="7201509" y="-31394"/>
            <a:chExt cx="1852138" cy="931860"/>
          </a:xfrm>
        </p:grpSpPr>
        <p:pic>
          <p:nvPicPr>
            <p:cNvPr id="5" name="图片 4"/>
            <p:cNvPicPr>
              <a:picLocks noChangeAspect="1"/>
            </p:cNvPicPr>
            <p:nvPr/>
          </p:nvPicPr>
          <p:blipFill>
            <a:blip r:embed="rId6"/>
            <a:stretch>
              <a:fillRect/>
            </a:stretch>
          </p:blipFill>
          <p:spPr>
            <a:xfrm>
              <a:off x="7452320" y="-31394"/>
              <a:ext cx="1601327" cy="874952"/>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grpSp>
      <p:pic>
        <p:nvPicPr>
          <p:cNvPr id="10" name="图片 9">
            <a:extLst>
              <a:ext uri="{FF2B5EF4-FFF2-40B4-BE49-F238E27FC236}">
                <a16:creationId xmlns:a16="http://schemas.microsoft.com/office/drawing/2014/main" id="{B84F70FE-A409-4450-841F-415C9B6C6E50}"/>
              </a:ext>
            </a:extLst>
          </p:cNvPr>
          <p:cNvPicPr>
            <a:picLocks noChangeAspect="1"/>
          </p:cNvPicPr>
          <p:nvPr/>
        </p:nvPicPr>
        <p:blipFill rotWithShape="1">
          <a:blip r:embed="rId8"/>
          <a:srcRect t="29000" r="8586" b="40200"/>
          <a:stretch/>
        </p:blipFill>
        <p:spPr>
          <a:xfrm>
            <a:off x="5809321" y="3925217"/>
            <a:ext cx="2615325" cy="930948"/>
          </a:xfrm>
          <a:prstGeom prst="rect">
            <a:avLst/>
          </a:prstGeom>
        </p:spPr>
      </p:pic>
    </p:spTree>
    <p:extLst>
      <p:ext uri="{BB962C8B-B14F-4D97-AF65-F5344CB8AC3E}">
        <p14:creationId xmlns:p14="http://schemas.microsoft.com/office/powerpoint/2010/main" val="2977734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61C5B19E-DECE-4B8C-B3E8-5C4B1D7C9868}"/>
              </a:ext>
            </a:extLst>
          </p:cNvPr>
          <p:cNvSpPr>
            <a:spLocks noChangeArrowheads="1"/>
          </p:cNvSpPr>
          <p:nvPr/>
        </p:nvSpPr>
        <p:spPr bwMode="auto">
          <a:xfrm flipH="1">
            <a:off x="381144" y="221019"/>
            <a:ext cx="4622904"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Compressor belt heater</a:t>
            </a:r>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sym typeface="Helvetica Neue"/>
              </a:rPr>
              <a:t> </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3" name="组合 2">
            <a:extLst>
              <a:ext uri="{FF2B5EF4-FFF2-40B4-BE49-F238E27FC236}">
                <a16:creationId xmlns:a16="http://schemas.microsoft.com/office/drawing/2014/main" id="{408D45FA-D28D-4790-A628-E65210899A66}"/>
              </a:ext>
            </a:extLst>
          </p:cNvPr>
          <p:cNvGrpSpPr/>
          <p:nvPr/>
        </p:nvGrpSpPr>
        <p:grpSpPr>
          <a:xfrm>
            <a:off x="413538" y="668040"/>
            <a:ext cx="4158462" cy="0"/>
            <a:chOff x="413538" y="668040"/>
            <a:chExt cx="4158462" cy="0"/>
          </a:xfrm>
        </p:grpSpPr>
        <p:cxnSp>
          <p:nvCxnSpPr>
            <p:cNvPr id="4" name="直接连接符 3">
              <a:extLst>
                <a:ext uri="{FF2B5EF4-FFF2-40B4-BE49-F238E27FC236}">
                  <a16:creationId xmlns:a16="http://schemas.microsoft.com/office/drawing/2014/main" id="{9DB1EF41-E29A-4EA7-B46B-CB31DD76462E}"/>
                </a:ext>
              </a:extLst>
            </p:cNvPr>
            <p:cNvCxnSpPr/>
            <p:nvPr/>
          </p:nvCxnSpPr>
          <p:spPr bwMode="auto">
            <a:xfrm>
              <a:off x="866188" y="668040"/>
              <a:ext cx="3705812"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5" name="直接连接符 4">
              <a:extLst>
                <a:ext uri="{FF2B5EF4-FFF2-40B4-BE49-F238E27FC236}">
                  <a16:creationId xmlns:a16="http://schemas.microsoft.com/office/drawing/2014/main" id="{15B93062-9C77-45A7-9ACA-CE36652F36F4}"/>
                </a:ext>
              </a:extLst>
            </p:cNvPr>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sp>
        <p:nvSpPr>
          <p:cNvPr id="6" name="矩形 5">
            <a:extLst>
              <a:ext uri="{FF2B5EF4-FFF2-40B4-BE49-F238E27FC236}">
                <a16:creationId xmlns:a16="http://schemas.microsoft.com/office/drawing/2014/main" id="{5582A263-E5A1-44F8-8EFB-198DA705E777}"/>
              </a:ext>
            </a:extLst>
          </p:cNvPr>
          <p:cNvSpPr/>
          <p:nvPr/>
        </p:nvSpPr>
        <p:spPr>
          <a:xfrm>
            <a:off x="233772" y="843557"/>
            <a:ext cx="8586700" cy="3960441"/>
          </a:xfrm>
          <a:prstGeom prst="rect">
            <a:avLst/>
          </a:prstGeom>
          <a:solidFill>
            <a:srgbClr val="000000">
              <a:alpha val="6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687" tIns="39687" rIns="39687" bIns="39687" numCol="1" spcCol="38100" rtlCol="0" anchor="ctr">
            <a:spAutoFit/>
          </a:bodyPr>
          <a:lstStyle/>
          <a:p>
            <a:pPr marL="0" marR="0" indent="0" algn="ctr" defTabSz="45593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7" name="文本占位符 1">
            <a:extLst>
              <a:ext uri="{FF2B5EF4-FFF2-40B4-BE49-F238E27FC236}">
                <a16:creationId xmlns:a16="http://schemas.microsoft.com/office/drawing/2014/main" id="{5C199F46-F10D-486D-BFE6-8D6B8B1D08AD}"/>
              </a:ext>
            </a:extLst>
          </p:cNvPr>
          <p:cNvSpPr txBox="1"/>
          <p:nvPr/>
        </p:nvSpPr>
        <p:spPr>
          <a:xfrm>
            <a:off x="544749" y="2609079"/>
            <a:ext cx="3821333" cy="737235"/>
          </a:xfrm>
          <a:prstGeom prst="rect">
            <a:avLst/>
          </a:prstGeom>
        </p:spPr>
        <p:txBody>
          <a:bodyPr/>
          <a:lstStyle>
            <a:lvl1pPr marL="228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9pPr>
          </a:lstStyle>
          <a:p>
            <a:pPr marL="0" indent="0" algn="r" defTabSz="455930" hangingPunct="1">
              <a:buNone/>
              <a:defRPr/>
            </a:pPr>
            <a:r>
              <a:rPr lang="en-US" altLang="zh-CN" sz="900" spc="30" dirty="0">
                <a:solidFill>
                  <a:schemeClr val="tx1"/>
                </a:solidFill>
                <a:latin typeface="Century Gothic" panose="020B0502020202020204" pitchFamily="34" charset="0"/>
                <a:ea typeface="PingFang SC" panose="020B0400000000000000" pitchFamily="34" charset="-122"/>
                <a:cs typeface="Arial" panose="020B0604020202020204" pitchFamily="34" charset="0"/>
                <a:sym typeface="Helvetica Neue"/>
              </a:rPr>
              <a:t>This heating belt is to preheat the inverter upon start-up to get rid of the external coldness and get the compressor ready in a split second for the heating.</a:t>
            </a:r>
          </a:p>
        </p:txBody>
      </p:sp>
      <p:pic>
        <p:nvPicPr>
          <p:cNvPr id="8" name="图片 7">
            <a:extLst>
              <a:ext uri="{FF2B5EF4-FFF2-40B4-BE49-F238E27FC236}">
                <a16:creationId xmlns:a16="http://schemas.microsoft.com/office/drawing/2014/main" id="{78BE1A6B-652B-475B-AD0F-9487AFD379F2}"/>
              </a:ext>
            </a:extLst>
          </p:cNvPr>
          <p:cNvPicPr>
            <a:picLocks noChangeAspect="1"/>
          </p:cNvPicPr>
          <p:nvPr/>
        </p:nvPicPr>
        <p:blipFill>
          <a:blip r:embed="rId3"/>
          <a:stretch>
            <a:fillRect/>
          </a:stretch>
        </p:blipFill>
        <p:spPr>
          <a:xfrm>
            <a:off x="4881888" y="1173407"/>
            <a:ext cx="2936171" cy="2796685"/>
          </a:xfrm>
          <a:prstGeom prst="rect">
            <a:avLst/>
          </a:prstGeom>
        </p:spPr>
      </p:pic>
      <p:pic>
        <p:nvPicPr>
          <p:cNvPr id="9" name="图片 8">
            <a:extLst>
              <a:ext uri="{FF2B5EF4-FFF2-40B4-BE49-F238E27FC236}">
                <a16:creationId xmlns:a16="http://schemas.microsoft.com/office/drawing/2014/main" id="{E2B8062B-6192-448B-A5A6-E12619AF3E79}"/>
              </a:ext>
            </a:extLst>
          </p:cNvPr>
          <p:cNvPicPr>
            <a:picLocks noChangeAspect="1"/>
          </p:cNvPicPr>
          <p:nvPr/>
        </p:nvPicPr>
        <p:blipFill>
          <a:blip r:embed="rId4"/>
          <a:stretch>
            <a:fillRect/>
          </a:stretch>
        </p:blipFill>
        <p:spPr>
          <a:xfrm>
            <a:off x="1461288" y="1952087"/>
            <a:ext cx="2824064" cy="319705"/>
          </a:xfrm>
          <a:prstGeom prst="rect">
            <a:avLst/>
          </a:prstGeom>
        </p:spPr>
      </p:pic>
    </p:spTree>
    <p:extLst>
      <p:ext uri="{BB962C8B-B14F-4D97-AF65-F5344CB8AC3E}">
        <p14:creationId xmlns:p14="http://schemas.microsoft.com/office/powerpoint/2010/main" val="122757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61C5B19E-DECE-4B8C-B3E8-5C4B1D7C9868}"/>
              </a:ext>
            </a:extLst>
          </p:cNvPr>
          <p:cNvSpPr>
            <a:spLocks noChangeArrowheads="1"/>
          </p:cNvSpPr>
          <p:nvPr/>
        </p:nvSpPr>
        <p:spPr bwMode="auto">
          <a:xfrm flipH="1">
            <a:off x="381144" y="221019"/>
            <a:ext cx="4622904" cy="431586"/>
          </a:xfrm>
          <a:prstGeom prst="roundRect">
            <a:avLst>
              <a:gd name="adj" fmla="val 16667"/>
            </a:avLst>
          </a:prstGeom>
        </p:spPr>
        <p:txBody>
          <a:bodyPr vert="horz" lIns="0" tIns="34290" rIns="68580" bIns="34290" rtlCol="0" anchor="ctr">
            <a:noAutofit/>
          </a:bodyPr>
          <a:lstStyle/>
          <a:p>
            <a:r>
              <a:rPr lang="en-US" altLang="zh-CN" dirty="0"/>
              <a:t> </a:t>
            </a:r>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Base Pan heater</a:t>
            </a:r>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sym typeface="Helvetica Neue"/>
              </a:rPr>
              <a:t> </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3" name="组合 2">
            <a:extLst>
              <a:ext uri="{FF2B5EF4-FFF2-40B4-BE49-F238E27FC236}">
                <a16:creationId xmlns:a16="http://schemas.microsoft.com/office/drawing/2014/main" id="{408D45FA-D28D-4790-A628-E65210899A66}"/>
              </a:ext>
            </a:extLst>
          </p:cNvPr>
          <p:cNvGrpSpPr/>
          <p:nvPr/>
        </p:nvGrpSpPr>
        <p:grpSpPr>
          <a:xfrm>
            <a:off x="413538" y="668040"/>
            <a:ext cx="4158462" cy="0"/>
            <a:chOff x="413538" y="668040"/>
            <a:chExt cx="4158462" cy="0"/>
          </a:xfrm>
        </p:grpSpPr>
        <p:cxnSp>
          <p:nvCxnSpPr>
            <p:cNvPr id="4" name="直接连接符 3">
              <a:extLst>
                <a:ext uri="{FF2B5EF4-FFF2-40B4-BE49-F238E27FC236}">
                  <a16:creationId xmlns:a16="http://schemas.microsoft.com/office/drawing/2014/main" id="{9DB1EF41-E29A-4EA7-B46B-CB31DD76462E}"/>
                </a:ext>
              </a:extLst>
            </p:cNvPr>
            <p:cNvCxnSpPr/>
            <p:nvPr/>
          </p:nvCxnSpPr>
          <p:spPr bwMode="auto">
            <a:xfrm>
              <a:off x="866188" y="668040"/>
              <a:ext cx="3705812"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5" name="直接连接符 4">
              <a:extLst>
                <a:ext uri="{FF2B5EF4-FFF2-40B4-BE49-F238E27FC236}">
                  <a16:creationId xmlns:a16="http://schemas.microsoft.com/office/drawing/2014/main" id="{15B93062-9C77-45A7-9ACA-CE36652F36F4}"/>
                </a:ext>
              </a:extLst>
            </p:cNvPr>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cxnSp>
        <p:nvCxnSpPr>
          <p:cNvPr id="12" name="直线连接符 16">
            <a:extLst>
              <a:ext uri="{FF2B5EF4-FFF2-40B4-BE49-F238E27FC236}">
                <a16:creationId xmlns:a16="http://schemas.microsoft.com/office/drawing/2014/main" id="{4579864F-2B04-46CA-9EBB-66BE57B41DC4}"/>
              </a:ext>
            </a:extLst>
          </p:cNvPr>
          <p:cNvCxnSpPr>
            <a:cxnSpLocks/>
          </p:cNvCxnSpPr>
          <p:nvPr/>
        </p:nvCxnSpPr>
        <p:spPr>
          <a:xfrm>
            <a:off x="853028" y="2243122"/>
            <a:ext cx="4151020" cy="2"/>
          </a:xfrm>
          <a:prstGeom prst="line">
            <a:avLst/>
          </a:prstGeom>
          <a:noFill/>
          <a:ln w="12700" cap="flat">
            <a:solidFill>
              <a:srgbClr val="FFFFFF"/>
            </a:solidFill>
            <a:prstDash val="dash"/>
            <a:miter lim="400000"/>
          </a:ln>
          <a:effectLst/>
          <a:sp3d/>
        </p:spPr>
        <p:style>
          <a:lnRef idx="0">
            <a:scrgbClr r="0" g="0" b="0"/>
          </a:lnRef>
          <a:fillRef idx="0">
            <a:scrgbClr r="0" g="0" b="0"/>
          </a:fillRef>
          <a:effectRef idx="0">
            <a:scrgbClr r="0" g="0" b="0"/>
          </a:effectRef>
          <a:fontRef idx="none"/>
        </p:style>
      </p:cxnSp>
      <p:cxnSp>
        <p:nvCxnSpPr>
          <p:cNvPr id="13" name="直线连接符 17">
            <a:extLst>
              <a:ext uri="{FF2B5EF4-FFF2-40B4-BE49-F238E27FC236}">
                <a16:creationId xmlns:a16="http://schemas.microsoft.com/office/drawing/2014/main" id="{52B9ACEB-B7F0-4AA7-9290-006846BA36BA}"/>
              </a:ext>
            </a:extLst>
          </p:cNvPr>
          <p:cNvCxnSpPr>
            <a:cxnSpLocks/>
          </p:cNvCxnSpPr>
          <p:nvPr/>
        </p:nvCxnSpPr>
        <p:spPr>
          <a:xfrm flipH="1" flipV="1">
            <a:off x="5057116" y="2243124"/>
            <a:ext cx="170058" cy="383519"/>
          </a:xfrm>
          <a:prstGeom prst="line">
            <a:avLst/>
          </a:prstGeom>
          <a:noFill/>
          <a:ln w="12700" cap="flat">
            <a:solidFill>
              <a:srgbClr val="FFFFFF"/>
            </a:solidFill>
            <a:prstDash val="dash"/>
            <a:miter lim="400000"/>
          </a:ln>
          <a:effectLst/>
          <a:sp3d/>
        </p:spPr>
        <p:style>
          <a:lnRef idx="0">
            <a:scrgbClr r="0" g="0" b="0"/>
          </a:lnRef>
          <a:fillRef idx="0">
            <a:scrgbClr r="0" g="0" b="0"/>
          </a:fillRef>
          <a:effectRef idx="0">
            <a:scrgbClr r="0" g="0" b="0"/>
          </a:effectRef>
          <a:fontRef idx="none"/>
        </p:style>
      </p:cxnSp>
      <p:pic>
        <p:nvPicPr>
          <p:cNvPr id="15" name="图片 14">
            <a:extLst>
              <a:ext uri="{FF2B5EF4-FFF2-40B4-BE49-F238E27FC236}">
                <a16:creationId xmlns:a16="http://schemas.microsoft.com/office/drawing/2014/main" id="{CB371EE5-9B84-4A03-982D-655136D8028D}"/>
              </a:ext>
            </a:extLst>
          </p:cNvPr>
          <p:cNvPicPr>
            <a:picLocks noChangeAspect="1"/>
          </p:cNvPicPr>
          <p:nvPr/>
        </p:nvPicPr>
        <p:blipFill>
          <a:blip r:embed="rId3"/>
          <a:stretch>
            <a:fillRect/>
          </a:stretch>
        </p:blipFill>
        <p:spPr>
          <a:xfrm>
            <a:off x="3554374" y="3192266"/>
            <a:ext cx="575964" cy="575964"/>
          </a:xfrm>
          <a:prstGeom prst="rect">
            <a:avLst/>
          </a:prstGeom>
        </p:spPr>
      </p:pic>
      <p:pic>
        <p:nvPicPr>
          <p:cNvPr id="16" name="图片 15">
            <a:extLst>
              <a:ext uri="{FF2B5EF4-FFF2-40B4-BE49-F238E27FC236}">
                <a16:creationId xmlns:a16="http://schemas.microsoft.com/office/drawing/2014/main" id="{3CD511CE-8904-455B-B66D-4560CC9057D1}"/>
              </a:ext>
            </a:extLst>
          </p:cNvPr>
          <p:cNvPicPr>
            <a:picLocks noChangeAspect="1"/>
          </p:cNvPicPr>
          <p:nvPr/>
        </p:nvPicPr>
        <p:blipFill>
          <a:blip r:embed="rId4"/>
          <a:stretch>
            <a:fillRect/>
          </a:stretch>
        </p:blipFill>
        <p:spPr>
          <a:xfrm>
            <a:off x="4275515" y="3185077"/>
            <a:ext cx="575964" cy="575964"/>
          </a:xfrm>
          <a:prstGeom prst="rect">
            <a:avLst/>
          </a:prstGeom>
        </p:spPr>
      </p:pic>
      <p:pic>
        <p:nvPicPr>
          <p:cNvPr id="17" name="图片 16">
            <a:extLst>
              <a:ext uri="{FF2B5EF4-FFF2-40B4-BE49-F238E27FC236}">
                <a16:creationId xmlns:a16="http://schemas.microsoft.com/office/drawing/2014/main" id="{875B8D0B-B03C-49A9-852A-6451B10DD696}"/>
              </a:ext>
            </a:extLst>
          </p:cNvPr>
          <p:cNvPicPr>
            <a:picLocks noChangeAspect="1"/>
          </p:cNvPicPr>
          <p:nvPr/>
        </p:nvPicPr>
        <p:blipFill>
          <a:blip r:embed="rId5"/>
          <a:stretch>
            <a:fillRect/>
          </a:stretch>
        </p:blipFill>
        <p:spPr>
          <a:xfrm>
            <a:off x="2833233" y="3185077"/>
            <a:ext cx="575964" cy="575964"/>
          </a:xfrm>
          <a:prstGeom prst="rect">
            <a:avLst/>
          </a:prstGeom>
        </p:spPr>
      </p:pic>
      <p:pic>
        <p:nvPicPr>
          <p:cNvPr id="23" name="图片 22">
            <a:extLst>
              <a:ext uri="{FF2B5EF4-FFF2-40B4-BE49-F238E27FC236}">
                <a16:creationId xmlns:a16="http://schemas.microsoft.com/office/drawing/2014/main" id="{8CDAF3B1-1FB0-4879-AF3F-622EBC613ED6}"/>
              </a:ext>
            </a:extLst>
          </p:cNvPr>
          <p:cNvPicPr>
            <a:picLocks noChangeAspect="1"/>
          </p:cNvPicPr>
          <p:nvPr/>
        </p:nvPicPr>
        <p:blipFill>
          <a:blip r:embed="rId6"/>
          <a:stretch>
            <a:fillRect/>
          </a:stretch>
        </p:blipFill>
        <p:spPr>
          <a:xfrm>
            <a:off x="-23224" y="767179"/>
            <a:ext cx="9167224" cy="3995737"/>
          </a:xfrm>
          <a:prstGeom prst="rect">
            <a:avLst/>
          </a:prstGeom>
        </p:spPr>
      </p:pic>
      <p:pic>
        <p:nvPicPr>
          <p:cNvPr id="24" name="图片 23">
            <a:extLst>
              <a:ext uri="{FF2B5EF4-FFF2-40B4-BE49-F238E27FC236}">
                <a16:creationId xmlns:a16="http://schemas.microsoft.com/office/drawing/2014/main" id="{2AF3F119-275B-4A04-A6D8-990C24B3AA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038" y="1161276"/>
            <a:ext cx="6774112" cy="3207541"/>
          </a:xfrm>
          <a:prstGeom prst="rect">
            <a:avLst/>
          </a:prstGeom>
        </p:spPr>
      </p:pic>
      <p:sp>
        <p:nvSpPr>
          <p:cNvPr id="25" name="文本占位符 1">
            <a:extLst>
              <a:ext uri="{FF2B5EF4-FFF2-40B4-BE49-F238E27FC236}">
                <a16:creationId xmlns:a16="http://schemas.microsoft.com/office/drawing/2014/main" id="{4F45BDB3-7FB1-4175-B3DA-4209F3576164}"/>
              </a:ext>
            </a:extLst>
          </p:cNvPr>
          <p:cNvSpPr txBox="1"/>
          <p:nvPr/>
        </p:nvSpPr>
        <p:spPr>
          <a:xfrm>
            <a:off x="1524000" y="917495"/>
            <a:ext cx="5160234" cy="336772"/>
          </a:xfrm>
          <a:prstGeom prst="rect">
            <a:avLst/>
          </a:prstGeom>
        </p:spPr>
        <p:txBody>
          <a:bodyPr/>
          <a:lstStyle>
            <a:lvl1pPr marL="228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9pPr>
          </a:lstStyle>
          <a:p>
            <a:pPr marL="0" indent="0" algn="ctr" defTabSz="455930" hangingPunct="1">
              <a:spcBef>
                <a:spcPts val="0"/>
              </a:spcBef>
              <a:buNone/>
              <a:defRPr/>
            </a:pPr>
            <a:r>
              <a:rPr lang="en-US" altLang="zh-CN" sz="900" spc="30" dirty="0">
                <a:solidFill>
                  <a:schemeClr val="tx1"/>
                </a:solidFill>
                <a:latin typeface="Century Gothic" panose="020B0502020202020204" pitchFamily="34" charset="0"/>
                <a:ea typeface="PingFang SC" panose="020B0400000000000000" pitchFamily="34" charset="-122"/>
                <a:cs typeface="Arial" panose="020B0604020202020204" pitchFamily="34" charset="0"/>
                <a:sym typeface="Helvetica Neue"/>
              </a:rPr>
              <a:t>With </a:t>
            </a:r>
            <a:r>
              <a:rPr lang="en-US" altLang="zh-CN" sz="1400" b="1" spc="30" dirty="0">
                <a:solidFill>
                  <a:schemeClr val="tx1"/>
                </a:solidFill>
                <a:latin typeface="Century Gothic" panose="020B0502020202020204" pitchFamily="34" charset="0"/>
                <a:ea typeface="PingFang SC" panose="020B0400000000000000" pitchFamily="34" charset="-122"/>
                <a:cs typeface="Arial" panose="020B0604020202020204" pitchFamily="34" charset="0"/>
                <a:sym typeface="Helvetica Neue"/>
              </a:rPr>
              <a:t>1.9</a:t>
            </a:r>
            <a:r>
              <a:rPr lang="en-US" altLang="zh-CN" sz="900" spc="30" dirty="0">
                <a:solidFill>
                  <a:schemeClr val="tx1"/>
                </a:solidFill>
                <a:latin typeface="Century Gothic" panose="020B0502020202020204" pitchFamily="34" charset="0"/>
                <a:ea typeface="PingFang SC" panose="020B0400000000000000" pitchFamily="34" charset="-122"/>
                <a:cs typeface="Arial" panose="020B0604020202020204" pitchFamily="34" charset="0"/>
                <a:sym typeface="Helvetica Neue"/>
              </a:rPr>
              <a:t> times of former output power and brand-new stainless steel material, the base pan heater can quickly melt and remove snow &amp; ice in the outdoor unit, ensuring stable heating capacity.</a:t>
            </a:r>
          </a:p>
          <a:p>
            <a:pPr marL="0" indent="0" algn="ctr" defTabSz="455930" hangingPunct="1">
              <a:spcBef>
                <a:spcPts val="0"/>
              </a:spcBef>
              <a:buNone/>
              <a:defRPr/>
            </a:pPr>
            <a:endParaRPr lang="en-US" altLang="zh-CN" sz="900" spc="30" dirty="0">
              <a:solidFill>
                <a:schemeClr val="bg2">
                  <a:lumMod val="50000"/>
                </a:schemeClr>
              </a:solidFill>
              <a:latin typeface="Century Gothic" panose="020B0502020202020204" pitchFamily="34" charset="0"/>
              <a:ea typeface="PingFang SC" panose="020B0400000000000000" pitchFamily="34" charset="-122"/>
              <a:cs typeface="Arial" panose="020B0604020202020204" pitchFamily="34" charset="0"/>
              <a:sym typeface="Helvetica Neue"/>
            </a:endParaRPr>
          </a:p>
        </p:txBody>
      </p:sp>
      <p:sp>
        <p:nvSpPr>
          <p:cNvPr id="27" name="矩形 26">
            <a:extLst>
              <a:ext uri="{FF2B5EF4-FFF2-40B4-BE49-F238E27FC236}">
                <a16:creationId xmlns:a16="http://schemas.microsoft.com/office/drawing/2014/main" id="{86E1DAA8-98FA-471F-B1E0-32E8C6869089}"/>
              </a:ext>
            </a:extLst>
          </p:cNvPr>
          <p:cNvSpPr/>
          <p:nvPr/>
        </p:nvSpPr>
        <p:spPr>
          <a:xfrm>
            <a:off x="1287982" y="4534928"/>
            <a:ext cx="6308354" cy="229706"/>
          </a:xfrm>
          <a:prstGeom prst="rect">
            <a:avLst/>
          </a:prstGeom>
        </p:spPr>
        <p:txBody>
          <a:bodyPr wrap="square">
            <a:spAutoFit/>
          </a:bodyPr>
          <a:lstStyle/>
          <a:p>
            <a:pPr defTabSz="455930" hangingPunct="1">
              <a:defRPr/>
            </a:pPr>
            <a:r>
              <a:rPr lang="en-US" altLang="zh-CN" sz="900" spc="30" dirty="0">
                <a:latin typeface="Century Gothic" panose="020B0502020202020204" pitchFamily="34" charset="0"/>
                <a:ea typeface="PingFang SC" panose="020B0400000000000000" pitchFamily="34" charset="-122"/>
                <a:cs typeface="Arial" panose="020B0604020202020204" pitchFamily="34" charset="0"/>
                <a:sym typeface="Helvetica Neue"/>
              </a:rPr>
              <a:t>Unfrozen rate: 100% </a:t>
            </a:r>
            <a:r>
              <a:rPr lang="en-US" altLang="zh-CN" sz="900" spc="30" dirty="0" err="1">
                <a:latin typeface="Century Gothic" panose="020B0502020202020204" pitchFamily="34" charset="0"/>
                <a:ea typeface="PingFang SC" panose="020B0400000000000000" pitchFamily="34" charset="-122"/>
                <a:cs typeface="Arial" panose="020B0604020202020204" pitchFamily="34" charset="0"/>
                <a:sym typeface="Helvetica Neue"/>
              </a:rPr>
              <a:t>defrostation</a:t>
            </a:r>
            <a:r>
              <a:rPr lang="en-US" altLang="zh-CN" sz="900" spc="30" dirty="0">
                <a:latin typeface="Century Gothic" panose="020B0502020202020204" pitchFamily="34" charset="0"/>
                <a:ea typeface="PingFang SC" panose="020B0400000000000000" pitchFamily="34" charset="-122"/>
                <a:cs typeface="Arial" panose="020B0604020202020204" pitchFamily="34" charset="0"/>
                <a:sym typeface="Helvetica Neue"/>
              </a:rPr>
              <a:t> for 72-hour low-frequency operation (Inside: 10°C; Outside: -10°C)</a:t>
            </a:r>
          </a:p>
        </p:txBody>
      </p:sp>
      <p:pic>
        <p:nvPicPr>
          <p:cNvPr id="28" name="图片 27">
            <a:extLst>
              <a:ext uri="{FF2B5EF4-FFF2-40B4-BE49-F238E27FC236}">
                <a16:creationId xmlns:a16="http://schemas.microsoft.com/office/drawing/2014/main" id="{CE2FA00C-EA2E-4559-9D23-F007B1186F19}"/>
              </a:ext>
            </a:extLst>
          </p:cNvPr>
          <p:cNvPicPr>
            <a:picLocks noChangeAspect="1"/>
          </p:cNvPicPr>
          <p:nvPr/>
        </p:nvPicPr>
        <p:blipFill>
          <a:blip r:embed="rId8"/>
          <a:stretch>
            <a:fillRect/>
          </a:stretch>
        </p:blipFill>
        <p:spPr>
          <a:xfrm>
            <a:off x="3453934" y="1583598"/>
            <a:ext cx="1227905" cy="657806"/>
          </a:xfrm>
          <a:prstGeom prst="rect">
            <a:avLst/>
          </a:prstGeom>
        </p:spPr>
      </p:pic>
      <p:pic>
        <p:nvPicPr>
          <p:cNvPr id="29" name="图片 28">
            <a:extLst>
              <a:ext uri="{FF2B5EF4-FFF2-40B4-BE49-F238E27FC236}">
                <a16:creationId xmlns:a16="http://schemas.microsoft.com/office/drawing/2014/main" id="{C6AD62F9-9FF5-459F-AFED-1A17F227DD10}"/>
              </a:ext>
            </a:extLst>
          </p:cNvPr>
          <p:cNvPicPr>
            <a:picLocks noChangeAspect="1"/>
          </p:cNvPicPr>
          <p:nvPr/>
        </p:nvPicPr>
        <p:blipFill>
          <a:blip r:embed="rId9"/>
          <a:stretch>
            <a:fillRect/>
          </a:stretch>
        </p:blipFill>
        <p:spPr>
          <a:xfrm>
            <a:off x="5050676" y="2434883"/>
            <a:ext cx="1021296" cy="1021296"/>
          </a:xfrm>
          <a:prstGeom prst="rect">
            <a:avLst/>
          </a:prstGeom>
        </p:spPr>
      </p:pic>
      <p:sp>
        <p:nvSpPr>
          <p:cNvPr id="30" name="矩形 29">
            <a:extLst>
              <a:ext uri="{FF2B5EF4-FFF2-40B4-BE49-F238E27FC236}">
                <a16:creationId xmlns:a16="http://schemas.microsoft.com/office/drawing/2014/main" id="{19ED2D84-D34C-432E-93F7-F04B19E9D6BC}"/>
              </a:ext>
            </a:extLst>
          </p:cNvPr>
          <p:cNvSpPr/>
          <p:nvPr/>
        </p:nvSpPr>
        <p:spPr>
          <a:xfrm>
            <a:off x="4985674" y="3442177"/>
            <a:ext cx="1520037" cy="307777"/>
          </a:xfrm>
          <a:prstGeom prst="rect">
            <a:avLst/>
          </a:prstGeom>
        </p:spPr>
        <p:txBody>
          <a:bodyPr wrap="square">
            <a:spAutoFit/>
          </a:bodyPr>
          <a:lstStyle/>
          <a:p>
            <a:r>
              <a:rPr lang="en-GB" altLang="zh-CN" sz="1400" b="1" dirty="0">
                <a:latin typeface="Century Gothic" panose="020B0502020202020204" pitchFamily="34" charset="0"/>
                <a:ea typeface="Helvetica Neue"/>
                <a:cs typeface="Helvetica Neue"/>
                <a:sym typeface="Helvetica Neue"/>
              </a:rPr>
              <a:t>stainless steel</a:t>
            </a:r>
          </a:p>
        </p:txBody>
      </p:sp>
    </p:spTree>
    <p:extLst>
      <p:ext uri="{BB962C8B-B14F-4D97-AF65-F5344CB8AC3E}">
        <p14:creationId xmlns:p14="http://schemas.microsoft.com/office/powerpoint/2010/main" val="1919911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b="79852"/>
          <a:stretch/>
        </p:blipFill>
        <p:spPr>
          <a:xfrm>
            <a:off x="1355" y="2"/>
            <a:ext cx="9141289" cy="1036318"/>
          </a:xfrm>
          <a:prstGeom prst="rect">
            <a:avLst/>
          </a:prstGeom>
        </p:spPr>
      </p:pic>
      <p:grpSp>
        <p:nvGrpSpPr>
          <p:cNvPr id="14" name="组合 13"/>
          <p:cNvGrpSpPr/>
          <p:nvPr/>
        </p:nvGrpSpPr>
        <p:grpSpPr>
          <a:xfrm>
            <a:off x="413538" y="668040"/>
            <a:ext cx="2934326" cy="0"/>
            <a:chOff x="413538" y="668040"/>
            <a:chExt cx="2934326" cy="0"/>
          </a:xfrm>
        </p:grpSpPr>
        <p:cxnSp>
          <p:nvCxnSpPr>
            <p:cNvPr id="15" name="直接连接符 14"/>
            <p:cNvCxnSpPr/>
            <p:nvPr/>
          </p:nvCxnSpPr>
          <p:spPr bwMode="auto">
            <a:xfrm>
              <a:off x="866188" y="668040"/>
              <a:ext cx="2481676"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16" name="直接连接符 15"/>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sp>
        <p:nvSpPr>
          <p:cNvPr id="19" name="AutoShape 4"/>
          <p:cNvSpPr>
            <a:spLocks noChangeArrowheads="1"/>
          </p:cNvSpPr>
          <p:nvPr/>
        </p:nvSpPr>
        <p:spPr bwMode="auto">
          <a:xfrm flipH="1">
            <a:off x="389859" y="483980"/>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Feature list</a:t>
            </a:r>
          </a:p>
          <a:p>
            <a:endPar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4" name="组合 3"/>
          <p:cNvGrpSpPr/>
          <p:nvPr/>
        </p:nvGrpSpPr>
        <p:grpSpPr>
          <a:xfrm>
            <a:off x="7201509" y="-20776"/>
            <a:ext cx="1797764" cy="921242"/>
            <a:chOff x="7201509" y="-20776"/>
            <a:chExt cx="1797764" cy="921242"/>
          </a:xfrm>
        </p:grpSpPr>
        <p:pic>
          <p:nvPicPr>
            <p:cNvPr id="2" name="图片 1"/>
            <p:cNvPicPr>
              <a:picLocks noChangeAspect="1"/>
            </p:cNvPicPr>
            <p:nvPr/>
          </p:nvPicPr>
          <p:blipFill>
            <a:blip r:embed="rId3"/>
            <a:stretch>
              <a:fillRect/>
            </a:stretch>
          </p:blipFill>
          <p:spPr>
            <a:xfrm>
              <a:off x="7453392" y="-20776"/>
              <a:ext cx="1367079" cy="86433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grpSp>
      <p:pic>
        <p:nvPicPr>
          <p:cNvPr id="5" name="图片 4">
            <a:extLst>
              <a:ext uri="{FF2B5EF4-FFF2-40B4-BE49-F238E27FC236}">
                <a16:creationId xmlns:a16="http://schemas.microsoft.com/office/drawing/2014/main" id="{21361BD5-C0ED-46F3-8471-A0318973BE47}"/>
              </a:ext>
            </a:extLst>
          </p:cNvPr>
          <p:cNvPicPr>
            <a:picLocks noChangeAspect="1"/>
          </p:cNvPicPr>
          <p:nvPr/>
        </p:nvPicPr>
        <p:blipFill>
          <a:blip r:embed="rId5"/>
          <a:stretch>
            <a:fillRect/>
          </a:stretch>
        </p:blipFill>
        <p:spPr>
          <a:xfrm>
            <a:off x="251520" y="1099626"/>
            <a:ext cx="3888432" cy="2649274"/>
          </a:xfrm>
          <a:prstGeom prst="rect">
            <a:avLst/>
          </a:prstGeom>
        </p:spPr>
      </p:pic>
      <p:pic>
        <p:nvPicPr>
          <p:cNvPr id="8" name="图片 7">
            <a:extLst>
              <a:ext uri="{FF2B5EF4-FFF2-40B4-BE49-F238E27FC236}">
                <a16:creationId xmlns:a16="http://schemas.microsoft.com/office/drawing/2014/main" id="{4F812A93-07F7-4709-8A0A-707D423D9053}"/>
              </a:ext>
            </a:extLst>
          </p:cNvPr>
          <p:cNvPicPr>
            <a:picLocks noChangeAspect="1"/>
          </p:cNvPicPr>
          <p:nvPr/>
        </p:nvPicPr>
        <p:blipFill>
          <a:blip r:embed="rId6"/>
          <a:stretch>
            <a:fillRect/>
          </a:stretch>
        </p:blipFill>
        <p:spPr>
          <a:xfrm>
            <a:off x="4228883" y="1109413"/>
            <a:ext cx="4570645" cy="2618659"/>
          </a:xfrm>
          <a:prstGeom prst="rect">
            <a:avLst/>
          </a:prstGeom>
        </p:spPr>
      </p:pic>
    </p:spTree>
    <p:extLst>
      <p:ext uri="{BB962C8B-B14F-4D97-AF65-F5344CB8AC3E}">
        <p14:creationId xmlns:p14="http://schemas.microsoft.com/office/powerpoint/2010/main" val="2534299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926306" y="1493995"/>
            <a:ext cx="7291387" cy="136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Difference QHP models </a:t>
            </a:r>
          </a:p>
          <a:p>
            <a:pPr algn="ctr"/>
            <a:r>
              <a:rPr lang="en-US" altLang="zh-CN" sz="3000" dirty="0">
                <a:latin typeface="Arial" panose="020B0604020202020204" pitchFamily="34" charset="0"/>
                <a:cs typeface="Arial" panose="020B0604020202020204" pitchFamily="34" charset="0"/>
              </a:rPr>
              <a:t>between old and new</a:t>
            </a:r>
          </a:p>
          <a:p>
            <a:pPr algn="ctr"/>
            <a:endParaRPr lang="en-US" altLang="zh-CN" sz="2400" dirty="0">
              <a:latin typeface="Arial" panose="020B0604020202020204" pitchFamily="34" charset="0"/>
              <a:cs typeface="Arial" panose="020B0604020202020204" pitchFamily="34" charset="0"/>
            </a:endParaRPr>
          </a:p>
        </p:txBody>
      </p:sp>
      <p:grpSp>
        <p:nvGrpSpPr>
          <p:cNvPr id="6" name="组合 5">
            <a:extLst>
              <a:ext uri="{FF2B5EF4-FFF2-40B4-BE49-F238E27FC236}">
                <a16:creationId xmlns:a16="http://schemas.microsoft.com/office/drawing/2014/main" id="{6ED65A23-9FD5-4230-BAEC-9D480B67BA36}"/>
              </a:ext>
            </a:extLst>
          </p:cNvPr>
          <p:cNvGrpSpPr/>
          <p:nvPr/>
        </p:nvGrpSpPr>
        <p:grpSpPr>
          <a:xfrm>
            <a:off x="413538" y="668040"/>
            <a:ext cx="2934326" cy="0"/>
            <a:chOff x="413538" y="668040"/>
            <a:chExt cx="2934326" cy="0"/>
          </a:xfrm>
        </p:grpSpPr>
        <p:cxnSp>
          <p:nvCxnSpPr>
            <p:cNvPr id="7" name="直接连接符 6">
              <a:extLst>
                <a:ext uri="{FF2B5EF4-FFF2-40B4-BE49-F238E27FC236}">
                  <a16:creationId xmlns:a16="http://schemas.microsoft.com/office/drawing/2014/main" id="{05FF4192-511F-4C3B-9E54-1DE4AD29586D}"/>
                </a:ext>
              </a:extLst>
            </p:cNvPr>
            <p:cNvCxnSpPr/>
            <p:nvPr/>
          </p:nvCxnSpPr>
          <p:spPr bwMode="auto">
            <a:xfrm>
              <a:off x="866188" y="668040"/>
              <a:ext cx="2481676"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8" name="直接连接符 7">
              <a:extLst>
                <a:ext uri="{FF2B5EF4-FFF2-40B4-BE49-F238E27FC236}">
                  <a16:creationId xmlns:a16="http://schemas.microsoft.com/office/drawing/2014/main" id="{6A63B725-217A-41BC-8175-63DB4A9AB206}"/>
                </a:ext>
              </a:extLst>
            </p:cNvPr>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sp>
        <p:nvSpPr>
          <p:cNvPr id="9" name="AutoShape 4">
            <a:extLst>
              <a:ext uri="{FF2B5EF4-FFF2-40B4-BE49-F238E27FC236}">
                <a16:creationId xmlns:a16="http://schemas.microsoft.com/office/drawing/2014/main" id="{CF6C8CBB-3F04-4847-92A1-89359B075E2A}"/>
              </a:ext>
            </a:extLst>
          </p:cNvPr>
          <p:cNvSpPr>
            <a:spLocks noChangeArrowheads="1"/>
          </p:cNvSpPr>
          <p:nvPr/>
        </p:nvSpPr>
        <p:spPr bwMode="auto">
          <a:xfrm flipH="1">
            <a:off x="323528" y="246443"/>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Part II Difference to old unit</a:t>
            </a:r>
          </a:p>
        </p:txBody>
      </p:sp>
    </p:spTree>
    <p:extLst>
      <p:ext uri="{BB962C8B-B14F-4D97-AF65-F5344CB8AC3E}">
        <p14:creationId xmlns:p14="http://schemas.microsoft.com/office/powerpoint/2010/main" val="3051223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6725" y="180213"/>
            <a:ext cx="2161761"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Difference1</a:t>
            </a:r>
            <a:r>
              <a:rPr lang="en-US" altLang="zh-CN" sz="1500" dirty="0">
                <a:latin typeface="Arial" panose="020B0604020202020204" pitchFamily="34" charset="0"/>
                <a:cs typeface="Arial" panose="020B0604020202020204" pitchFamily="34" charset="0"/>
              </a:rPr>
              <a:t>CDU chassis updates </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pic>
        <p:nvPicPr>
          <p:cNvPr id="3" name="图片 2"/>
          <p:cNvPicPr>
            <a:picLocks noChangeAspect="1"/>
          </p:cNvPicPr>
          <p:nvPr/>
        </p:nvPicPr>
        <p:blipFill>
          <a:blip r:embed="rId3"/>
          <a:stretch>
            <a:fillRect/>
          </a:stretch>
        </p:blipFill>
        <p:spPr>
          <a:xfrm>
            <a:off x="497422" y="1465890"/>
            <a:ext cx="2424683" cy="1667935"/>
          </a:xfrm>
          <a:prstGeom prst="rect">
            <a:avLst/>
          </a:prstGeom>
        </p:spPr>
      </p:pic>
      <p:pic>
        <p:nvPicPr>
          <p:cNvPr id="7" name="图片 6"/>
          <p:cNvPicPr>
            <a:picLocks noChangeAspect="1"/>
          </p:cNvPicPr>
          <p:nvPr/>
        </p:nvPicPr>
        <p:blipFill>
          <a:blip r:embed="rId4"/>
          <a:stretch>
            <a:fillRect/>
          </a:stretch>
        </p:blipFill>
        <p:spPr>
          <a:xfrm>
            <a:off x="4609271" y="1363950"/>
            <a:ext cx="2887433" cy="1979027"/>
          </a:xfrm>
          <a:prstGeom prst="rect">
            <a:avLst/>
          </a:prstGeom>
        </p:spPr>
      </p:pic>
      <p:sp>
        <p:nvSpPr>
          <p:cNvPr id="8" name="Text Box 7"/>
          <p:cNvSpPr txBox="1">
            <a:spLocks noChangeArrowheads="1"/>
          </p:cNvSpPr>
          <p:nvPr/>
        </p:nvSpPr>
        <p:spPr bwMode="auto">
          <a:xfrm>
            <a:off x="628883" y="3337703"/>
            <a:ext cx="2161761"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B chassis</a:t>
            </a:r>
          </a:p>
          <a:p>
            <a:pPr algn="ctr"/>
            <a:r>
              <a:rPr lang="en-US" altLang="zh-CN" sz="1500" dirty="0">
                <a:latin typeface="Arial" panose="020B0604020202020204" pitchFamily="34" charset="0"/>
                <a:cs typeface="Arial" panose="020B0604020202020204" pitchFamily="34" charset="0"/>
              </a:rPr>
              <a:t>Dimensions (W×D×H)</a:t>
            </a:r>
          </a:p>
          <a:p>
            <a:pPr algn="ctr"/>
            <a:r>
              <a:rPr lang="en-US" altLang="zh-CN" sz="1500" dirty="0">
                <a:latin typeface="Arial" panose="020B0604020202020204" pitchFamily="34" charset="0"/>
                <a:cs typeface="Arial" panose="020B0604020202020204" pitchFamily="34" charset="0"/>
              </a:rPr>
              <a:t>800×333×554</a:t>
            </a:r>
          </a:p>
        </p:txBody>
      </p:sp>
      <p:sp>
        <p:nvSpPr>
          <p:cNvPr id="9" name="Text Box 7"/>
          <p:cNvSpPr txBox="1">
            <a:spLocks noChangeArrowheads="1"/>
          </p:cNvSpPr>
          <p:nvPr/>
        </p:nvSpPr>
        <p:spPr bwMode="auto">
          <a:xfrm>
            <a:off x="5089069" y="3487735"/>
            <a:ext cx="2161761"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X3 chassis</a:t>
            </a:r>
          </a:p>
          <a:p>
            <a:pPr algn="ctr"/>
            <a:r>
              <a:rPr lang="en-US" altLang="zh-CN" sz="1500" dirty="0">
                <a:latin typeface="Arial" panose="020B0604020202020204" pitchFamily="34" charset="0"/>
                <a:cs typeface="Arial" panose="020B0604020202020204" pitchFamily="34" charset="0"/>
              </a:rPr>
              <a:t>Dimensions (W×D×H)</a:t>
            </a:r>
          </a:p>
          <a:p>
            <a:pPr algn="ctr"/>
            <a:r>
              <a:rPr lang="en-US" altLang="zh-CN" sz="1500" dirty="0">
                <a:latin typeface="Arial" panose="020B0604020202020204" pitchFamily="34" charset="0"/>
                <a:cs typeface="Arial" panose="020B0604020202020204" pitchFamily="34" charset="0"/>
              </a:rPr>
              <a:t>805x330x554</a:t>
            </a:r>
          </a:p>
        </p:txBody>
      </p:sp>
      <p:sp>
        <p:nvSpPr>
          <p:cNvPr id="10" name="Text Box 7"/>
          <p:cNvSpPr txBox="1">
            <a:spLocks noChangeArrowheads="1"/>
          </p:cNvSpPr>
          <p:nvPr/>
        </p:nvSpPr>
        <p:spPr bwMode="auto">
          <a:xfrm>
            <a:off x="251197" y="1063885"/>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Old</a:t>
            </a:r>
          </a:p>
        </p:txBody>
      </p:sp>
      <p:sp>
        <p:nvSpPr>
          <p:cNvPr id="11" name="Text Box 7"/>
          <p:cNvSpPr txBox="1">
            <a:spLocks noChangeArrowheads="1"/>
          </p:cNvSpPr>
          <p:nvPr/>
        </p:nvSpPr>
        <p:spPr bwMode="auto">
          <a:xfrm>
            <a:off x="5017010" y="941944"/>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New</a:t>
            </a:r>
          </a:p>
        </p:txBody>
      </p:sp>
      <p:sp>
        <p:nvSpPr>
          <p:cNvPr id="12" name="Text Box 7"/>
          <p:cNvSpPr txBox="1">
            <a:spLocks noChangeArrowheads="1"/>
          </p:cNvSpPr>
          <p:nvPr/>
        </p:nvSpPr>
        <p:spPr bwMode="auto">
          <a:xfrm>
            <a:off x="397565" y="4416128"/>
            <a:ext cx="7677978"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Notes: Product ODU chassis standardization required, AB/B/BA/CA chassis will update into X chassis in sep,2021.</a:t>
            </a:r>
          </a:p>
          <a:p>
            <a:pPr algn="ctr"/>
            <a:endParaRPr lang="en-US" altLang="zh-CN"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97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4">
            <a:extLst>
              <a:ext uri="{FF2B5EF4-FFF2-40B4-BE49-F238E27FC236}">
                <a16:creationId xmlns:a16="http://schemas.microsoft.com/office/drawing/2014/main" id="{E46AC167-CE9F-43A8-A7EC-FF0D990392D7}"/>
              </a:ext>
            </a:extLst>
          </p:cNvPr>
          <p:cNvSpPr>
            <a:spLocks noChangeArrowheads="1"/>
          </p:cNvSpPr>
          <p:nvPr/>
        </p:nvSpPr>
        <p:spPr bwMode="auto">
          <a:xfrm flipH="1">
            <a:off x="323528" y="246443"/>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Contents</a:t>
            </a:r>
          </a:p>
        </p:txBody>
      </p:sp>
      <p:grpSp>
        <p:nvGrpSpPr>
          <p:cNvPr id="14" name="组合 13">
            <a:extLst>
              <a:ext uri="{FF2B5EF4-FFF2-40B4-BE49-F238E27FC236}">
                <a16:creationId xmlns:a16="http://schemas.microsoft.com/office/drawing/2014/main" id="{1A36E6E8-1328-4B52-8D70-6D0EB3EA9714}"/>
              </a:ext>
            </a:extLst>
          </p:cNvPr>
          <p:cNvGrpSpPr/>
          <p:nvPr/>
        </p:nvGrpSpPr>
        <p:grpSpPr>
          <a:xfrm>
            <a:off x="413538" y="668040"/>
            <a:ext cx="3093523" cy="0"/>
            <a:chOff x="413538" y="668040"/>
            <a:chExt cx="3093523" cy="0"/>
          </a:xfrm>
        </p:grpSpPr>
        <p:cxnSp>
          <p:nvCxnSpPr>
            <p:cNvPr id="16" name="直接连接符 15">
              <a:extLst>
                <a:ext uri="{FF2B5EF4-FFF2-40B4-BE49-F238E27FC236}">
                  <a16:creationId xmlns:a16="http://schemas.microsoft.com/office/drawing/2014/main" id="{B00A5E1F-002F-4E7E-89CB-54E75F8A5948}"/>
                </a:ext>
              </a:extLst>
            </p:cNvPr>
            <p:cNvCxnSpPr/>
            <p:nvPr/>
          </p:nvCxnSpPr>
          <p:spPr bwMode="auto">
            <a:xfrm>
              <a:off x="866188" y="668040"/>
              <a:ext cx="2640873"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17" name="直接连接符 16">
              <a:extLst>
                <a:ext uri="{FF2B5EF4-FFF2-40B4-BE49-F238E27FC236}">
                  <a16:creationId xmlns:a16="http://schemas.microsoft.com/office/drawing/2014/main" id="{7A43E198-D187-4E46-8613-7695DD00B0D6}"/>
                </a:ext>
              </a:extLst>
            </p:cNvPr>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sp>
        <p:nvSpPr>
          <p:cNvPr id="19" name="AutoShape 4">
            <a:extLst>
              <a:ext uri="{FF2B5EF4-FFF2-40B4-BE49-F238E27FC236}">
                <a16:creationId xmlns:a16="http://schemas.microsoft.com/office/drawing/2014/main" id="{C986299E-D82C-49EE-A479-DA5B385BCD69}"/>
              </a:ext>
            </a:extLst>
          </p:cNvPr>
          <p:cNvSpPr>
            <a:spLocks noChangeArrowheads="1"/>
          </p:cNvSpPr>
          <p:nvPr/>
        </p:nvSpPr>
        <p:spPr bwMode="auto">
          <a:xfrm flipH="1">
            <a:off x="971600" y="1991122"/>
            <a:ext cx="5804345" cy="576064"/>
          </a:xfrm>
          <a:prstGeom prst="roundRect">
            <a:avLst>
              <a:gd name="adj" fmla="val 16667"/>
            </a:avLst>
          </a:prstGeom>
        </p:spPr>
        <p:txBody>
          <a:bodyPr vert="horz" lIns="0" tIns="34290" rIns="68580" bIns="34290" rtlCol="0" anchor="ctr">
            <a:noAutofit/>
          </a:bodyPr>
          <a:lstStyle/>
          <a:p>
            <a:pPr algn="ctr"/>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Part II Difference QHP models between old and new</a:t>
            </a:r>
          </a:p>
          <a:p>
            <a:endPar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0" name="AutoShape 4">
            <a:extLst>
              <a:ext uri="{FF2B5EF4-FFF2-40B4-BE49-F238E27FC236}">
                <a16:creationId xmlns:a16="http://schemas.microsoft.com/office/drawing/2014/main" id="{03060558-4856-4D44-A9BB-8FB47BEFA989}"/>
              </a:ext>
            </a:extLst>
          </p:cNvPr>
          <p:cNvSpPr>
            <a:spLocks noChangeArrowheads="1"/>
          </p:cNvSpPr>
          <p:nvPr/>
        </p:nvSpPr>
        <p:spPr bwMode="auto">
          <a:xfrm flipH="1">
            <a:off x="1043608" y="1275606"/>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Part I Some Features</a:t>
            </a:r>
          </a:p>
        </p:txBody>
      </p:sp>
    </p:spTree>
    <p:extLst>
      <p:ext uri="{BB962C8B-B14F-4D97-AF65-F5344CB8AC3E}">
        <p14:creationId xmlns:p14="http://schemas.microsoft.com/office/powerpoint/2010/main" val="3527466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6725" y="180213"/>
            <a:ext cx="2161761"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Difference2</a:t>
            </a:r>
            <a:endParaRPr lang="en-US" altLang="zh-CN" sz="1500" dirty="0">
              <a:latin typeface="Arial" panose="020B0604020202020204" pitchFamily="34" charset="0"/>
              <a:cs typeface="Arial" panose="020B0604020202020204" pitchFamily="34" charset="0"/>
            </a:endParaRPr>
          </a:p>
          <a:p>
            <a:pPr algn="ctr"/>
            <a:r>
              <a:rPr lang="en-US" altLang="zh-CN" sz="1500" dirty="0">
                <a:latin typeface="Arial" panose="020B0604020202020204" pitchFamily="34" charset="0"/>
                <a:cs typeface="Arial" panose="020B0604020202020204" pitchFamily="34" charset="0"/>
              </a:rPr>
              <a:t>Error code updated</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pic>
        <p:nvPicPr>
          <p:cNvPr id="4" name="图片 3"/>
          <p:cNvPicPr>
            <a:picLocks noChangeAspect="1"/>
          </p:cNvPicPr>
          <p:nvPr/>
        </p:nvPicPr>
        <p:blipFill rotWithShape="1">
          <a:blip r:embed="rId3"/>
          <a:srcRect r="13604"/>
          <a:stretch/>
        </p:blipFill>
        <p:spPr>
          <a:xfrm>
            <a:off x="4857188" y="1181127"/>
            <a:ext cx="2537525" cy="2738785"/>
          </a:xfrm>
          <a:prstGeom prst="rect">
            <a:avLst/>
          </a:prstGeom>
        </p:spPr>
      </p:pic>
      <p:pic>
        <p:nvPicPr>
          <p:cNvPr id="5" name="图片 4"/>
          <p:cNvPicPr>
            <a:picLocks noChangeAspect="1"/>
          </p:cNvPicPr>
          <p:nvPr/>
        </p:nvPicPr>
        <p:blipFill rotWithShape="1">
          <a:blip r:embed="rId4"/>
          <a:srcRect r="11454"/>
          <a:stretch/>
        </p:blipFill>
        <p:spPr>
          <a:xfrm>
            <a:off x="509071" y="1181127"/>
            <a:ext cx="3558830" cy="2849874"/>
          </a:xfrm>
          <a:prstGeom prst="rect">
            <a:avLst/>
          </a:prstGeom>
        </p:spPr>
      </p:pic>
      <p:pic>
        <p:nvPicPr>
          <p:cNvPr id="13" name="图片 12"/>
          <p:cNvPicPr>
            <a:picLocks noChangeAspect="1"/>
          </p:cNvPicPr>
          <p:nvPr/>
        </p:nvPicPr>
        <p:blipFill>
          <a:blip r:embed="rId5"/>
          <a:stretch>
            <a:fillRect/>
          </a:stretch>
        </p:blipFill>
        <p:spPr>
          <a:xfrm>
            <a:off x="4857188" y="3826890"/>
            <a:ext cx="2537525" cy="700291"/>
          </a:xfrm>
          <a:prstGeom prst="rect">
            <a:avLst/>
          </a:prstGeom>
        </p:spPr>
      </p:pic>
      <p:sp>
        <p:nvSpPr>
          <p:cNvPr id="14" name="矩形 13"/>
          <p:cNvSpPr/>
          <p:nvPr/>
        </p:nvSpPr>
        <p:spPr>
          <a:xfrm>
            <a:off x="5411857" y="3888100"/>
            <a:ext cx="327991" cy="584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 Box 7"/>
          <p:cNvSpPr txBox="1">
            <a:spLocks noChangeArrowheads="1"/>
          </p:cNvSpPr>
          <p:nvPr/>
        </p:nvSpPr>
        <p:spPr bwMode="auto">
          <a:xfrm>
            <a:off x="-683316" y="4573481"/>
            <a:ext cx="7677978" cy="5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Notes: error code display updated into four digits from two digits,</a:t>
            </a:r>
          </a:p>
          <a:p>
            <a:pPr algn="ctr"/>
            <a:r>
              <a:rPr lang="en-US" altLang="zh-CN" sz="1500" dirty="0">
                <a:latin typeface="Arial" panose="020B0604020202020204" pitchFamily="34" charset="0"/>
                <a:cs typeface="Arial" panose="020B0604020202020204" pitchFamily="34" charset="0"/>
              </a:rPr>
              <a:t>so the display PCB and E-box code updated. </a:t>
            </a:r>
          </a:p>
        </p:txBody>
      </p:sp>
      <p:sp>
        <p:nvSpPr>
          <p:cNvPr id="17" name="Text Box 7"/>
          <p:cNvSpPr txBox="1">
            <a:spLocks noChangeArrowheads="1"/>
          </p:cNvSpPr>
          <p:nvPr/>
        </p:nvSpPr>
        <p:spPr bwMode="auto">
          <a:xfrm>
            <a:off x="407738" y="941944"/>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Old</a:t>
            </a:r>
          </a:p>
        </p:txBody>
      </p:sp>
      <p:sp>
        <p:nvSpPr>
          <p:cNvPr id="18" name="Text Box 7"/>
          <p:cNvSpPr txBox="1">
            <a:spLocks noChangeArrowheads="1"/>
          </p:cNvSpPr>
          <p:nvPr/>
        </p:nvSpPr>
        <p:spPr bwMode="auto">
          <a:xfrm>
            <a:off x="5173552" y="820002"/>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New</a:t>
            </a:r>
          </a:p>
        </p:txBody>
      </p:sp>
    </p:spTree>
    <p:extLst>
      <p:ext uri="{BB962C8B-B14F-4D97-AF65-F5344CB8AC3E}">
        <p14:creationId xmlns:p14="http://schemas.microsoft.com/office/powerpoint/2010/main" val="4249559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6725" y="180213"/>
            <a:ext cx="2161761"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Difference3</a:t>
            </a:r>
            <a:endParaRPr lang="en-US" altLang="zh-CN" sz="1500" dirty="0">
              <a:latin typeface="Arial" panose="020B0604020202020204" pitchFamily="34" charset="0"/>
              <a:cs typeface="Arial" panose="020B0604020202020204" pitchFamily="34" charset="0"/>
            </a:endParaRPr>
          </a:p>
          <a:p>
            <a:pPr algn="ctr"/>
            <a:r>
              <a:rPr lang="en-US" altLang="zh-CN" sz="1500" dirty="0">
                <a:latin typeface="Arial" panose="020B0604020202020204" pitchFamily="34" charset="0"/>
                <a:cs typeface="Arial" panose="020B0604020202020204" pitchFamily="34" charset="0"/>
              </a:rPr>
              <a:t>Wiring diagram/IDU</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sp>
        <p:nvSpPr>
          <p:cNvPr id="10" name="Text Box 7"/>
          <p:cNvSpPr txBox="1">
            <a:spLocks noChangeArrowheads="1"/>
          </p:cNvSpPr>
          <p:nvPr/>
        </p:nvSpPr>
        <p:spPr bwMode="auto">
          <a:xfrm>
            <a:off x="251197" y="1063885"/>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Old</a:t>
            </a:r>
          </a:p>
        </p:txBody>
      </p:sp>
      <p:sp>
        <p:nvSpPr>
          <p:cNvPr id="11" name="Text Box 7"/>
          <p:cNvSpPr txBox="1">
            <a:spLocks noChangeArrowheads="1"/>
          </p:cNvSpPr>
          <p:nvPr/>
        </p:nvSpPr>
        <p:spPr bwMode="auto">
          <a:xfrm>
            <a:off x="5017010" y="941944"/>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New</a:t>
            </a:r>
          </a:p>
        </p:txBody>
      </p:sp>
      <p:pic>
        <p:nvPicPr>
          <p:cNvPr id="12" name="图片 11"/>
          <p:cNvPicPr>
            <a:picLocks noChangeAspect="1"/>
          </p:cNvPicPr>
          <p:nvPr/>
        </p:nvPicPr>
        <p:blipFill rotWithShape="1">
          <a:blip r:embed="rId3"/>
          <a:srcRect t="5273" r="515"/>
          <a:stretch/>
        </p:blipFill>
        <p:spPr>
          <a:xfrm>
            <a:off x="4562746" y="1485892"/>
            <a:ext cx="3874984" cy="3123203"/>
          </a:xfrm>
          <a:prstGeom prst="rect">
            <a:avLst/>
          </a:prstGeom>
        </p:spPr>
      </p:pic>
      <p:pic>
        <p:nvPicPr>
          <p:cNvPr id="8" name="图片 7"/>
          <p:cNvPicPr>
            <a:picLocks noChangeAspect="1"/>
          </p:cNvPicPr>
          <p:nvPr/>
        </p:nvPicPr>
        <p:blipFill>
          <a:blip r:embed="rId4"/>
          <a:stretch>
            <a:fillRect/>
          </a:stretch>
        </p:blipFill>
        <p:spPr>
          <a:xfrm>
            <a:off x="871589" y="1564289"/>
            <a:ext cx="3702356" cy="2975409"/>
          </a:xfrm>
          <a:prstGeom prst="rect">
            <a:avLst/>
          </a:prstGeom>
        </p:spPr>
      </p:pic>
      <p:sp>
        <p:nvSpPr>
          <p:cNvPr id="9" name="矩形 8"/>
          <p:cNvSpPr/>
          <p:nvPr/>
        </p:nvSpPr>
        <p:spPr>
          <a:xfrm>
            <a:off x="742731" y="4740036"/>
            <a:ext cx="8401269" cy="461665"/>
          </a:xfrm>
          <a:prstGeom prst="rect">
            <a:avLst/>
          </a:prstGeom>
        </p:spPr>
        <p:txBody>
          <a:bodyPr wrap="square">
            <a:spAutoFit/>
          </a:bodyPr>
          <a:lstStyle/>
          <a:p>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Notes: as the control program are difference, the new QHP and old QHP are not compatible.</a:t>
            </a:r>
          </a:p>
          <a:p>
            <a:endParaRPr lang="zh-CN" altLang="en-US" sz="12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30890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6725" y="180213"/>
            <a:ext cx="2161761" cy="7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Difference3</a:t>
            </a:r>
            <a:endParaRPr lang="en-US" altLang="zh-CN" sz="1500" dirty="0">
              <a:latin typeface="Arial" panose="020B0604020202020204" pitchFamily="34" charset="0"/>
              <a:cs typeface="Arial" panose="020B0604020202020204" pitchFamily="34" charset="0"/>
            </a:endParaRPr>
          </a:p>
          <a:p>
            <a:pPr algn="ctr"/>
            <a:r>
              <a:rPr lang="en-US" altLang="zh-CN" sz="1500" dirty="0">
                <a:latin typeface="Arial" panose="020B0604020202020204" pitchFamily="34" charset="0"/>
                <a:cs typeface="Arial" panose="020B0604020202020204" pitchFamily="34" charset="0"/>
              </a:rPr>
              <a:t>Wiring diagram/ODU</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sp>
        <p:nvSpPr>
          <p:cNvPr id="10" name="Text Box 7"/>
          <p:cNvSpPr txBox="1">
            <a:spLocks noChangeArrowheads="1"/>
          </p:cNvSpPr>
          <p:nvPr/>
        </p:nvSpPr>
        <p:spPr bwMode="auto">
          <a:xfrm>
            <a:off x="251197" y="1063885"/>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Old</a:t>
            </a:r>
          </a:p>
        </p:txBody>
      </p:sp>
      <p:sp>
        <p:nvSpPr>
          <p:cNvPr id="11" name="Text Box 7"/>
          <p:cNvSpPr txBox="1">
            <a:spLocks noChangeArrowheads="1"/>
          </p:cNvSpPr>
          <p:nvPr/>
        </p:nvSpPr>
        <p:spPr bwMode="auto">
          <a:xfrm>
            <a:off x="5017010" y="941944"/>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New</a:t>
            </a:r>
          </a:p>
        </p:txBody>
      </p:sp>
      <p:pic>
        <p:nvPicPr>
          <p:cNvPr id="8" name="图片 7"/>
          <p:cNvPicPr>
            <a:picLocks noChangeAspect="1"/>
          </p:cNvPicPr>
          <p:nvPr/>
        </p:nvPicPr>
        <p:blipFill>
          <a:blip r:embed="rId3"/>
          <a:stretch>
            <a:fillRect/>
          </a:stretch>
        </p:blipFill>
        <p:spPr>
          <a:xfrm>
            <a:off x="658467" y="1485892"/>
            <a:ext cx="3771900" cy="3021539"/>
          </a:xfrm>
          <a:prstGeom prst="rect">
            <a:avLst/>
          </a:prstGeom>
        </p:spPr>
      </p:pic>
      <p:pic>
        <p:nvPicPr>
          <p:cNvPr id="9" name="图片 8"/>
          <p:cNvPicPr>
            <a:picLocks noChangeAspect="1"/>
          </p:cNvPicPr>
          <p:nvPr/>
        </p:nvPicPr>
        <p:blipFill>
          <a:blip r:embed="rId4"/>
          <a:stretch>
            <a:fillRect/>
          </a:stretch>
        </p:blipFill>
        <p:spPr>
          <a:xfrm>
            <a:off x="4935106" y="1481563"/>
            <a:ext cx="3030780" cy="3025868"/>
          </a:xfrm>
          <a:prstGeom prst="rect">
            <a:avLst/>
          </a:prstGeom>
        </p:spPr>
      </p:pic>
      <p:sp>
        <p:nvSpPr>
          <p:cNvPr id="12" name="矩形 11"/>
          <p:cNvSpPr/>
          <p:nvPr/>
        </p:nvSpPr>
        <p:spPr>
          <a:xfrm>
            <a:off x="658467" y="4629373"/>
            <a:ext cx="8401269" cy="461665"/>
          </a:xfrm>
          <a:prstGeom prst="rect">
            <a:avLst/>
          </a:prstGeom>
        </p:spPr>
        <p:txBody>
          <a:bodyPr wrap="square">
            <a:spAutoFit/>
          </a:bodyPr>
          <a:lstStyle/>
          <a:p>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Notes: as the control program are difference, the new QHP and old QHP are not compatible.</a:t>
            </a:r>
          </a:p>
          <a:p>
            <a:endParaRPr lang="zh-CN" altLang="en-US" sz="12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9051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6724" y="180213"/>
            <a:ext cx="3414091" cy="5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Other Differences</a:t>
            </a:r>
            <a:endParaRPr lang="en-US" altLang="zh-CN" sz="1500"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sp>
        <p:nvSpPr>
          <p:cNvPr id="10" name="Text Box 7"/>
          <p:cNvSpPr txBox="1">
            <a:spLocks noChangeArrowheads="1"/>
          </p:cNvSpPr>
          <p:nvPr/>
        </p:nvSpPr>
        <p:spPr bwMode="auto">
          <a:xfrm>
            <a:off x="251197" y="1063884"/>
            <a:ext cx="6532260" cy="5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r>
              <a:rPr lang="en-US" altLang="zh-CN" sz="1500" dirty="0">
                <a:latin typeface="Arial" panose="020B0604020202020204" pitchFamily="34" charset="0"/>
                <a:cs typeface="Arial" panose="020B0604020202020204" pitchFamily="34" charset="0"/>
              </a:rPr>
              <a:t>Notes: Compressor and fan motor of ODU are different, so the performance will be difference, the details refer to spec .</a:t>
            </a:r>
          </a:p>
        </p:txBody>
      </p:sp>
    </p:spTree>
    <p:extLst>
      <p:ext uri="{BB962C8B-B14F-4D97-AF65-F5344CB8AC3E}">
        <p14:creationId xmlns:p14="http://schemas.microsoft.com/office/powerpoint/2010/main" val="2276414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6723" y="180215"/>
            <a:ext cx="6231835" cy="5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Multi function board clarification</a:t>
            </a:r>
            <a:endParaRPr lang="en-US" altLang="zh-CN" sz="1500"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sp>
        <p:nvSpPr>
          <p:cNvPr id="10" name="Text Box 7"/>
          <p:cNvSpPr txBox="1">
            <a:spLocks noChangeArrowheads="1"/>
          </p:cNvSpPr>
          <p:nvPr/>
        </p:nvSpPr>
        <p:spPr bwMode="auto">
          <a:xfrm>
            <a:off x="522036" y="674198"/>
            <a:ext cx="7553506" cy="5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r>
              <a:rPr lang="en-US" altLang="zh-CN" sz="1500" dirty="0">
                <a:latin typeface="Arial" panose="020B0604020202020204" pitchFamily="34" charset="0"/>
                <a:cs typeface="Arial" panose="020B0604020202020204" pitchFamily="34" charset="0"/>
              </a:rPr>
              <a:t>Actually old and new multi function board combined display PCB could use old and new QHP models, mainly display PCB  difference, </a:t>
            </a:r>
            <a:r>
              <a:rPr lang="en-US" altLang="zh-CN" sz="1500" dirty="0" err="1">
                <a:latin typeface="Arial" panose="020B0604020202020204" pitchFamily="34" charset="0"/>
                <a:cs typeface="Arial" panose="020B0604020202020204" pitchFamily="34" charset="0"/>
              </a:rPr>
              <a:t>pls</a:t>
            </a:r>
            <a:r>
              <a:rPr lang="en-US" altLang="zh-CN" sz="1500" dirty="0">
                <a:latin typeface="Arial" panose="020B0604020202020204" pitchFamily="34" charset="0"/>
                <a:cs typeface="Arial" panose="020B0604020202020204" pitchFamily="34" charset="0"/>
              </a:rPr>
              <a:t> refer to below:</a:t>
            </a:r>
          </a:p>
        </p:txBody>
      </p:sp>
      <p:sp>
        <p:nvSpPr>
          <p:cNvPr id="7" name="Text Box 7"/>
          <p:cNvSpPr txBox="1">
            <a:spLocks noChangeArrowheads="1"/>
          </p:cNvSpPr>
          <p:nvPr/>
        </p:nvSpPr>
        <p:spPr bwMode="auto">
          <a:xfrm>
            <a:off x="522037" y="4547549"/>
            <a:ext cx="7553506" cy="43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r>
              <a:rPr lang="en-US" altLang="zh-CN" sz="1200" dirty="0">
                <a:latin typeface="Arial" panose="020B0604020202020204" pitchFamily="34" charset="0"/>
                <a:cs typeface="Arial" panose="020B0604020202020204" pitchFamily="34" charset="0"/>
              </a:rPr>
              <a:t>Notes: For old and new QHP models, multi function board only could connect 5V -4core-485 wired controller(120X1or 120G1), as main PCB don’t support any more 12V wired controller</a:t>
            </a:r>
          </a:p>
        </p:txBody>
      </p:sp>
      <p:pic>
        <p:nvPicPr>
          <p:cNvPr id="8" name="图片 7"/>
          <p:cNvPicPr>
            <a:picLocks noChangeAspect="1"/>
          </p:cNvPicPr>
          <p:nvPr/>
        </p:nvPicPr>
        <p:blipFill>
          <a:blip r:embed="rId3"/>
          <a:stretch>
            <a:fillRect/>
          </a:stretch>
        </p:blipFill>
        <p:spPr>
          <a:xfrm>
            <a:off x="686898" y="2873335"/>
            <a:ext cx="2695305" cy="1353575"/>
          </a:xfrm>
          <a:prstGeom prst="rect">
            <a:avLst/>
          </a:prstGeom>
        </p:spPr>
      </p:pic>
      <p:pic>
        <p:nvPicPr>
          <p:cNvPr id="9" name="图片 8"/>
          <p:cNvPicPr>
            <a:picLocks noChangeAspect="1"/>
          </p:cNvPicPr>
          <p:nvPr/>
        </p:nvPicPr>
        <p:blipFill>
          <a:blip r:embed="rId4"/>
          <a:stretch>
            <a:fillRect/>
          </a:stretch>
        </p:blipFill>
        <p:spPr>
          <a:xfrm>
            <a:off x="4298789" y="2790046"/>
            <a:ext cx="2884512" cy="1455062"/>
          </a:xfrm>
          <a:prstGeom prst="rect">
            <a:avLst/>
          </a:prstGeom>
        </p:spPr>
      </p:pic>
      <p:sp>
        <p:nvSpPr>
          <p:cNvPr id="11" name="Text Box 7"/>
          <p:cNvSpPr txBox="1">
            <a:spLocks noChangeArrowheads="1"/>
          </p:cNvSpPr>
          <p:nvPr/>
        </p:nvSpPr>
        <p:spPr bwMode="auto">
          <a:xfrm>
            <a:off x="847544" y="4299072"/>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Old</a:t>
            </a:r>
          </a:p>
        </p:txBody>
      </p:sp>
      <p:sp>
        <p:nvSpPr>
          <p:cNvPr id="12" name="Text Box 7"/>
          <p:cNvSpPr txBox="1">
            <a:spLocks noChangeArrowheads="1"/>
          </p:cNvSpPr>
          <p:nvPr/>
        </p:nvSpPr>
        <p:spPr bwMode="auto">
          <a:xfrm>
            <a:off x="4537447" y="4271416"/>
            <a:ext cx="2161761" cy="3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500" dirty="0">
                <a:latin typeface="Arial" panose="020B0604020202020204" pitchFamily="34" charset="0"/>
                <a:cs typeface="Arial" panose="020B0604020202020204" pitchFamily="34" charset="0"/>
              </a:rPr>
              <a:t>New</a:t>
            </a:r>
          </a:p>
        </p:txBody>
      </p:sp>
      <p:pic>
        <p:nvPicPr>
          <p:cNvPr id="3" name="图片 2"/>
          <p:cNvPicPr>
            <a:picLocks noChangeAspect="1"/>
          </p:cNvPicPr>
          <p:nvPr/>
        </p:nvPicPr>
        <p:blipFill>
          <a:blip r:embed="rId5"/>
          <a:stretch>
            <a:fillRect/>
          </a:stretch>
        </p:blipFill>
        <p:spPr>
          <a:xfrm>
            <a:off x="828535" y="1183609"/>
            <a:ext cx="5107337" cy="1617563"/>
          </a:xfrm>
          <a:prstGeom prst="rect">
            <a:avLst/>
          </a:prstGeom>
        </p:spPr>
      </p:pic>
    </p:spTree>
    <p:extLst>
      <p:ext uri="{BB962C8B-B14F-4D97-AF65-F5344CB8AC3E}">
        <p14:creationId xmlns:p14="http://schemas.microsoft.com/office/powerpoint/2010/main" val="1296211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6723" y="180215"/>
            <a:ext cx="6231835" cy="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Multi function board clarification</a:t>
            </a:r>
          </a:p>
          <a:p>
            <a:pPr algn="ctr"/>
            <a:r>
              <a:rPr lang="en-US" altLang="zh-CN" sz="3000" dirty="0">
                <a:latin typeface="Arial" panose="020B0604020202020204" pitchFamily="34" charset="0"/>
                <a:cs typeface="Arial" panose="020B0604020202020204" pitchFamily="34" charset="0"/>
              </a:rPr>
              <a:t>Installation </a:t>
            </a:r>
            <a:endParaRPr lang="en-US" altLang="zh-CN" sz="1500"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sp>
        <p:nvSpPr>
          <p:cNvPr id="49" name="矩形 48"/>
          <p:cNvSpPr/>
          <p:nvPr/>
        </p:nvSpPr>
        <p:spPr>
          <a:xfrm>
            <a:off x="4913044" y="4719041"/>
            <a:ext cx="4010068" cy="415498"/>
          </a:xfrm>
          <a:prstGeom prst="rect">
            <a:avLst/>
          </a:prstGeom>
          <a:noFill/>
        </p:spPr>
        <p:txBody>
          <a:bodyPr wrap="square">
            <a:spAutoFit/>
          </a:bodyPr>
          <a:lstStyle/>
          <a:p>
            <a:r>
              <a:rPr lang="en-US" altLang="zh-CN" sz="1050" dirty="0">
                <a:latin typeface="Calibri" panose="020F0502020204030204" pitchFamily="34" charset="0"/>
                <a:cs typeface="Calibri" panose="020F0502020204030204" pitchFamily="34" charset="0"/>
              </a:rPr>
              <a:t> This instruction photo only use for multi function board installation,</a:t>
            </a:r>
          </a:p>
          <a:p>
            <a:r>
              <a:rPr lang="en-US" altLang="zh-CN" sz="1050" dirty="0">
                <a:latin typeface="Calibri" panose="020F0502020204030204" pitchFamily="34" charset="0"/>
                <a:cs typeface="Calibri" panose="020F0502020204030204" pitchFamily="34" charset="0"/>
              </a:rPr>
              <a:t> The PCB photo is only for reference.</a:t>
            </a:r>
          </a:p>
        </p:txBody>
      </p:sp>
      <p:sp>
        <p:nvSpPr>
          <p:cNvPr id="3" name="矩形 2"/>
          <p:cNvSpPr/>
          <p:nvPr/>
        </p:nvSpPr>
        <p:spPr>
          <a:xfrm>
            <a:off x="721478" y="3126121"/>
            <a:ext cx="2852063" cy="553998"/>
          </a:xfrm>
          <a:prstGeom prst="rect">
            <a:avLst/>
          </a:prstGeom>
        </p:spPr>
        <p:txBody>
          <a:bodyPr wrap="none">
            <a:spAutoFit/>
          </a:bodyPr>
          <a:lstStyle/>
          <a:p>
            <a:r>
              <a:rPr lang="zh-CN" altLang="en-US" sz="1050" dirty="0">
                <a:latin typeface="Arial" panose="020B0604020202020204" pitchFamily="34" charset="0"/>
                <a:cs typeface="Arial" panose="020B0604020202020204" pitchFamily="34" charset="0"/>
              </a:rPr>
              <a:t>17222000A63665 </a:t>
            </a:r>
            <a:endParaRPr lang="en-US" altLang="zh-CN" sz="1050" dirty="0">
              <a:latin typeface="Arial" panose="020B0604020202020204" pitchFamily="34" charset="0"/>
              <a:cs typeface="Arial" panose="020B0604020202020204" pitchFamily="34" charset="0"/>
            </a:endParaRPr>
          </a:p>
          <a:p>
            <a:r>
              <a:rPr lang="en-US" altLang="zh-CN" sz="1050" dirty="0">
                <a:latin typeface="Arial" panose="020B0604020202020204" pitchFamily="34" charset="0"/>
                <a:cs typeface="Arial" panose="020B0604020202020204" pitchFamily="34" charset="0"/>
              </a:rPr>
              <a:t>Display box subassembly</a:t>
            </a:r>
          </a:p>
          <a:p>
            <a:r>
              <a:rPr lang="en-US" altLang="zh-CN" sz="900" dirty="0"/>
              <a:t>Already ignore other controller and sensor cable</a:t>
            </a:r>
          </a:p>
        </p:txBody>
      </p:sp>
      <p:pic>
        <p:nvPicPr>
          <p:cNvPr id="4" name="图片 3"/>
          <p:cNvPicPr>
            <a:picLocks noChangeAspect="1"/>
          </p:cNvPicPr>
          <p:nvPr/>
        </p:nvPicPr>
        <p:blipFill>
          <a:blip r:embed="rId4"/>
          <a:stretch>
            <a:fillRect/>
          </a:stretch>
        </p:blipFill>
        <p:spPr>
          <a:xfrm>
            <a:off x="861415" y="1379365"/>
            <a:ext cx="2086819" cy="1566544"/>
          </a:xfrm>
          <a:prstGeom prst="rect">
            <a:avLst/>
          </a:prstGeom>
        </p:spPr>
      </p:pic>
      <p:pic>
        <p:nvPicPr>
          <p:cNvPr id="5" name="图片 4"/>
          <p:cNvPicPr>
            <a:picLocks noChangeAspect="1"/>
          </p:cNvPicPr>
          <p:nvPr/>
        </p:nvPicPr>
        <p:blipFill>
          <a:blip r:embed="rId5"/>
          <a:stretch>
            <a:fillRect/>
          </a:stretch>
        </p:blipFill>
        <p:spPr>
          <a:xfrm>
            <a:off x="3166424" y="1402357"/>
            <a:ext cx="2483668" cy="1558898"/>
          </a:xfrm>
          <a:prstGeom prst="rect">
            <a:avLst/>
          </a:prstGeom>
        </p:spPr>
      </p:pic>
      <p:sp>
        <p:nvSpPr>
          <p:cNvPr id="8" name="文本框 7"/>
          <p:cNvSpPr txBox="1"/>
          <p:nvPr/>
        </p:nvSpPr>
        <p:spPr>
          <a:xfrm>
            <a:off x="707389" y="1648342"/>
            <a:ext cx="806631" cy="207749"/>
          </a:xfrm>
          <a:prstGeom prst="rect">
            <a:avLst/>
          </a:prstGeom>
          <a:noFill/>
        </p:spPr>
        <p:txBody>
          <a:bodyPr wrap="none" rtlCol="0">
            <a:spAutoFit/>
          </a:bodyPr>
          <a:lstStyle/>
          <a:p>
            <a:r>
              <a:rPr lang="en-US" altLang="zh-CN" sz="750" dirty="0">
                <a:solidFill>
                  <a:srgbClr val="FF0000"/>
                </a:solidFill>
              </a:rPr>
              <a:t>3-wired cable</a:t>
            </a:r>
            <a:endParaRPr lang="zh-CN" altLang="en-US" sz="750" dirty="0">
              <a:solidFill>
                <a:srgbClr val="FF0000"/>
              </a:solidFill>
            </a:endParaRPr>
          </a:p>
        </p:txBody>
      </p:sp>
      <p:sp>
        <p:nvSpPr>
          <p:cNvPr id="9" name="文本框 8"/>
          <p:cNvSpPr txBox="1"/>
          <p:nvPr/>
        </p:nvSpPr>
        <p:spPr>
          <a:xfrm>
            <a:off x="1079605" y="2057116"/>
            <a:ext cx="806631" cy="207749"/>
          </a:xfrm>
          <a:prstGeom prst="rect">
            <a:avLst/>
          </a:prstGeom>
          <a:noFill/>
        </p:spPr>
        <p:txBody>
          <a:bodyPr wrap="none" rtlCol="0">
            <a:spAutoFit/>
          </a:bodyPr>
          <a:lstStyle/>
          <a:p>
            <a:r>
              <a:rPr lang="en-US" altLang="zh-CN" sz="750" dirty="0">
                <a:solidFill>
                  <a:srgbClr val="FF0000"/>
                </a:solidFill>
              </a:rPr>
              <a:t>4-wired cable</a:t>
            </a:r>
            <a:endParaRPr lang="zh-CN" altLang="en-US" sz="750" dirty="0">
              <a:solidFill>
                <a:srgbClr val="FF0000"/>
              </a:solidFill>
            </a:endParaRPr>
          </a:p>
        </p:txBody>
      </p:sp>
      <p:sp>
        <p:nvSpPr>
          <p:cNvPr id="10" name="文本框 9"/>
          <p:cNvSpPr txBox="1"/>
          <p:nvPr/>
        </p:nvSpPr>
        <p:spPr>
          <a:xfrm>
            <a:off x="4466459" y="1603701"/>
            <a:ext cx="806631" cy="207749"/>
          </a:xfrm>
          <a:prstGeom prst="rect">
            <a:avLst/>
          </a:prstGeom>
          <a:noFill/>
        </p:spPr>
        <p:txBody>
          <a:bodyPr wrap="none" rtlCol="0">
            <a:spAutoFit/>
          </a:bodyPr>
          <a:lstStyle/>
          <a:p>
            <a:r>
              <a:rPr lang="en-US" altLang="zh-CN" sz="750" dirty="0">
                <a:solidFill>
                  <a:srgbClr val="FF0000"/>
                </a:solidFill>
              </a:rPr>
              <a:t>2-wired cable</a:t>
            </a:r>
            <a:endParaRPr lang="zh-CN" altLang="en-US" sz="750" dirty="0">
              <a:solidFill>
                <a:srgbClr val="FF0000"/>
              </a:solidFill>
            </a:endParaRPr>
          </a:p>
        </p:txBody>
      </p:sp>
      <p:pic>
        <p:nvPicPr>
          <p:cNvPr id="7" name="图片 6"/>
          <p:cNvPicPr>
            <a:picLocks noChangeAspect="1"/>
          </p:cNvPicPr>
          <p:nvPr/>
        </p:nvPicPr>
        <p:blipFill>
          <a:blip r:embed="rId6"/>
          <a:stretch>
            <a:fillRect/>
          </a:stretch>
        </p:blipFill>
        <p:spPr>
          <a:xfrm rot="16200000">
            <a:off x="6474081" y="1032724"/>
            <a:ext cx="1335552" cy="2259825"/>
          </a:xfrm>
          <a:prstGeom prst="rect">
            <a:avLst/>
          </a:prstGeom>
        </p:spPr>
      </p:pic>
      <p:sp>
        <p:nvSpPr>
          <p:cNvPr id="12" name="文本框 11"/>
          <p:cNvSpPr txBox="1"/>
          <p:nvPr/>
        </p:nvSpPr>
        <p:spPr>
          <a:xfrm>
            <a:off x="6396745" y="1648342"/>
            <a:ext cx="1013419" cy="207749"/>
          </a:xfrm>
          <a:prstGeom prst="rect">
            <a:avLst/>
          </a:prstGeom>
          <a:noFill/>
        </p:spPr>
        <p:txBody>
          <a:bodyPr wrap="none" rtlCol="0">
            <a:spAutoFit/>
          </a:bodyPr>
          <a:lstStyle/>
          <a:p>
            <a:r>
              <a:rPr lang="en-US" altLang="zh-CN" sz="750" dirty="0">
                <a:solidFill>
                  <a:srgbClr val="FF0000"/>
                </a:solidFill>
              </a:rPr>
              <a:t>2-wired 12V cable</a:t>
            </a:r>
            <a:endParaRPr lang="zh-CN" altLang="en-US" sz="750" dirty="0">
              <a:solidFill>
                <a:srgbClr val="FF0000"/>
              </a:solidFill>
            </a:endParaRPr>
          </a:p>
        </p:txBody>
      </p:sp>
      <p:sp>
        <p:nvSpPr>
          <p:cNvPr id="14" name="矩形 13"/>
          <p:cNvSpPr/>
          <p:nvPr/>
        </p:nvSpPr>
        <p:spPr>
          <a:xfrm>
            <a:off x="3795274" y="3141702"/>
            <a:ext cx="1489510" cy="577081"/>
          </a:xfrm>
          <a:prstGeom prst="rect">
            <a:avLst/>
          </a:prstGeom>
        </p:spPr>
        <p:txBody>
          <a:bodyPr wrap="none">
            <a:spAutoFit/>
          </a:bodyPr>
          <a:lstStyle/>
          <a:p>
            <a:r>
              <a:rPr lang="zh-CN" altLang="en-US" sz="1050" dirty="0">
                <a:latin typeface="Arial" panose="020B0604020202020204" pitchFamily="34" charset="0"/>
                <a:cs typeface="Arial" panose="020B0604020202020204" pitchFamily="34" charset="0"/>
              </a:rPr>
              <a:t>17222000A63675</a:t>
            </a:r>
          </a:p>
          <a:p>
            <a:r>
              <a:rPr lang="en-US" altLang="zh-CN" sz="1050" dirty="0">
                <a:latin typeface="Arial" panose="020B0604020202020204" pitchFamily="34" charset="0"/>
                <a:cs typeface="Arial" panose="020B0604020202020204" pitchFamily="34" charset="0"/>
              </a:rPr>
              <a:t>Transfer Adapter</a:t>
            </a:r>
          </a:p>
          <a:p>
            <a:r>
              <a:rPr lang="en-US" altLang="zh-CN" sz="1050" dirty="0">
                <a:latin typeface="Arial" panose="020B0604020202020204" pitchFamily="34" charset="0"/>
                <a:cs typeface="Arial" panose="020B0604020202020204" pitchFamily="34" charset="0"/>
              </a:rPr>
              <a:t>(Multi function board )</a:t>
            </a:r>
          </a:p>
        </p:txBody>
      </p:sp>
      <p:sp>
        <p:nvSpPr>
          <p:cNvPr id="15" name="矩形 14"/>
          <p:cNvSpPr/>
          <p:nvPr/>
        </p:nvSpPr>
        <p:spPr>
          <a:xfrm>
            <a:off x="6478016" y="3186104"/>
            <a:ext cx="1375698" cy="415498"/>
          </a:xfrm>
          <a:prstGeom prst="rect">
            <a:avLst/>
          </a:prstGeom>
        </p:spPr>
        <p:txBody>
          <a:bodyPr wrap="none">
            <a:spAutoFit/>
          </a:bodyPr>
          <a:lstStyle/>
          <a:p>
            <a:r>
              <a:rPr lang="en-US" altLang="zh-CN" sz="1050" dirty="0">
                <a:latin typeface="Arial" panose="020B0604020202020204" pitchFamily="34" charset="0"/>
                <a:cs typeface="Arial" panose="020B0604020202020204" pitchFamily="34" charset="0"/>
              </a:rPr>
              <a:t>17401204A01014</a:t>
            </a:r>
          </a:p>
          <a:p>
            <a:r>
              <a:rPr lang="en-US" altLang="zh-CN" sz="1050" dirty="0">
                <a:latin typeface="Arial" panose="020B0604020202020204" pitchFamily="34" charset="0"/>
                <a:cs typeface="Arial" panose="020B0604020202020204" pitchFamily="34" charset="0"/>
              </a:rPr>
              <a:t>12V from Main PCB</a:t>
            </a:r>
          </a:p>
        </p:txBody>
      </p:sp>
      <p:sp>
        <p:nvSpPr>
          <p:cNvPr id="16" name="文本框 15"/>
          <p:cNvSpPr txBox="1"/>
          <p:nvPr/>
        </p:nvSpPr>
        <p:spPr>
          <a:xfrm>
            <a:off x="2350163" y="2154751"/>
            <a:ext cx="383438" cy="207749"/>
          </a:xfrm>
          <a:prstGeom prst="rect">
            <a:avLst/>
          </a:prstGeom>
          <a:noFill/>
        </p:spPr>
        <p:txBody>
          <a:bodyPr wrap="none" rtlCol="0">
            <a:spAutoFit/>
          </a:bodyPr>
          <a:lstStyle/>
          <a:p>
            <a:r>
              <a:rPr lang="en-US" altLang="zh-CN" sz="750" dirty="0">
                <a:solidFill>
                  <a:srgbClr val="FF0000"/>
                </a:solidFill>
              </a:rPr>
              <a:t>CN1</a:t>
            </a:r>
            <a:endParaRPr lang="zh-CN" altLang="en-US" sz="750" dirty="0">
              <a:solidFill>
                <a:srgbClr val="FF0000"/>
              </a:solidFill>
            </a:endParaRPr>
          </a:p>
        </p:txBody>
      </p:sp>
      <p:cxnSp>
        <p:nvCxnSpPr>
          <p:cNvPr id="17" name="直接箭头连接符 16"/>
          <p:cNvCxnSpPr/>
          <p:nvPr/>
        </p:nvCxnSpPr>
        <p:spPr>
          <a:xfrm flipH="1">
            <a:off x="2149312" y="2328388"/>
            <a:ext cx="268664" cy="1823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文本框 18"/>
          <p:cNvSpPr txBox="1"/>
          <p:nvPr/>
        </p:nvSpPr>
        <p:spPr>
          <a:xfrm>
            <a:off x="4252316" y="2296569"/>
            <a:ext cx="439544" cy="207749"/>
          </a:xfrm>
          <a:prstGeom prst="rect">
            <a:avLst/>
          </a:prstGeom>
          <a:noFill/>
        </p:spPr>
        <p:txBody>
          <a:bodyPr wrap="none" rtlCol="0">
            <a:spAutoFit/>
          </a:bodyPr>
          <a:lstStyle/>
          <a:p>
            <a:r>
              <a:rPr lang="en-US" altLang="zh-CN" sz="750" dirty="0">
                <a:solidFill>
                  <a:srgbClr val="FF0000"/>
                </a:solidFill>
              </a:rPr>
              <a:t>CN43</a:t>
            </a:r>
            <a:endParaRPr lang="zh-CN" altLang="en-US" sz="750" dirty="0">
              <a:solidFill>
                <a:srgbClr val="FF0000"/>
              </a:solidFill>
            </a:endParaRPr>
          </a:p>
        </p:txBody>
      </p:sp>
      <p:cxnSp>
        <p:nvCxnSpPr>
          <p:cNvPr id="20" name="直接箭头连接符 19"/>
          <p:cNvCxnSpPr/>
          <p:nvPr/>
        </p:nvCxnSpPr>
        <p:spPr>
          <a:xfrm flipH="1">
            <a:off x="4086520" y="2373930"/>
            <a:ext cx="219482" cy="985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Text Box 7"/>
          <p:cNvSpPr txBox="1">
            <a:spLocks noChangeArrowheads="1"/>
          </p:cNvSpPr>
          <p:nvPr/>
        </p:nvSpPr>
        <p:spPr bwMode="auto">
          <a:xfrm>
            <a:off x="126723" y="180215"/>
            <a:ext cx="6231835" cy="5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Multi function board clarification</a:t>
            </a:r>
            <a:endParaRPr lang="en-US" altLang="zh-CN" sz="1500" dirty="0">
              <a:latin typeface="Arial" panose="020B0604020202020204" pitchFamily="34" charset="0"/>
              <a:cs typeface="Arial" panose="020B0604020202020204" pitchFamily="34" charset="0"/>
            </a:endParaRPr>
          </a:p>
        </p:txBody>
      </p:sp>
      <p:sp>
        <p:nvSpPr>
          <p:cNvPr id="23" name="Text Box 7"/>
          <p:cNvSpPr txBox="1">
            <a:spLocks noChangeArrowheads="1"/>
          </p:cNvSpPr>
          <p:nvPr/>
        </p:nvSpPr>
        <p:spPr bwMode="auto">
          <a:xfrm>
            <a:off x="267532" y="950699"/>
            <a:ext cx="1778180" cy="3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800" dirty="0">
                <a:latin typeface="Arial" panose="020B0604020202020204" pitchFamily="34" charset="0"/>
                <a:cs typeface="Arial" panose="020B0604020202020204" pitchFamily="34" charset="0"/>
              </a:rPr>
              <a:t>1.Part list</a:t>
            </a:r>
          </a:p>
        </p:txBody>
      </p:sp>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l="20995" t="2598" r="22762" b="9912"/>
          <a:stretch/>
        </p:blipFill>
        <p:spPr>
          <a:xfrm>
            <a:off x="2590603" y="3755854"/>
            <a:ext cx="1151642" cy="1194295"/>
          </a:xfrm>
          <a:prstGeom prst="rect">
            <a:avLst/>
          </a:prstGeom>
        </p:spPr>
      </p:pic>
      <p:sp>
        <p:nvSpPr>
          <p:cNvPr id="26" name="矩形 25"/>
          <p:cNvSpPr/>
          <p:nvPr/>
        </p:nvSpPr>
        <p:spPr>
          <a:xfrm>
            <a:off x="3852751" y="4101776"/>
            <a:ext cx="2892128" cy="415498"/>
          </a:xfrm>
          <a:prstGeom prst="rect">
            <a:avLst/>
          </a:prstGeom>
        </p:spPr>
        <p:txBody>
          <a:bodyPr wrap="square">
            <a:spAutoFit/>
          </a:bodyPr>
          <a:lstStyle/>
          <a:p>
            <a:r>
              <a:rPr lang="en-US" altLang="zh-CN" sz="1050" dirty="0">
                <a:latin typeface="Arial" panose="020B0604020202020204" pitchFamily="34" charset="0"/>
                <a:cs typeface="Arial" panose="020B0604020202020204" pitchFamily="34" charset="0"/>
              </a:rPr>
              <a:t>120X1 wired controller: 17317100A27614</a:t>
            </a:r>
          </a:p>
          <a:p>
            <a:r>
              <a:rPr lang="en-US" altLang="zh-CN" sz="1050" dirty="0">
                <a:latin typeface="Arial" panose="020B0604020202020204" pitchFamily="34" charset="0"/>
                <a:cs typeface="Arial" panose="020B0604020202020204" pitchFamily="34" charset="0"/>
              </a:rPr>
              <a:t>4-core -5V  485 communication</a:t>
            </a:r>
          </a:p>
        </p:txBody>
      </p:sp>
      <p:sp>
        <p:nvSpPr>
          <p:cNvPr id="21" name="矩形 20"/>
          <p:cNvSpPr/>
          <p:nvPr/>
        </p:nvSpPr>
        <p:spPr>
          <a:xfrm>
            <a:off x="3890546" y="2535169"/>
            <a:ext cx="195975" cy="104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28" name="文本框 27"/>
          <p:cNvSpPr txBox="1"/>
          <p:nvPr/>
        </p:nvSpPr>
        <p:spPr>
          <a:xfrm>
            <a:off x="3595660" y="2706430"/>
            <a:ext cx="1297150" cy="323165"/>
          </a:xfrm>
          <a:prstGeom prst="rect">
            <a:avLst/>
          </a:prstGeom>
          <a:noFill/>
        </p:spPr>
        <p:txBody>
          <a:bodyPr wrap="none" rtlCol="0">
            <a:spAutoFit/>
          </a:bodyPr>
          <a:lstStyle/>
          <a:p>
            <a:r>
              <a:rPr lang="en-US" altLang="zh-CN" sz="750" dirty="0">
                <a:solidFill>
                  <a:srgbClr val="FF0000"/>
                </a:solidFill>
              </a:rPr>
              <a:t>X+Y+E+5V TB </a:t>
            </a:r>
          </a:p>
          <a:p>
            <a:r>
              <a:rPr lang="en-US" altLang="zh-CN" sz="750" dirty="0">
                <a:solidFill>
                  <a:srgbClr val="FF0000"/>
                </a:solidFill>
              </a:rPr>
              <a:t>for connecting to 120X1</a:t>
            </a:r>
            <a:endParaRPr lang="zh-CN" altLang="en-US" sz="750" dirty="0">
              <a:solidFill>
                <a:srgbClr val="FF0000"/>
              </a:solidFill>
            </a:endParaRPr>
          </a:p>
        </p:txBody>
      </p:sp>
      <p:cxnSp>
        <p:nvCxnSpPr>
          <p:cNvPr id="29" name="直接箭头连接符 28"/>
          <p:cNvCxnSpPr/>
          <p:nvPr/>
        </p:nvCxnSpPr>
        <p:spPr>
          <a:xfrm flipV="1">
            <a:off x="3925155" y="2586782"/>
            <a:ext cx="114300" cy="206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58936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6723" y="180215"/>
            <a:ext cx="6231835" cy="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Multi function board clarification</a:t>
            </a:r>
          </a:p>
          <a:p>
            <a:pPr algn="ctr"/>
            <a:r>
              <a:rPr lang="en-US" altLang="zh-CN" sz="3000" dirty="0">
                <a:latin typeface="Arial" panose="020B0604020202020204" pitchFamily="34" charset="0"/>
                <a:cs typeface="Arial" panose="020B0604020202020204" pitchFamily="34" charset="0"/>
              </a:rPr>
              <a:t>Installation </a:t>
            </a:r>
            <a:endParaRPr lang="en-US" altLang="zh-CN" sz="1500"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sp>
        <p:nvSpPr>
          <p:cNvPr id="49" name="矩形 48"/>
          <p:cNvSpPr/>
          <p:nvPr/>
        </p:nvSpPr>
        <p:spPr>
          <a:xfrm>
            <a:off x="4913044" y="4719041"/>
            <a:ext cx="4010068" cy="415498"/>
          </a:xfrm>
          <a:prstGeom prst="rect">
            <a:avLst/>
          </a:prstGeom>
          <a:noFill/>
        </p:spPr>
        <p:txBody>
          <a:bodyPr wrap="square">
            <a:spAutoFit/>
          </a:bodyPr>
          <a:lstStyle/>
          <a:p>
            <a:r>
              <a:rPr lang="en-US" altLang="zh-CN" sz="1050" dirty="0">
                <a:latin typeface="Calibri" panose="020F0502020204030204" pitchFamily="34" charset="0"/>
                <a:cs typeface="Calibri" panose="020F0502020204030204" pitchFamily="34" charset="0"/>
              </a:rPr>
              <a:t> This instruction photo only use for multi function board installation,</a:t>
            </a:r>
          </a:p>
          <a:p>
            <a:r>
              <a:rPr lang="en-US" altLang="zh-CN" sz="1050" dirty="0">
                <a:latin typeface="Calibri" panose="020F0502020204030204" pitchFamily="34" charset="0"/>
                <a:cs typeface="Calibri" panose="020F0502020204030204" pitchFamily="34" charset="0"/>
              </a:rPr>
              <a:t> the PCB photo is only for reference.</a:t>
            </a:r>
          </a:p>
        </p:txBody>
      </p:sp>
      <p:pic>
        <p:nvPicPr>
          <p:cNvPr id="50" name="图片 49"/>
          <p:cNvPicPr>
            <a:picLocks noChangeAspect="1"/>
          </p:cNvPicPr>
          <p:nvPr/>
        </p:nvPicPr>
        <p:blipFill>
          <a:blip r:embed="rId4"/>
          <a:stretch>
            <a:fillRect/>
          </a:stretch>
        </p:blipFill>
        <p:spPr>
          <a:xfrm rot="16200000">
            <a:off x="1722455" y="894111"/>
            <a:ext cx="2800350" cy="3821906"/>
          </a:xfrm>
          <a:prstGeom prst="rect">
            <a:avLst/>
          </a:prstGeom>
        </p:spPr>
      </p:pic>
      <p:sp>
        <p:nvSpPr>
          <p:cNvPr id="51" name="文本框 50"/>
          <p:cNvSpPr txBox="1"/>
          <p:nvPr/>
        </p:nvSpPr>
        <p:spPr>
          <a:xfrm>
            <a:off x="1205835" y="3482544"/>
            <a:ext cx="1372492" cy="323165"/>
          </a:xfrm>
          <a:prstGeom prst="rect">
            <a:avLst/>
          </a:prstGeom>
          <a:noFill/>
        </p:spPr>
        <p:txBody>
          <a:bodyPr wrap="none" rtlCol="0">
            <a:spAutoFit/>
          </a:bodyPr>
          <a:lstStyle/>
          <a:p>
            <a:r>
              <a:rPr lang="en-US" altLang="zh-CN" sz="750" dirty="0">
                <a:solidFill>
                  <a:srgbClr val="FF0000"/>
                </a:solidFill>
              </a:rPr>
              <a:t>3-wired cable</a:t>
            </a:r>
          </a:p>
          <a:p>
            <a:r>
              <a:rPr lang="en-US" altLang="zh-CN" sz="750" b="1" dirty="0">
                <a:solidFill>
                  <a:srgbClr val="7030A0"/>
                </a:solidFill>
              </a:rPr>
              <a:t>Connect o adapter CN40</a:t>
            </a:r>
            <a:endParaRPr lang="zh-CN" altLang="en-US" sz="750" b="1" dirty="0">
              <a:solidFill>
                <a:srgbClr val="7030A0"/>
              </a:solidFill>
            </a:endParaRPr>
          </a:p>
        </p:txBody>
      </p:sp>
      <p:sp>
        <p:nvSpPr>
          <p:cNvPr id="53" name="文本框 52"/>
          <p:cNvSpPr txBox="1"/>
          <p:nvPr/>
        </p:nvSpPr>
        <p:spPr>
          <a:xfrm>
            <a:off x="126723" y="1939221"/>
            <a:ext cx="1447832" cy="323165"/>
          </a:xfrm>
          <a:prstGeom prst="rect">
            <a:avLst/>
          </a:prstGeom>
          <a:noFill/>
        </p:spPr>
        <p:txBody>
          <a:bodyPr wrap="none" rtlCol="0">
            <a:spAutoFit/>
          </a:bodyPr>
          <a:lstStyle/>
          <a:p>
            <a:r>
              <a:rPr lang="en-US" altLang="zh-CN" sz="750" dirty="0">
                <a:solidFill>
                  <a:srgbClr val="FF0000"/>
                </a:solidFill>
              </a:rPr>
              <a:t>4-wired cable</a:t>
            </a:r>
          </a:p>
          <a:p>
            <a:r>
              <a:rPr lang="en-US" altLang="zh-CN" sz="750" dirty="0">
                <a:solidFill>
                  <a:srgbClr val="FF0000"/>
                </a:solidFill>
              </a:rPr>
              <a:t>Will connect with main PCB</a:t>
            </a:r>
            <a:endParaRPr lang="zh-CN" altLang="en-US" sz="750" dirty="0">
              <a:solidFill>
                <a:srgbClr val="FF0000"/>
              </a:solidFill>
            </a:endParaRPr>
          </a:p>
        </p:txBody>
      </p:sp>
      <p:sp>
        <p:nvSpPr>
          <p:cNvPr id="54" name="文本框 53"/>
          <p:cNvSpPr txBox="1"/>
          <p:nvPr/>
        </p:nvSpPr>
        <p:spPr>
          <a:xfrm>
            <a:off x="5254649" y="2565906"/>
            <a:ext cx="1200970" cy="323165"/>
          </a:xfrm>
          <a:prstGeom prst="rect">
            <a:avLst/>
          </a:prstGeom>
          <a:noFill/>
        </p:spPr>
        <p:txBody>
          <a:bodyPr wrap="none" rtlCol="0">
            <a:spAutoFit/>
          </a:bodyPr>
          <a:lstStyle/>
          <a:p>
            <a:r>
              <a:rPr lang="en-US" altLang="zh-CN" sz="750" dirty="0">
                <a:solidFill>
                  <a:srgbClr val="FF0000"/>
                </a:solidFill>
              </a:rPr>
              <a:t>2-wired cable</a:t>
            </a:r>
          </a:p>
          <a:p>
            <a:r>
              <a:rPr lang="en-US" altLang="zh-CN" sz="750" b="1" dirty="0">
                <a:solidFill>
                  <a:srgbClr val="7030A0"/>
                </a:solidFill>
              </a:rPr>
              <a:t>Connect to </a:t>
            </a:r>
            <a:r>
              <a:rPr lang="en-US" altLang="zh-CN" sz="750" b="1" dirty="0">
                <a:solidFill>
                  <a:srgbClr val="7030A0"/>
                </a:solidFill>
                <a:latin typeface="Arial" panose="020B0604020202020204" pitchFamily="34" charset="0"/>
                <a:cs typeface="Arial" panose="020B0604020202020204" pitchFamily="34" charset="0"/>
              </a:rPr>
              <a:t>12V Cable</a:t>
            </a:r>
            <a:endParaRPr lang="zh-CN" altLang="en-US" sz="750" b="1" dirty="0">
              <a:solidFill>
                <a:srgbClr val="7030A0"/>
              </a:solidFill>
            </a:endParaRPr>
          </a:p>
        </p:txBody>
      </p:sp>
      <p:sp>
        <p:nvSpPr>
          <p:cNvPr id="55" name="文本框 54"/>
          <p:cNvSpPr txBox="1"/>
          <p:nvPr/>
        </p:nvSpPr>
        <p:spPr>
          <a:xfrm>
            <a:off x="50611" y="1399539"/>
            <a:ext cx="1447832" cy="323165"/>
          </a:xfrm>
          <a:prstGeom prst="rect">
            <a:avLst/>
          </a:prstGeom>
          <a:noFill/>
        </p:spPr>
        <p:txBody>
          <a:bodyPr wrap="none" rtlCol="0">
            <a:spAutoFit/>
          </a:bodyPr>
          <a:lstStyle/>
          <a:p>
            <a:r>
              <a:rPr lang="en-US" altLang="zh-CN" sz="750" dirty="0">
                <a:solidFill>
                  <a:srgbClr val="FF0000"/>
                </a:solidFill>
              </a:rPr>
              <a:t>2-wired 12V cable</a:t>
            </a:r>
          </a:p>
          <a:p>
            <a:r>
              <a:rPr lang="en-US" altLang="zh-CN" sz="750" dirty="0">
                <a:solidFill>
                  <a:srgbClr val="FF0000"/>
                </a:solidFill>
              </a:rPr>
              <a:t>Will connect with main PCB</a:t>
            </a:r>
            <a:endParaRPr lang="zh-CN" altLang="en-US" sz="750" dirty="0">
              <a:solidFill>
                <a:srgbClr val="FF0000"/>
              </a:solidFill>
            </a:endParaRPr>
          </a:p>
        </p:txBody>
      </p:sp>
      <p:sp>
        <p:nvSpPr>
          <p:cNvPr id="56" name="Text Box 7"/>
          <p:cNvSpPr txBox="1">
            <a:spLocks noChangeArrowheads="1"/>
          </p:cNvSpPr>
          <p:nvPr/>
        </p:nvSpPr>
        <p:spPr bwMode="auto">
          <a:xfrm>
            <a:off x="268404" y="1011653"/>
            <a:ext cx="3797778" cy="3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800" dirty="0">
                <a:latin typeface="Arial" panose="020B0604020202020204" pitchFamily="34" charset="0"/>
                <a:cs typeface="Arial" panose="020B0604020202020204" pitchFamily="34" charset="0"/>
              </a:rPr>
              <a:t>2. Multi function board connection </a:t>
            </a:r>
          </a:p>
        </p:txBody>
      </p:sp>
      <p:cxnSp>
        <p:nvCxnSpPr>
          <p:cNvPr id="58" name="直接箭头连接符 57"/>
          <p:cNvCxnSpPr/>
          <p:nvPr/>
        </p:nvCxnSpPr>
        <p:spPr>
          <a:xfrm>
            <a:off x="793709" y="2014241"/>
            <a:ext cx="824252" cy="1500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2" name="直接箭头连接符 61"/>
          <p:cNvCxnSpPr/>
          <p:nvPr/>
        </p:nvCxnSpPr>
        <p:spPr>
          <a:xfrm>
            <a:off x="890019" y="1507494"/>
            <a:ext cx="1096680" cy="19747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6" name="直接箭头连接符 65"/>
          <p:cNvCxnSpPr>
            <a:stCxn id="54" idx="1"/>
          </p:cNvCxnSpPr>
          <p:nvPr/>
        </p:nvCxnSpPr>
        <p:spPr>
          <a:xfrm flipH="1">
            <a:off x="4800602" y="2727489"/>
            <a:ext cx="454047" cy="7757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0" name="直接箭头连接符 69"/>
          <p:cNvCxnSpPr/>
          <p:nvPr/>
        </p:nvCxnSpPr>
        <p:spPr>
          <a:xfrm flipV="1">
            <a:off x="1584080" y="3268375"/>
            <a:ext cx="319334" cy="26218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28305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rot="16200000">
            <a:off x="1038250" y="879700"/>
            <a:ext cx="1599152" cy="2144600"/>
          </a:xfrm>
          <a:prstGeom prst="rect">
            <a:avLst/>
          </a:prstGeom>
        </p:spPr>
      </p:pic>
      <p:sp>
        <p:nvSpPr>
          <p:cNvPr id="6" name="Text Box 7"/>
          <p:cNvSpPr txBox="1">
            <a:spLocks noChangeArrowheads="1"/>
          </p:cNvSpPr>
          <p:nvPr/>
        </p:nvSpPr>
        <p:spPr bwMode="auto">
          <a:xfrm>
            <a:off x="561801" y="9925"/>
            <a:ext cx="6231835" cy="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3000" dirty="0">
                <a:latin typeface="Arial" panose="020B0604020202020204" pitchFamily="34" charset="0"/>
                <a:cs typeface="Arial" panose="020B0604020202020204" pitchFamily="34" charset="0"/>
              </a:rPr>
              <a:t>Multi function board clarification</a:t>
            </a:r>
          </a:p>
          <a:p>
            <a:pPr algn="ctr"/>
            <a:r>
              <a:rPr lang="en-US" altLang="zh-CN" sz="3000" dirty="0">
                <a:latin typeface="Arial" panose="020B0604020202020204" pitchFamily="34" charset="0"/>
                <a:cs typeface="Arial" panose="020B0604020202020204" pitchFamily="34" charset="0"/>
              </a:rPr>
              <a:t>Installation</a:t>
            </a:r>
            <a:endParaRPr lang="en-US" altLang="zh-CN" sz="1500"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897" y="180213"/>
            <a:ext cx="1177292" cy="532639"/>
          </a:xfrm>
          <a:prstGeom prst="rect">
            <a:avLst/>
          </a:prstGeom>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654" y="1159076"/>
            <a:ext cx="2053688" cy="1540266"/>
          </a:xfrm>
          <a:prstGeom prst="rect">
            <a:avLst/>
          </a:prstGeom>
        </p:spPr>
      </p:pic>
      <p:sp>
        <p:nvSpPr>
          <p:cNvPr id="34" name="文本框 33"/>
          <p:cNvSpPr txBox="1"/>
          <p:nvPr/>
        </p:nvSpPr>
        <p:spPr>
          <a:xfrm>
            <a:off x="983100" y="1195254"/>
            <a:ext cx="806631" cy="207749"/>
          </a:xfrm>
          <a:prstGeom prst="rect">
            <a:avLst/>
          </a:prstGeom>
          <a:noFill/>
        </p:spPr>
        <p:txBody>
          <a:bodyPr wrap="none" rtlCol="0">
            <a:spAutoFit/>
          </a:bodyPr>
          <a:lstStyle/>
          <a:p>
            <a:r>
              <a:rPr lang="en-US" altLang="zh-CN" sz="750" dirty="0">
                <a:solidFill>
                  <a:srgbClr val="FF0000"/>
                </a:solidFill>
              </a:rPr>
              <a:t>2-wired cable</a:t>
            </a:r>
            <a:endParaRPr lang="zh-CN" altLang="en-US" sz="750" dirty="0">
              <a:solidFill>
                <a:srgbClr val="FF0000"/>
              </a:solidFill>
            </a:endParaRPr>
          </a:p>
        </p:txBody>
      </p:sp>
      <p:sp>
        <p:nvSpPr>
          <p:cNvPr id="35" name="文本框 34"/>
          <p:cNvSpPr txBox="1"/>
          <p:nvPr/>
        </p:nvSpPr>
        <p:spPr>
          <a:xfrm>
            <a:off x="363652" y="1494272"/>
            <a:ext cx="806631" cy="207749"/>
          </a:xfrm>
          <a:prstGeom prst="rect">
            <a:avLst/>
          </a:prstGeom>
          <a:noFill/>
        </p:spPr>
        <p:txBody>
          <a:bodyPr wrap="none" rtlCol="0">
            <a:spAutoFit/>
          </a:bodyPr>
          <a:lstStyle/>
          <a:p>
            <a:r>
              <a:rPr lang="en-US" altLang="zh-CN" sz="750" dirty="0">
                <a:solidFill>
                  <a:srgbClr val="FF0000"/>
                </a:solidFill>
              </a:rPr>
              <a:t>4-wired cable</a:t>
            </a:r>
            <a:endParaRPr lang="zh-CN" altLang="en-US" sz="750" dirty="0">
              <a:solidFill>
                <a:srgbClr val="FF0000"/>
              </a:solidFill>
            </a:endParaRPr>
          </a:p>
        </p:txBody>
      </p:sp>
      <p:sp>
        <p:nvSpPr>
          <p:cNvPr id="36" name="矩形 35"/>
          <p:cNvSpPr/>
          <p:nvPr/>
        </p:nvSpPr>
        <p:spPr>
          <a:xfrm>
            <a:off x="3825085" y="3066708"/>
            <a:ext cx="3368513" cy="577081"/>
          </a:xfrm>
          <a:prstGeom prst="rect">
            <a:avLst/>
          </a:prstGeom>
          <a:noFill/>
        </p:spPr>
        <p:txBody>
          <a:bodyPr wrap="square">
            <a:spAutoFit/>
          </a:bodyPr>
          <a:lstStyle/>
          <a:p>
            <a:pPr marL="257175" indent="-257175">
              <a:buAutoNum type="arabicPeriod"/>
            </a:pPr>
            <a:r>
              <a:rPr lang="en-US" altLang="zh-CN" sz="1050" dirty="0">
                <a:latin typeface="Calibri" panose="020F0502020204030204" pitchFamily="34" charset="0"/>
                <a:cs typeface="Calibri" panose="020F0502020204030204" pitchFamily="34" charset="0"/>
              </a:rPr>
              <a:t>2-wired cable connect to main PCB board CN32.</a:t>
            </a:r>
          </a:p>
          <a:p>
            <a:pPr marL="257175" indent="-257175">
              <a:buFontTx/>
              <a:buAutoNum type="arabicPeriod"/>
            </a:pPr>
            <a:r>
              <a:rPr lang="en-US" altLang="zh-CN" sz="1050" dirty="0">
                <a:latin typeface="Calibri" panose="020F0502020204030204" pitchFamily="34" charset="0"/>
                <a:cs typeface="Calibri" panose="020F0502020204030204" pitchFamily="34" charset="0"/>
              </a:rPr>
              <a:t>4-wired cable connect to PCB board CN18.</a:t>
            </a:r>
          </a:p>
          <a:p>
            <a:pPr marL="257175" indent="-257175">
              <a:buAutoNum type="arabicPeriod"/>
            </a:pPr>
            <a:endParaRPr lang="en-US" altLang="zh-CN" sz="1050" dirty="0">
              <a:latin typeface="Calibri" panose="020F0502020204030204" pitchFamily="34" charset="0"/>
              <a:cs typeface="Calibri" panose="020F0502020204030204" pitchFamily="34" charset="0"/>
            </a:endParaRPr>
          </a:p>
        </p:txBody>
      </p:sp>
      <p:sp>
        <p:nvSpPr>
          <p:cNvPr id="37" name="文本框 36"/>
          <p:cNvSpPr txBox="1"/>
          <p:nvPr/>
        </p:nvSpPr>
        <p:spPr>
          <a:xfrm>
            <a:off x="1543942" y="2534336"/>
            <a:ext cx="806631" cy="207749"/>
          </a:xfrm>
          <a:prstGeom prst="rect">
            <a:avLst/>
          </a:prstGeom>
          <a:noFill/>
        </p:spPr>
        <p:txBody>
          <a:bodyPr wrap="none" rtlCol="0">
            <a:spAutoFit/>
          </a:bodyPr>
          <a:lstStyle/>
          <a:p>
            <a:r>
              <a:rPr lang="en-US" altLang="zh-CN" sz="750" dirty="0">
                <a:solidFill>
                  <a:srgbClr val="FF0000"/>
                </a:solidFill>
              </a:rPr>
              <a:t>3-wired cable</a:t>
            </a:r>
            <a:endParaRPr lang="zh-CN" altLang="en-US" sz="750" dirty="0">
              <a:solidFill>
                <a:srgbClr val="FF0000"/>
              </a:solidFill>
            </a:endParaRPr>
          </a:p>
        </p:txBody>
      </p:sp>
      <p:sp>
        <p:nvSpPr>
          <p:cNvPr id="38" name="矩形 37"/>
          <p:cNvSpPr/>
          <p:nvPr/>
        </p:nvSpPr>
        <p:spPr bwMode="auto">
          <a:xfrm>
            <a:off x="4807264" y="1814354"/>
            <a:ext cx="702078" cy="756084"/>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a:endParaRPr lang="zh-CN" altLang="en-US" sz="1350">
              <a:solidFill>
                <a:schemeClr val="tx1"/>
              </a:solidFill>
              <a:latin typeface="Arial" charset="0"/>
              <a:ea typeface="宋体" pitchFamily="2" charset="-122"/>
            </a:endParaRPr>
          </a:p>
        </p:txBody>
      </p:sp>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33381"/>
          <a:stretch/>
        </p:blipFill>
        <p:spPr>
          <a:xfrm rot="5400000">
            <a:off x="5718816" y="1063826"/>
            <a:ext cx="1540266" cy="1734031"/>
          </a:xfrm>
          <a:prstGeom prst="rect">
            <a:avLst/>
          </a:prstGeom>
        </p:spPr>
      </p:pic>
      <p:sp>
        <p:nvSpPr>
          <p:cNvPr id="40" name="文本框 39"/>
          <p:cNvSpPr txBox="1"/>
          <p:nvPr/>
        </p:nvSpPr>
        <p:spPr>
          <a:xfrm>
            <a:off x="6726680" y="1770638"/>
            <a:ext cx="232756" cy="20774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altLang="zh-CN" sz="750" dirty="0">
                <a:solidFill>
                  <a:srgbClr val="FF0000"/>
                </a:solidFill>
              </a:rPr>
              <a:t>1</a:t>
            </a:r>
            <a:endParaRPr lang="zh-CN" altLang="en-US" sz="750" dirty="0">
              <a:solidFill>
                <a:srgbClr val="FF0000"/>
              </a:solidFill>
            </a:endParaRPr>
          </a:p>
        </p:txBody>
      </p:sp>
      <p:sp>
        <p:nvSpPr>
          <p:cNvPr id="41" name="文本框 40"/>
          <p:cNvSpPr txBox="1"/>
          <p:nvPr/>
        </p:nvSpPr>
        <p:spPr>
          <a:xfrm>
            <a:off x="6186620" y="1652211"/>
            <a:ext cx="232756" cy="20774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altLang="zh-CN" sz="750" dirty="0">
                <a:solidFill>
                  <a:srgbClr val="FF0000"/>
                </a:solidFill>
              </a:rPr>
              <a:t>2</a:t>
            </a:r>
            <a:endParaRPr lang="zh-CN" altLang="en-US" sz="750" dirty="0">
              <a:solidFill>
                <a:srgbClr val="FF0000"/>
              </a:solidFill>
            </a:endParaRPr>
          </a:p>
        </p:txBody>
      </p:sp>
      <p:sp>
        <p:nvSpPr>
          <p:cNvPr id="42" name="右箭头 41"/>
          <p:cNvSpPr/>
          <p:nvPr/>
        </p:nvSpPr>
        <p:spPr bwMode="auto">
          <a:xfrm>
            <a:off x="2979025" y="1751633"/>
            <a:ext cx="490253" cy="371945"/>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zh-CN" altLang="en-US" sz="1350">
              <a:latin typeface="Arial" charset="0"/>
              <a:ea typeface="宋体" pitchFamily="2" charset="-122"/>
            </a:endParaRPr>
          </a:p>
        </p:txBody>
      </p:sp>
      <p:sp>
        <p:nvSpPr>
          <p:cNvPr id="43" name="文本框 42"/>
          <p:cNvSpPr txBox="1"/>
          <p:nvPr/>
        </p:nvSpPr>
        <p:spPr>
          <a:xfrm>
            <a:off x="2981322" y="1556009"/>
            <a:ext cx="457176" cy="207749"/>
          </a:xfrm>
          <a:prstGeom prst="rect">
            <a:avLst/>
          </a:prstGeom>
          <a:noFill/>
        </p:spPr>
        <p:txBody>
          <a:bodyPr wrap="none" rtlCol="0">
            <a:spAutoFit/>
          </a:bodyPr>
          <a:lstStyle/>
          <a:p>
            <a:r>
              <a:rPr lang="en-US" altLang="zh-CN" sz="750" dirty="0">
                <a:solidFill>
                  <a:srgbClr val="FF0000"/>
                </a:solidFill>
              </a:rPr>
              <a:t>Install</a:t>
            </a:r>
            <a:endParaRPr lang="zh-CN" altLang="en-US" sz="750" dirty="0">
              <a:solidFill>
                <a:srgbClr val="FF0000"/>
              </a:solidFill>
            </a:endParaRPr>
          </a:p>
        </p:txBody>
      </p:sp>
      <p:pic>
        <p:nvPicPr>
          <p:cNvPr id="44" name="图片 43"/>
          <p:cNvPicPr>
            <a:picLocks noChangeAspect="1"/>
          </p:cNvPicPr>
          <p:nvPr/>
        </p:nvPicPr>
        <p:blipFill>
          <a:blip r:embed="rId7"/>
          <a:stretch>
            <a:fillRect/>
          </a:stretch>
        </p:blipFill>
        <p:spPr>
          <a:xfrm>
            <a:off x="594476" y="2945093"/>
            <a:ext cx="3003638" cy="1246149"/>
          </a:xfrm>
          <a:prstGeom prst="rect">
            <a:avLst/>
          </a:prstGeom>
        </p:spPr>
      </p:pic>
      <p:sp>
        <p:nvSpPr>
          <p:cNvPr id="45" name="文本框 44"/>
          <p:cNvSpPr txBox="1"/>
          <p:nvPr/>
        </p:nvSpPr>
        <p:spPr>
          <a:xfrm>
            <a:off x="1207191" y="3813060"/>
            <a:ext cx="752129" cy="207749"/>
          </a:xfrm>
          <a:prstGeom prst="rect">
            <a:avLst/>
          </a:prstGeom>
          <a:noFill/>
        </p:spPr>
        <p:txBody>
          <a:bodyPr wrap="none" rtlCol="0">
            <a:spAutoFit/>
          </a:bodyPr>
          <a:lstStyle/>
          <a:p>
            <a:r>
              <a:rPr lang="en-US" altLang="zh-CN" sz="750" dirty="0"/>
              <a:t>+12V power</a:t>
            </a:r>
            <a:endParaRPr lang="zh-CN" altLang="en-US" sz="750" dirty="0"/>
          </a:p>
        </p:txBody>
      </p:sp>
      <p:sp>
        <p:nvSpPr>
          <p:cNvPr id="46" name="文本框 45"/>
          <p:cNvSpPr txBox="1"/>
          <p:nvPr/>
        </p:nvSpPr>
        <p:spPr>
          <a:xfrm>
            <a:off x="3220240" y="3866457"/>
            <a:ext cx="899605" cy="207749"/>
          </a:xfrm>
          <a:prstGeom prst="rect">
            <a:avLst/>
          </a:prstGeom>
          <a:noFill/>
        </p:spPr>
        <p:txBody>
          <a:bodyPr wrap="none" rtlCol="0">
            <a:spAutoFit/>
          </a:bodyPr>
          <a:lstStyle/>
          <a:p>
            <a:r>
              <a:rPr lang="en-US" altLang="zh-CN" sz="750" dirty="0"/>
              <a:t>communication</a:t>
            </a:r>
            <a:endParaRPr lang="zh-CN" altLang="en-US" sz="750" dirty="0"/>
          </a:p>
        </p:txBody>
      </p:sp>
      <p:sp>
        <p:nvSpPr>
          <p:cNvPr id="47" name="文本框 46"/>
          <p:cNvSpPr txBox="1"/>
          <p:nvPr/>
        </p:nvSpPr>
        <p:spPr>
          <a:xfrm>
            <a:off x="2057538" y="3171408"/>
            <a:ext cx="899605" cy="207749"/>
          </a:xfrm>
          <a:prstGeom prst="rect">
            <a:avLst/>
          </a:prstGeom>
          <a:noFill/>
        </p:spPr>
        <p:txBody>
          <a:bodyPr wrap="none" rtlCol="0">
            <a:spAutoFit/>
          </a:bodyPr>
          <a:lstStyle/>
          <a:p>
            <a:r>
              <a:rPr lang="en-US" altLang="zh-CN" sz="750" dirty="0"/>
              <a:t>communication</a:t>
            </a:r>
            <a:endParaRPr lang="zh-CN" altLang="en-US" sz="750" dirty="0"/>
          </a:p>
        </p:txBody>
      </p:sp>
      <p:sp>
        <p:nvSpPr>
          <p:cNvPr id="49" name="矩形 48"/>
          <p:cNvSpPr/>
          <p:nvPr/>
        </p:nvSpPr>
        <p:spPr>
          <a:xfrm>
            <a:off x="4913044" y="4719041"/>
            <a:ext cx="4010068" cy="415498"/>
          </a:xfrm>
          <a:prstGeom prst="rect">
            <a:avLst/>
          </a:prstGeom>
          <a:noFill/>
        </p:spPr>
        <p:txBody>
          <a:bodyPr wrap="square">
            <a:spAutoFit/>
          </a:bodyPr>
          <a:lstStyle/>
          <a:p>
            <a:r>
              <a:rPr lang="en-US" altLang="zh-CN" sz="1050" dirty="0">
                <a:latin typeface="Calibri" panose="020F0502020204030204" pitchFamily="34" charset="0"/>
                <a:cs typeface="Calibri" panose="020F0502020204030204" pitchFamily="34" charset="0"/>
              </a:rPr>
              <a:t> This instruction photo only use for multi function board installation,</a:t>
            </a:r>
          </a:p>
          <a:p>
            <a:r>
              <a:rPr lang="en-US" altLang="zh-CN" sz="1050" dirty="0">
                <a:latin typeface="Calibri" panose="020F0502020204030204" pitchFamily="34" charset="0"/>
                <a:cs typeface="Calibri" panose="020F0502020204030204" pitchFamily="34" charset="0"/>
              </a:rPr>
              <a:t>  the PCB photo is only for reference.</a:t>
            </a:r>
          </a:p>
        </p:txBody>
      </p:sp>
      <p:sp>
        <p:nvSpPr>
          <p:cNvPr id="22" name="Text Box 7"/>
          <p:cNvSpPr txBox="1">
            <a:spLocks noChangeArrowheads="1"/>
          </p:cNvSpPr>
          <p:nvPr/>
        </p:nvSpPr>
        <p:spPr bwMode="auto">
          <a:xfrm>
            <a:off x="-264933" y="835203"/>
            <a:ext cx="3797778" cy="3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3" tIns="34282" rIns="68563" bIns="34282">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1800" dirty="0">
                <a:latin typeface="Arial" panose="020B0604020202020204" pitchFamily="34" charset="0"/>
                <a:cs typeface="Arial" panose="020B0604020202020204" pitchFamily="34" charset="0"/>
              </a:rPr>
              <a:t>3. Connect to main PCB</a:t>
            </a:r>
          </a:p>
        </p:txBody>
      </p:sp>
      <p:pic>
        <p:nvPicPr>
          <p:cNvPr id="4" name="图片 3"/>
          <p:cNvPicPr>
            <a:picLocks noChangeAspect="1"/>
          </p:cNvPicPr>
          <p:nvPr/>
        </p:nvPicPr>
        <p:blipFill>
          <a:blip r:embed="rId8"/>
          <a:stretch>
            <a:fillRect/>
          </a:stretch>
        </p:blipFill>
        <p:spPr>
          <a:xfrm>
            <a:off x="5961500" y="3507052"/>
            <a:ext cx="2169461" cy="1088142"/>
          </a:xfrm>
          <a:prstGeom prst="rect">
            <a:avLst/>
          </a:prstGeom>
        </p:spPr>
      </p:pic>
    </p:spTree>
    <p:extLst>
      <p:ext uri="{BB962C8B-B14F-4D97-AF65-F5344CB8AC3E}">
        <p14:creationId xmlns:p14="http://schemas.microsoft.com/office/powerpoint/2010/main" val="2084759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7">
            <a:extLst>
              <a:ext uri="{FF2B5EF4-FFF2-40B4-BE49-F238E27FC236}">
                <a16:creationId xmlns:a16="http://schemas.microsoft.com/office/drawing/2014/main" id="{F1BF7027-F904-4D1F-8662-312D05864CB2}"/>
              </a:ext>
            </a:extLst>
          </p:cNvPr>
          <p:cNvSpPr txBox="1">
            <a:spLocks noChangeArrowheads="1"/>
          </p:cNvSpPr>
          <p:nvPr/>
        </p:nvSpPr>
        <p:spPr bwMode="auto">
          <a:xfrm>
            <a:off x="3203848" y="3291830"/>
            <a:ext cx="17657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2400" b="1">
                <a:solidFill>
                  <a:srgbClr val="003399"/>
                </a:solidFill>
                <a:latin typeface="Arial" pitchFamily="34" charset="0"/>
                <a:ea typeface="黑体" pitchFamily="49" charset="-122"/>
              </a:defRPr>
            </a:lvl1pPr>
            <a:lvl2pPr marL="742950" indent="-285750" eaLnBrk="0" hangingPunct="0">
              <a:defRPr kumimoji="1" sz="2400" b="1">
                <a:solidFill>
                  <a:srgbClr val="003399"/>
                </a:solidFill>
                <a:latin typeface="Arial" pitchFamily="34" charset="0"/>
                <a:ea typeface="黑体" pitchFamily="49" charset="-122"/>
              </a:defRPr>
            </a:lvl2pPr>
            <a:lvl3pPr marL="1143000" indent="-228600" eaLnBrk="0" hangingPunct="0">
              <a:defRPr kumimoji="1" sz="2400" b="1">
                <a:solidFill>
                  <a:srgbClr val="003399"/>
                </a:solidFill>
                <a:latin typeface="Arial" pitchFamily="34" charset="0"/>
                <a:ea typeface="黑体" pitchFamily="49" charset="-122"/>
              </a:defRPr>
            </a:lvl3pPr>
            <a:lvl4pPr marL="1600200" indent="-228600" eaLnBrk="0" hangingPunct="0">
              <a:defRPr kumimoji="1" sz="2400" b="1">
                <a:solidFill>
                  <a:srgbClr val="003399"/>
                </a:solidFill>
                <a:latin typeface="Arial" pitchFamily="34" charset="0"/>
                <a:ea typeface="黑体" pitchFamily="49" charset="-122"/>
              </a:defRPr>
            </a:lvl4pPr>
            <a:lvl5pPr marL="2057400" indent="-228600" eaLnBrk="0" hangingPunct="0">
              <a:defRPr kumimoji="1" sz="2400" b="1">
                <a:solidFill>
                  <a:srgbClr val="003399"/>
                </a:solidFill>
                <a:latin typeface="Arial" pitchFamily="34" charset="0"/>
                <a:ea typeface="黑体" pitchFamily="49" charset="-122"/>
              </a:defRPr>
            </a:lvl5pPr>
            <a:lvl6pPr marL="2514600" indent="-228600" eaLnBrk="0" fontAlgn="base" hangingPunct="0">
              <a:spcBef>
                <a:spcPct val="0"/>
              </a:spcBef>
              <a:spcAft>
                <a:spcPct val="0"/>
              </a:spcAft>
              <a:defRPr kumimoji="1" sz="2400" b="1">
                <a:solidFill>
                  <a:srgbClr val="003399"/>
                </a:solidFill>
                <a:latin typeface="Arial" pitchFamily="34" charset="0"/>
                <a:ea typeface="黑体" pitchFamily="49" charset="-122"/>
              </a:defRPr>
            </a:lvl6pPr>
            <a:lvl7pPr marL="2971800" indent="-228600" eaLnBrk="0" fontAlgn="base" hangingPunct="0">
              <a:spcBef>
                <a:spcPct val="0"/>
              </a:spcBef>
              <a:spcAft>
                <a:spcPct val="0"/>
              </a:spcAft>
              <a:defRPr kumimoji="1" sz="2400" b="1">
                <a:solidFill>
                  <a:srgbClr val="003399"/>
                </a:solidFill>
                <a:latin typeface="Arial" pitchFamily="34" charset="0"/>
                <a:ea typeface="黑体" pitchFamily="49" charset="-122"/>
              </a:defRPr>
            </a:lvl7pPr>
            <a:lvl8pPr marL="3429000" indent="-228600" eaLnBrk="0" fontAlgn="base" hangingPunct="0">
              <a:spcBef>
                <a:spcPct val="0"/>
              </a:spcBef>
              <a:spcAft>
                <a:spcPct val="0"/>
              </a:spcAft>
              <a:defRPr kumimoji="1" sz="2400" b="1">
                <a:solidFill>
                  <a:srgbClr val="003399"/>
                </a:solidFill>
                <a:latin typeface="Arial" pitchFamily="34" charset="0"/>
                <a:ea typeface="黑体" pitchFamily="49" charset="-122"/>
              </a:defRPr>
            </a:lvl8pPr>
            <a:lvl9pPr marL="3886200" indent="-228600" eaLnBrk="0" fontAlgn="base" hangingPunct="0">
              <a:spcBef>
                <a:spcPct val="0"/>
              </a:spcBef>
              <a:spcAft>
                <a:spcPct val="0"/>
              </a:spcAft>
              <a:defRPr kumimoji="1" sz="2400" b="1">
                <a:solidFill>
                  <a:srgbClr val="003399"/>
                </a:solidFill>
                <a:latin typeface="Arial" pitchFamily="34" charset="0"/>
                <a:ea typeface="黑体" pitchFamily="49" charset="-122"/>
              </a:defRPr>
            </a:lvl9pPr>
          </a:lstStyle>
          <a:p>
            <a:pPr algn="ctr" eaLnBrk="1" hangingPunct="1">
              <a:spcBef>
                <a:spcPct val="50000"/>
              </a:spcBef>
            </a:pPr>
            <a:r>
              <a:rPr kumimoji="0" lang="en-US" altLang="zh-CN" sz="2800" i="1" dirty="0">
                <a:solidFill>
                  <a:srgbClr val="0099FF"/>
                </a:solidFill>
                <a:ea typeface="宋体" pitchFamily="2" charset="-122"/>
              </a:rPr>
              <a:t>THANKS </a:t>
            </a:r>
            <a:r>
              <a:rPr kumimoji="0" lang="zh-CN" altLang="en-US" sz="2800" i="1" dirty="0">
                <a:solidFill>
                  <a:srgbClr val="0099FF"/>
                </a:solidFill>
                <a:ea typeface="宋体" pitchFamily="2" charset="-122"/>
              </a:rPr>
              <a:t>！</a:t>
            </a:r>
          </a:p>
        </p:txBody>
      </p:sp>
      <p:pic>
        <p:nvPicPr>
          <p:cNvPr id="4" name="Picture 9">
            <a:extLst>
              <a:ext uri="{FF2B5EF4-FFF2-40B4-BE49-F238E27FC236}">
                <a16:creationId xmlns:a16="http://schemas.microsoft.com/office/drawing/2014/main" id="{958E91B8-D406-4C92-9002-04CB34709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47" t="30562" r="45544" b="54691"/>
          <a:stretch>
            <a:fillRect/>
          </a:stretch>
        </p:blipFill>
        <p:spPr bwMode="auto">
          <a:xfrm>
            <a:off x="2879681" y="915566"/>
            <a:ext cx="207507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41148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a:spLocks noChangeArrowheads="1"/>
          </p:cNvSpPr>
          <p:nvPr/>
        </p:nvSpPr>
        <p:spPr bwMode="auto">
          <a:xfrm flipH="1">
            <a:off x="400374" y="249954"/>
            <a:ext cx="4622903" cy="377580"/>
          </a:xfrm>
          <a:prstGeom prst="roundRect">
            <a:avLst>
              <a:gd name="adj" fmla="val 16667"/>
            </a:avLst>
          </a:prstGeom>
        </p:spPr>
        <p:txBody>
          <a:bodyPr vert="horz" lIns="0" tIns="34290" rIns="68580" bIns="34290" rtlCol="0" anchor="ctr">
            <a:noAutofit/>
          </a:bodyPr>
          <a:lstStyle/>
          <a:p>
            <a:r>
              <a:rPr lang="en-US" altLang="zh-CN" b="1" dirty="0" err="1">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Gerenal</a:t>
            </a:r>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  Information</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14" name="组合 13"/>
          <p:cNvGrpSpPr/>
          <p:nvPr/>
        </p:nvGrpSpPr>
        <p:grpSpPr>
          <a:xfrm>
            <a:off x="413538" y="668040"/>
            <a:ext cx="3093523" cy="0"/>
            <a:chOff x="413538" y="668040"/>
            <a:chExt cx="3093523" cy="0"/>
          </a:xfrm>
        </p:grpSpPr>
        <p:cxnSp>
          <p:nvCxnSpPr>
            <p:cNvPr id="15" name="直接连接符 14"/>
            <p:cNvCxnSpPr/>
            <p:nvPr/>
          </p:nvCxnSpPr>
          <p:spPr bwMode="auto">
            <a:xfrm>
              <a:off x="866188" y="668040"/>
              <a:ext cx="2640873"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16" name="直接连接符 15"/>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06" y="1131590"/>
            <a:ext cx="805424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25922" y="836378"/>
            <a:ext cx="2781300" cy="369332"/>
          </a:xfrm>
          <a:prstGeom prst="rect">
            <a:avLst/>
          </a:prstGeom>
          <a:noFill/>
        </p:spPr>
        <p:txBody>
          <a:bodyPr wrap="square" rtlCol="0">
            <a:spAutoFit/>
          </a:bodyPr>
          <a:lstStyle/>
          <a:p>
            <a:r>
              <a:rPr lang="en-US" altLang="zh-CN" sz="1800" dirty="0"/>
              <a:t>Primary Specification</a:t>
            </a:r>
            <a:endParaRPr lang="zh-CN" altLang="en-US" dirty="0"/>
          </a:p>
        </p:txBody>
      </p:sp>
      <p:graphicFrame>
        <p:nvGraphicFramePr>
          <p:cNvPr id="3" name="对象 2"/>
          <p:cNvGraphicFramePr>
            <a:graphicFrameLocks noChangeAspect="1"/>
          </p:cNvGraphicFramePr>
          <p:nvPr>
            <p:extLst>
              <p:ext uri="{D42A27DB-BD31-4B8C-83A1-F6EECF244321}">
                <p14:modId xmlns:p14="http://schemas.microsoft.com/office/powerpoint/2010/main" val="230199648"/>
              </p:ext>
            </p:extLst>
          </p:nvPr>
        </p:nvGraphicFramePr>
        <p:xfrm>
          <a:off x="400050" y="1276350"/>
          <a:ext cx="3530600" cy="1917700"/>
        </p:xfrm>
        <a:graphic>
          <a:graphicData uri="http://schemas.openxmlformats.org/presentationml/2006/ole">
            <mc:AlternateContent xmlns:mc="http://schemas.openxmlformats.org/markup-compatibility/2006">
              <mc:Choice xmlns:v="urn:schemas-microsoft-com:vml" Requires="v">
                <p:oleObj spid="_x0000_s1145" name="工作表" r:id="rId5" imgW="3530551" imgH="1917875" progId="Excel.Sheet.12">
                  <p:embed/>
                </p:oleObj>
              </mc:Choice>
              <mc:Fallback>
                <p:oleObj name="工作表" r:id="rId5" imgW="3530551" imgH="1917875" progId="Excel.Sheet.12">
                  <p:embed/>
                  <p:pic>
                    <p:nvPicPr>
                      <p:cNvPr id="0" name=""/>
                      <p:cNvPicPr/>
                      <p:nvPr/>
                    </p:nvPicPr>
                    <p:blipFill>
                      <a:blip r:embed="rId6"/>
                      <a:stretch>
                        <a:fillRect/>
                      </a:stretch>
                    </p:blipFill>
                    <p:spPr>
                      <a:xfrm>
                        <a:off x="400050" y="1276350"/>
                        <a:ext cx="3530600" cy="1917700"/>
                      </a:xfrm>
                      <a:prstGeom prst="rect">
                        <a:avLst/>
                      </a:prstGeom>
                    </p:spPr>
                  </p:pic>
                </p:oleObj>
              </mc:Fallback>
            </mc:AlternateContent>
          </a:graphicData>
        </a:graphic>
      </p:graphicFrame>
      <p:sp>
        <p:nvSpPr>
          <p:cNvPr id="4" name="文本框 3">
            <a:extLst>
              <a:ext uri="{FF2B5EF4-FFF2-40B4-BE49-F238E27FC236}">
                <a16:creationId xmlns:a16="http://schemas.microsoft.com/office/drawing/2014/main" id="{24DE9991-8F44-4916-A6D0-D0D4AB3B829B}"/>
              </a:ext>
            </a:extLst>
          </p:cNvPr>
          <p:cNvSpPr txBox="1"/>
          <p:nvPr/>
        </p:nvSpPr>
        <p:spPr>
          <a:xfrm>
            <a:off x="4771797" y="1851670"/>
            <a:ext cx="4336707" cy="1754326"/>
          </a:xfrm>
          <a:prstGeom prst="rect">
            <a:avLst/>
          </a:prstGeom>
          <a:noFill/>
        </p:spPr>
        <p:txBody>
          <a:bodyPr wrap="square" rtlCol="0">
            <a:spAutoFit/>
          </a:bodyPr>
          <a:lstStyle/>
          <a:p>
            <a:r>
              <a:rPr lang="en-US" altLang="zh-CN" dirty="0"/>
              <a:t>SEER  A+++</a:t>
            </a:r>
          </a:p>
          <a:p>
            <a:r>
              <a:rPr lang="en-US" altLang="zh-CN" dirty="0"/>
              <a:t>SCOP A+++</a:t>
            </a:r>
          </a:p>
          <a:p>
            <a:endParaRPr lang="en-US" altLang="zh-CN" dirty="0"/>
          </a:p>
          <a:p>
            <a:r>
              <a:rPr lang="en-US" altLang="zh-CN" dirty="0"/>
              <a:t>Temp range cooling  -15</a:t>
            </a:r>
            <a:r>
              <a:rPr lang="zh-CN" altLang="en-US" dirty="0"/>
              <a:t>～</a:t>
            </a:r>
            <a:r>
              <a:rPr lang="en-US" altLang="zh-CN" dirty="0"/>
              <a:t>50°C</a:t>
            </a:r>
          </a:p>
          <a:p>
            <a:r>
              <a:rPr lang="en-US" altLang="zh-CN" dirty="0"/>
              <a:t>Temp range heating  -25~30°C</a:t>
            </a:r>
          </a:p>
          <a:p>
            <a:endParaRPr lang="en-US" altLang="zh-CN" dirty="0"/>
          </a:p>
        </p:txBody>
      </p:sp>
      <p:sp>
        <p:nvSpPr>
          <p:cNvPr id="5" name="文本框 4">
            <a:extLst>
              <a:ext uri="{FF2B5EF4-FFF2-40B4-BE49-F238E27FC236}">
                <a16:creationId xmlns:a16="http://schemas.microsoft.com/office/drawing/2014/main" id="{F024626C-466F-4876-A120-7BB79903EC6C}"/>
              </a:ext>
            </a:extLst>
          </p:cNvPr>
          <p:cNvSpPr txBox="1"/>
          <p:nvPr/>
        </p:nvSpPr>
        <p:spPr>
          <a:xfrm>
            <a:off x="4766067" y="1306964"/>
            <a:ext cx="3055930" cy="369332"/>
          </a:xfrm>
          <a:prstGeom prst="rect">
            <a:avLst/>
          </a:prstGeom>
          <a:noFill/>
        </p:spPr>
        <p:txBody>
          <a:bodyPr wrap="square" rtlCol="0">
            <a:spAutoFit/>
          </a:bodyPr>
          <a:lstStyle/>
          <a:p>
            <a:r>
              <a:rPr lang="en-US" altLang="zh-CN" b="1" dirty="0"/>
              <a:t>High</a:t>
            </a:r>
            <a:r>
              <a:rPr lang="en-US" altLang="zh-CN" dirty="0"/>
              <a:t> </a:t>
            </a:r>
            <a:r>
              <a:rPr lang="en-US" altLang="zh-CN" b="1" dirty="0"/>
              <a:t>energy</a:t>
            </a:r>
            <a:r>
              <a:rPr lang="en-US" altLang="zh-CN" dirty="0"/>
              <a:t> </a:t>
            </a:r>
            <a:r>
              <a:rPr lang="en-US" altLang="zh-CN" b="1" dirty="0"/>
              <a:t>efficiency</a:t>
            </a:r>
            <a:endParaRPr lang="zh-CN" altLang="en-US" dirty="0"/>
          </a:p>
        </p:txBody>
      </p:sp>
    </p:spTree>
    <p:extLst>
      <p:ext uri="{BB962C8B-B14F-4D97-AF65-F5344CB8AC3E}">
        <p14:creationId xmlns:p14="http://schemas.microsoft.com/office/powerpoint/2010/main" val="161994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b="79852"/>
          <a:stretch/>
        </p:blipFill>
        <p:spPr>
          <a:xfrm>
            <a:off x="1355" y="2"/>
            <a:ext cx="9141289" cy="1036318"/>
          </a:xfrm>
          <a:prstGeom prst="rect">
            <a:avLst/>
          </a:prstGeom>
        </p:spPr>
      </p:pic>
      <p:grpSp>
        <p:nvGrpSpPr>
          <p:cNvPr id="14" name="组合 13"/>
          <p:cNvGrpSpPr/>
          <p:nvPr/>
        </p:nvGrpSpPr>
        <p:grpSpPr>
          <a:xfrm>
            <a:off x="413538" y="668040"/>
            <a:ext cx="2934326" cy="0"/>
            <a:chOff x="413538" y="668040"/>
            <a:chExt cx="2934326" cy="0"/>
          </a:xfrm>
        </p:grpSpPr>
        <p:cxnSp>
          <p:nvCxnSpPr>
            <p:cNvPr id="15" name="直接连接符 14"/>
            <p:cNvCxnSpPr/>
            <p:nvPr/>
          </p:nvCxnSpPr>
          <p:spPr bwMode="auto">
            <a:xfrm>
              <a:off x="866188" y="668040"/>
              <a:ext cx="2481676"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16" name="直接连接符 15"/>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sp>
        <p:nvSpPr>
          <p:cNvPr id="19" name="AutoShape 4"/>
          <p:cNvSpPr>
            <a:spLocks noChangeArrowheads="1"/>
          </p:cNvSpPr>
          <p:nvPr/>
        </p:nvSpPr>
        <p:spPr bwMode="auto">
          <a:xfrm flipH="1">
            <a:off x="389859" y="483980"/>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Carrier Exclusive Panel</a:t>
            </a:r>
          </a:p>
          <a:p>
            <a:endPar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1751054"/>
            <a:ext cx="1518104" cy="1756800"/>
          </a:xfrm>
          <a:prstGeom prst="rect">
            <a:avLst/>
          </a:prstGeom>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751053"/>
            <a:ext cx="5310538" cy="174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a:off x="7201509" y="-20776"/>
            <a:ext cx="1797764" cy="921242"/>
            <a:chOff x="7201509" y="-20776"/>
            <a:chExt cx="1797764" cy="921242"/>
          </a:xfrm>
        </p:grpSpPr>
        <p:pic>
          <p:nvPicPr>
            <p:cNvPr id="2" name="图片 1"/>
            <p:cNvPicPr>
              <a:picLocks noChangeAspect="1"/>
            </p:cNvPicPr>
            <p:nvPr/>
          </p:nvPicPr>
          <p:blipFill>
            <a:blip r:embed="rId5"/>
            <a:stretch>
              <a:fillRect/>
            </a:stretch>
          </p:blipFill>
          <p:spPr>
            <a:xfrm>
              <a:off x="7453392" y="-20776"/>
              <a:ext cx="1367079" cy="86433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grpSp>
    </p:spTree>
    <p:extLst>
      <p:ext uri="{BB962C8B-B14F-4D97-AF65-F5344CB8AC3E}">
        <p14:creationId xmlns:p14="http://schemas.microsoft.com/office/powerpoint/2010/main" val="248510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b="7160"/>
          <a:stretch/>
        </p:blipFill>
        <p:spPr>
          <a:xfrm>
            <a:off x="107504" y="51470"/>
            <a:ext cx="9141291" cy="4775199"/>
          </a:xfrm>
          <a:prstGeom prst="rect">
            <a:avLst/>
          </a:prstGeom>
        </p:spPr>
      </p:pic>
      <p:sp>
        <p:nvSpPr>
          <p:cNvPr id="2" name="AutoShape 4"/>
          <p:cNvSpPr>
            <a:spLocks noChangeArrowheads="1"/>
          </p:cNvSpPr>
          <p:nvPr/>
        </p:nvSpPr>
        <p:spPr bwMode="auto">
          <a:xfrm flipH="1">
            <a:off x="400374" y="249954"/>
            <a:ext cx="4622903" cy="377580"/>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Ultra-high Energy Efficiency</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 name="矩形 3"/>
          <p:cNvSpPr/>
          <p:nvPr/>
        </p:nvSpPr>
        <p:spPr>
          <a:xfrm>
            <a:off x="1331640" y="3263954"/>
            <a:ext cx="1800200" cy="1069524"/>
          </a:xfrm>
          <a:prstGeom prst="rect">
            <a:avLst/>
          </a:prstGeom>
        </p:spPr>
        <p:txBody>
          <a:bodyPr wrap="square" lIns="68580" tIns="34290" rIns="68580" bIns="34290">
            <a:spAutoFit/>
          </a:bodyPr>
          <a:lstStyle/>
          <a:p>
            <a:pPr>
              <a:lnSpc>
                <a:spcPts val="1300"/>
              </a:lnSpc>
            </a:pPr>
            <a:r>
              <a:rPr lang="en-US" altLang="zh-CN" sz="1000" kern="1000" dirty="0">
                <a:solidFill>
                  <a:schemeClr val="tx1">
                    <a:lumMod val="85000"/>
                    <a:lumOff val="15000"/>
                  </a:schemeClr>
                </a:solidFill>
              </a:rPr>
              <a:t>Φ7 and Φ5 hybrid pipe design heat exchanger offers better performance rate, which is 10% more than the conventional heat exchanger</a:t>
            </a:r>
          </a:p>
        </p:txBody>
      </p:sp>
      <p:sp>
        <p:nvSpPr>
          <p:cNvPr id="9" name="矩形 8"/>
          <p:cNvSpPr/>
          <p:nvPr/>
        </p:nvSpPr>
        <p:spPr>
          <a:xfrm>
            <a:off x="3834947" y="3263954"/>
            <a:ext cx="1774425" cy="555152"/>
          </a:xfrm>
          <a:prstGeom prst="rect">
            <a:avLst/>
          </a:prstGeom>
        </p:spPr>
        <p:txBody>
          <a:bodyPr wrap="square" lIns="68580" tIns="34290" rIns="68580" bIns="34290">
            <a:spAutoFit/>
          </a:bodyPr>
          <a:lstStyle/>
          <a:p>
            <a:pPr>
              <a:lnSpc>
                <a:spcPts val="1300"/>
              </a:lnSpc>
            </a:pPr>
            <a:r>
              <a:rPr lang="en-US" altLang="zh-CN" sz="900" dirty="0">
                <a:solidFill>
                  <a:schemeClr val="tx1">
                    <a:lumMod val="85000"/>
                    <a:lumOff val="15000"/>
                  </a:schemeClr>
                </a:solidFill>
              </a:rPr>
              <a:t>The leading energy efficiency compressor as core element of the technology.</a:t>
            </a:r>
          </a:p>
        </p:txBody>
      </p:sp>
      <p:sp>
        <p:nvSpPr>
          <p:cNvPr id="10" name="矩形 9"/>
          <p:cNvSpPr/>
          <p:nvPr/>
        </p:nvSpPr>
        <p:spPr>
          <a:xfrm>
            <a:off x="6300192" y="3263954"/>
            <a:ext cx="1728192" cy="402674"/>
          </a:xfrm>
          <a:prstGeom prst="rect">
            <a:avLst/>
          </a:prstGeom>
        </p:spPr>
        <p:txBody>
          <a:bodyPr wrap="square" lIns="68580" tIns="34290" rIns="68580" bIns="34290">
            <a:spAutoFit/>
          </a:bodyPr>
          <a:lstStyle/>
          <a:p>
            <a:pPr algn="just">
              <a:lnSpc>
                <a:spcPts val="1300"/>
              </a:lnSpc>
            </a:pPr>
            <a:r>
              <a:rPr lang="en-US" altLang="zh-CN" sz="900" dirty="0">
                <a:solidFill>
                  <a:schemeClr val="tx1">
                    <a:lumMod val="85000"/>
                    <a:lumOff val="15000"/>
                  </a:schemeClr>
                </a:solidFill>
              </a:rPr>
              <a:t>Optimized air outlet design assists the energy efficiency. </a:t>
            </a:r>
          </a:p>
        </p:txBody>
      </p:sp>
      <p:grpSp>
        <p:nvGrpSpPr>
          <p:cNvPr id="14" name="组合 13"/>
          <p:cNvGrpSpPr/>
          <p:nvPr/>
        </p:nvGrpSpPr>
        <p:grpSpPr>
          <a:xfrm>
            <a:off x="413538" y="668040"/>
            <a:ext cx="3093523" cy="0"/>
            <a:chOff x="413538" y="668040"/>
            <a:chExt cx="3093523" cy="0"/>
          </a:xfrm>
        </p:grpSpPr>
        <p:cxnSp>
          <p:nvCxnSpPr>
            <p:cNvPr id="15" name="直接连接符 14"/>
            <p:cNvCxnSpPr/>
            <p:nvPr/>
          </p:nvCxnSpPr>
          <p:spPr bwMode="auto">
            <a:xfrm>
              <a:off x="866188" y="668040"/>
              <a:ext cx="2640873"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16" name="直接连接符 15"/>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pic>
        <p:nvPicPr>
          <p:cNvPr id="5" name="图片 4"/>
          <p:cNvPicPr>
            <a:picLocks noChangeAspect="1"/>
          </p:cNvPicPr>
          <p:nvPr/>
        </p:nvPicPr>
        <p:blipFill>
          <a:blip r:embed="rId4"/>
          <a:stretch>
            <a:fillRect/>
          </a:stretch>
        </p:blipFill>
        <p:spPr>
          <a:xfrm>
            <a:off x="7475242" y="33639"/>
            <a:ext cx="1345230" cy="881928"/>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288" y="23605"/>
            <a:ext cx="1797764" cy="813357"/>
          </a:xfrm>
          <a:prstGeom prst="rect">
            <a:avLst/>
          </a:prstGeom>
        </p:spPr>
      </p:pic>
    </p:spTree>
    <p:extLst>
      <p:ext uri="{BB962C8B-B14F-4D97-AF65-F5344CB8AC3E}">
        <p14:creationId xmlns:p14="http://schemas.microsoft.com/office/powerpoint/2010/main" val="1947620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74296" y="0"/>
            <a:ext cx="9073008" cy="4761626"/>
            <a:chOff x="74296" y="0"/>
            <a:chExt cx="9073008" cy="4761626"/>
          </a:xfrm>
        </p:grpSpPr>
        <p:grpSp>
          <p:nvGrpSpPr>
            <p:cNvPr id="6" name="组合 5"/>
            <p:cNvGrpSpPr/>
            <p:nvPr/>
          </p:nvGrpSpPr>
          <p:grpSpPr>
            <a:xfrm>
              <a:off x="74296" y="0"/>
              <a:ext cx="9073008" cy="4761626"/>
              <a:chOff x="-145142" y="-63169"/>
              <a:chExt cx="9144000" cy="4876005"/>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2" y="-63169"/>
                <a:ext cx="9144000" cy="4876005"/>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344" y="1066681"/>
                <a:ext cx="291600" cy="10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组合 8"/>
              <p:cNvGrpSpPr/>
              <p:nvPr/>
            </p:nvGrpSpPr>
            <p:grpSpPr>
              <a:xfrm rot="-360000">
                <a:off x="5693855" y="1020807"/>
                <a:ext cx="1368000" cy="149341"/>
                <a:chOff x="1128220" y="799876"/>
                <a:chExt cx="1440000" cy="149341"/>
              </a:xfrm>
            </p:grpSpPr>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60000">
                  <a:off x="1128220" y="928935"/>
                  <a:ext cx="1440000" cy="2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descr="E:\2017年工作\06. Pictures\Carri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00000">
                  <a:off x="1157978" y="799876"/>
                  <a:ext cx="108000" cy="4300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 name="组合 9"/>
            <p:cNvGrpSpPr/>
            <p:nvPr/>
          </p:nvGrpSpPr>
          <p:grpSpPr>
            <a:xfrm>
              <a:off x="413538" y="668040"/>
              <a:ext cx="2286254" cy="0"/>
              <a:chOff x="413538" y="668040"/>
              <a:chExt cx="2286254" cy="0"/>
            </a:xfrm>
          </p:grpSpPr>
          <p:cxnSp>
            <p:nvCxnSpPr>
              <p:cNvPr id="11" name="直接连接符 10"/>
              <p:cNvCxnSpPr/>
              <p:nvPr/>
            </p:nvCxnSpPr>
            <p:spPr bwMode="auto">
              <a:xfrm>
                <a:off x="866188" y="668040"/>
                <a:ext cx="1833604"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15" name="直接连接符 14"/>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6041" y="2202522"/>
              <a:ext cx="75478" cy="119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p:cNvPicPr>
              <a:picLocks noChangeAspect="1"/>
            </p:cNvPicPr>
            <p:nvPr/>
          </p:nvPicPr>
          <p:blipFill rotWithShape="1">
            <a:blip r:embed="rId8"/>
            <a:srcRect t="35714" r="13878"/>
            <a:stretch/>
          </p:blipFill>
          <p:spPr>
            <a:xfrm rot="10800000">
              <a:off x="2922796" y="3412698"/>
              <a:ext cx="446872" cy="628382"/>
            </a:xfrm>
            <a:prstGeom prst="rect">
              <a:avLst/>
            </a:prstGeom>
          </p:spPr>
        </p:pic>
      </p:grpSp>
      <p:grpSp>
        <p:nvGrpSpPr>
          <p:cNvPr id="16" name="组合 15"/>
          <p:cNvGrpSpPr/>
          <p:nvPr/>
        </p:nvGrpSpPr>
        <p:grpSpPr>
          <a:xfrm>
            <a:off x="7199246" y="-25996"/>
            <a:ext cx="1907704" cy="1116187"/>
            <a:chOff x="7108145" y="23605"/>
            <a:chExt cx="2037424" cy="1065585"/>
          </a:xfrm>
        </p:grpSpPr>
        <p:pic>
          <p:nvPicPr>
            <p:cNvPr id="17" name="图片 16"/>
            <p:cNvPicPr>
              <a:picLocks noChangeAspect="1"/>
            </p:cNvPicPr>
            <p:nvPr/>
          </p:nvPicPr>
          <p:blipFill>
            <a:blip r:embed="rId9"/>
            <a:stretch>
              <a:fillRect/>
            </a:stretch>
          </p:blipFill>
          <p:spPr>
            <a:xfrm>
              <a:off x="7108145" y="43810"/>
              <a:ext cx="2037424" cy="1045380"/>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4288" y="23605"/>
              <a:ext cx="1797764" cy="813357"/>
            </a:xfrm>
            <a:prstGeom prst="rect">
              <a:avLst/>
            </a:prstGeom>
          </p:spPr>
        </p:pic>
      </p:grpSp>
      <p:sp>
        <p:nvSpPr>
          <p:cNvPr id="2" name="AutoShape 4"/>
          <p:cNvSpPr>
            <a:spLocks noChangeArrowheads="1"/>
          </p:cNvSpPr>
          <p:nvPr/>
        </p:nvSpPr>
        <p:spPr bwMode="auto">
          <a:xfrm flipH="1">
            <a:off x="371140" y="267494"/>
            <a:ext cx="2688691"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Low Ambient Heating</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 name="矩形 3"/>
          <p:cNvSpPr/>
          <p:nvPr/>
        </p:nvSpPr>
        <p:spPr>
          <a:xfrm>
            <a:off x="559835" y="1131590"/>
            <a:ext cx="3672408" cy="838691"/>
          </a:xfrm>
          <a:prstGeom prst="rect">
            <a:avLst/>
          </a:prstGeom>
        </p:spPr>
        <p:txBody>
          <a:bodyPr wrap="square" lIns="68580" tIns="34290" rIns="68580" bIns="34290">
            <a:spAutoFit/>
          </a:bodyPr>
          <a:lstStyle/>
          <a:p>
            <a:pPr>
              <a:lnSpc>
                <a:spcPts val="1500"/>
              </a:lnSpc>
            </a:pPr>
            <a:r>
              <a:rPr lang="en-US" altLang="zh-CN" sz="1100" b="1" dirty="0">
                <a:solidFill>
                  <a:schemeClr val="tx1">
                    <a:lumMod val="75000"/>
                    <a:lumOff val="25000"/>
                  </a:schemeClr>
                </a:solidFill>
              </a:rPr>
              <a:t>The advanced inverter technology to withstand the most extreme weather conditions. You can enjoy comfortable and heating air even when the outdoor temperature is as low as -2</a:t>
            </a:r>
            <a:r>
              <a:rPr lang="en-US" altLang="zh-CN" sz="1100" b="1" dirty="0"/>
              <a:t>5</a:t>
            </a:r>
            <a:r>
              <a:rPr lang="en-US" altLang="zh-CN" sz="1100" b="1" dirty="0">
                <a:solidFill>
                  <a:schemeClr val="tx1">
                    <a:lumMod val="75000"/>
                    <a:lumOff val="25000"/>
                  </a:schemeClr>
                </a:solidFill>
              </a:rPr>
              <a:t>℃. </a:t>
            </a:r>
          </a:p>
        </p:txBody>
      </p:sp>
    </p:spTree>
    <p:extLst>
      <p:ext uri="{BB962C8B-B14F-4D97-AF65-F5344CB8AC3E}">
        <p14:creationId xmlns:p14="http://schemas.microsoft.com/office/powerpoint/2010/main" val="1379547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a:spLocks noChangeArrowheads="1"/>
          </p:cNvSpPr>
          <p:nvPr/>
        </p:nvSpPr>
        <p:spPr bwMode="auto">
          <a:xfrm flipH="1">
            <a:off x="381145" y="269900"/>
            <a:ext cx="4622903" cy="423082"/>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Low Ambient Cooling</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12" name="组合 11"/>
          <p:cNvGrpSpPr/>
          <p:nvPr/>
        </p:nvGrpSpPr>
        <p:grpSpPr>
          <a:xfrm>
            <a:off x="413538" y="668040"/>
            <a:ext cx="2279058" cy="0"/>
            <a:chOff x="413538" y="668040"/>
            <a:chExt cx="2279058" cy="0"/>
          </a:xfrm>
        </p:grpSpPr>
        <p:cxnSp>
          <p:nvCxnSpPr>
            <p:cNvPr id="13" name="直接连接符 12"/>
            <p:cNvCxnSpPr/>
            <p:nvPr/>
          </p:nvCxnSpPr>
          <p:spPr bwMode="auto">
            <a:xfrm>
              <a:off x="866188" y="668040"/>
              <a:ext cx="1826408" cy="0"/>
            </a:xfrm>
            <a:prstGeom prst="line">
              <a:avLst/>
            </a:prstGeom>
            <a:solidFill>
              <a:schemeClr val="accent1"/>
            </a:solidFill>
            <a:ln w="28575" cap="flat" cmpd="sng" algn="ctr">
              <a:solidFill>
                <a:schemeClr val="bg1">
                  <a:lumMod val="85000"/>
                </a:schemeClr>
              </a:solidFill>
              <a:prstDash val="solid"/>
              <a:round/>
              <a:headEnd type="none" w="med" len="med"/>
              <a:tailEnd type="none" w="med" len="med"/>
            </a:ln>
            <a:effectLst/>
          </p:spPr>
        </p:cxnSp>
        <p:cxnSp>
          <p:nvCxnSpPr>
            <p:cNvPr id="14" name="直接连接符 13"/>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91" y="771551"/>
            <a:ext cx="7302861" cy="4115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355976" y="1203598"/>
            <a:ext cx="3103561" cy="1338828"/>
          </a:xfrm>
          <a:prstGeom prst="rect">
            <a:avLst/>
          </a:prstGeom>
        </p:spPr>
        <p:txBody>
          <a:bodyPr wrap="square" lIns="68580" tIns="34290" rIns="68580" bIns="34290">
            <a:spAutoFit/>
          </a:bodyPr>
          <a:lstStyle/>
          <a:p>
            <a:pPr>
              <a:lnSpc>
                <a:spcPct val="150000"/>
              </a:lnSpc>
            </a:pPr>
            <a:r>
              <a:rPr lang="en-US" altLang="zh-CN" sz="1100" b="1" dirty="0">
                <a:solidFill>
                  <a:schemeClr val="tx1">
                    <a:lumMod val="75000"/>
                    <a:lumOff val="25000"/>
                  </a:schemeClr>
                </a:solidFill>
              </a:rPr>
              <a:t>With low ambient cooling function, the outdoor fan speed can be changed according to the condenser temperature and AC can run smoothly under the temperature as low as </a:t>
            </a:r>
            <a:r>
              <a:rPr lang="en-US" altLang="zh-CN" sz="1100" b="1" dirty="0">
                <a:solidFill>
                  <a:srgbClr val="FF0000"/>
                </a:solidFill>
              </a:rPr>
              <a:t>-15 </a:t>
            </a:r>
            <a:r>
              <a:rPr lang="en-US" altLang="zh-CN" sz="1100" b="1" dirty="0">
                <a:solidFill>
                  <a:schemeClr val="tx1">
                    <a:lumMod val="75000"/>
                    <a:lumOff val="25000"/>
                  </a:schemeClr>
                </a:solidFill>
              </a:rPr>
              <a:t>℃</a:t>
            </a:r>
          </a:p>
        </p:txBody>
      </p:sp>
    </p:spTree>
    <p:extLst>
      <p:ext uri="{BB962C8B-B14F-4D97-AF65-F5344CB8AC3E}">
        <p14:creationId xmlns:p14="http://schemas.microsoft.com/office/powerpoint/2010/main" val="2108840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765"/>
          <a:stretch/>
        </p:blipFill>
        <p:spPr>
          <a:xfrm>
            <a:off x="1355" y="1"/>
            <a:ext cx="9141291" cy="4795519"/>
          </a:xfrm>
          <a:prstGeom prst="rect">
            <a:avLst/>
          </a:prstGeom>
        </p:spPr>
      </p:pic>
      <p:sp>
        <p:nvSpPr>
          <p:cNvPr id="2" name="AutoShape 4"/>
          <p:cNvSpPr>
            <a:spLocks noChangeArrowheads="1"/>
          </p:cNvSpPr>
          <p:nvPr/>
        </p:nvSpPr>
        <p:spPr bwMode="auto">
          <a:xfrm flipH="1">
            <a:off x="305527" y="251889"/>
            <a:ext cx="4622903" cy="431586"/>
          </a:xfrm>
          <a:prstGeom prst="roundRect">
            <a:avLst>
              <a:gd name="adj" fmla="val 16667"/>
            </a:avLst>
          </a:prstGeom>
        </p:spPr>
        <p:txBody>
          <a:bodyPr vert="horz" lIns="0" tIns="34290" rIns="68580" bIns="34290" rtlCol="0" anchor="ctr">
            <a:noAutofit/>
          </a:bodyPr>
          <a:lstStyle/>
          <a:p>
            <a:r>
              <a:rPr lang="en-US" altLang="zh-CN" b="1" dirty="0">
                <a:solidFill>
                  <a:srgbClr val="3F3A3A"/>
                </a:solidFill>
                <a:latin typeface="微软雅黑" pitchFamily="34" charset="-122"/>
                <a:ea typeface="微软雅黑" pitchFamily="34" charset="-122"/>
              </a:rPr>
              <a:t> </a:t>
            </a:r>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Comfort Airflow</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 name="矩形 3"/>
          <p:cNvSpPr/>
          <p:nvPr/>
        </p:nvSpPr>
        <p:spPr>
          <a:xfrm>
            <a:off x="1193392" y="987574"/>
            <a:ext cx="6757216" cy="407804"/>
          </a:xfrm>
          <a:prstGeom prst="rect">
            <a:avLst/>
          </a:prstGeom>
        </p:spPr>
        <p:txBody>
          <a:bodyPr wrap="square" lIns="68580" tIns="34290" rIns="68580" bIns="34290">
            <a:spAutoFit/>
          </a:bodyPr>
          <a:lstStyle/>
          <a:p>
            <a:r>
              <a:rPr lang="en-US" altLang="zh-CN" sz="1100" b="1" dirty="0">
                <a:solidFill>
                  <a:schemeClr val="tx1">
                    <a:lumMod val="85000"/>
                    <a:lumOff val="15000"/>
                  </a:schemeClr>
                </a:solidFill>
              </a:rPr>
              <a:t>Offers the most comfort airflow with warm air down to your toes, feeling spring in every corner of your room. Cool air up to the ceiling, enjoy a more homogeneous coolness around. </a:t>
            </a:r>
          </a:p>
        </p:txBody>
      </p:sp>
      <p:grpSp>
        <p:nvGrpSpPr>
          <p:cNvPr id="13" name="组合 12"/>
          <p:cNvGrpSpPr/>
          <p:nvPr/>
        </p:nvGrpSpPr>
        <p:grpSpPr>
          <a:xfrm>
            <a:off x="413538" y="668040"/>
            <a:ext cx="1710190" cy="0"/>
            <a:chOff x="413538" y="668040"/>
            <a:chExt cx="1710190" cy="0"/>
          </a:xfrm>
        </p:grpSpPr>
        <p:cxnSp>
          <p:nvCxnSpPr>
            <p:cNvPr id="14" name="直接连接符 13"/>
            <p:cNvCxnSpPr/>
            <p:nvPr/>
          </p:nvCxnSpPr>
          <p:spPr bwMode="auto">
            <a:xfrm>
              <a:off x="866188" y="668040"/>
              <a:ext cx="1257540" cy="0"/>
            </a:xfrm>
            <a:prstGeom prst="line">
              <a:avLst/>
            </a:prstGeom>
            <a:solidFill>
              <a:schemeClr val="accent1"/>
            </a:solidFill>
            <a:ln w="28575" cap="flat" cmpd="sng" algn="ctr">
              <a:solidFill>
                <a:srgbClr val="9A9A9A"/>
              </a:solidFill>
              <a:prstDash val="solid"/>
              <a:round/>
              <a:headEnd type="none" w="med" len="med"/>
              <a:tailEnd type="none" w="med" len="med"/>
            </a:ln>
            <a:effectLst/>
          </p:spPr>
        </p:cxnSp>
        <p:cxnSp>
          <p:nvCxnSpPr>
            <p:cNvPr id="15" name="直接连接符 14"/>
            <p:cNvCxnSpPr/>
            <p:nvPr/>
          </p:nvCxnSpPr>
          <p:spPr bwMode="auto">
            <a:xfrm>
              <a:off x="413538" y="668040"/>
              <a:ext cx="45265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pic>
        <p:nvPicPr>
          <p:cNvPr id="7" name="图片 6"/>
          <p:cNvPicPr>
            <a:picLocks noChangeAspect="1"/>
          </p:cNvPicPr>
          <p:nvPr/>
        </p:nvPicPr>
        <p:blipFill>
          <a:blip r:embed="rId4"/>
          <a:stretch>
            <a:fillRect/>
          </a:stretch>
        </p:blipFill>
        <p:spPr>
          <a:xfrm>
            <a:off x="7452320" y="0"/>
            <a:ext cx="1296143" cy="104485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spTree>
    <p:extLst>
      <p:ext uri="{BB962C8B-B14F-4D97-AF65-F5344CB8AC3E}">
        <p14:creationId xmlns:p14="http://schemas.microsoft.com/office/powerpoint/2010/main" val="85935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b="6568"/>
          <a:stretch/>
        </p:blipFill>
        <p:spPr>
          <a:xfrm>
            <a:off x="2713" y="-12998"/>
            <a:ext cx="9141287" cy="4805680"/>
          </a:xfrm>
          <a:prstGeom prst="rect">
            <a:avLst/>
          </a:prstGeom>
        </p:spPr>
      </p:pic>
      <p:sp>
        <p:nvSpPr>
          <p:cNvPr id="4" name="矩形 3"/>
          <p:cNvSpPr/>
          <p:nvPr/>
        </p:nvSpPr>
        <p:spPr>
          <a:xfrm>
            <a:off x="5004048" y="3307169"/>
            <a:ext cx="1836204" cy="402674"/>
          </a:xfrm>
          <a:prstGeom prst="rect">
            <a:avLst/>
          </a:prstGeom>
        </p:spPr>
        <p:txBody>
          <a:bodyPr wrap="square" lIns="68580" tIns="34290" rIns="68580" bIns="34290">
            <a:spAutoFit/>
          </a:bodyPr>
          <a:lstStyle/>
          <a:p>
            <a:pPr>
              <a:lnSpc>
                <a:spcPts val="1300"/>
              </a:lnSpc>
            </a:pPr>
            <a:r>
              <a:rPr lang="en-US" altLang="zh-CN" sz="800" dirty="0">
                <a:solidFill>
                  <a:schemeClr val="tx1">
                    <a:lumMod val="85000"/>
                    <a:lumOff val="15000"/>
                  </a:schemeClr>
                </a:solidFill>
              </a:rPr>
              <a:t>Air outlet design is 110mm wide, 25% bigger than conventional AC.</a:t>
            </a:r>
          </a:p>
        </p:txBody>
      </p:sp>
      <p:sp>
        <p:nvSpPr>
          <p:cNvPr id="6" name="AutoShape 4"/>
          <p:cNvSpPr>
            <a:spLocks noChangeArrowheads="1"/>
          </p:cNvSpPr>
          <p:nvPr/>
        </p:nvSpPr>
        <p:spPr bwMode="auto">
          <a:xfrm flipH="1">
            <a:off x="381145" y="249492"/>
            <a:ext cx="4622903" cy="431586"/>
          </a:xfrm>
          <a:prstGeom prst="roundRect">
            <a:avLst>
              <a:gd name="adj" fmla="val 16667"/>
            </a:avLst>
          </a:prstGeom>
        </p:spPr>
        <p:txBody>
          <a:bodyPr vert="horz" lIns="0" tIns="34290" rIns="68580" bIns="34290" rtlCol="0" anchor="ctr">
            <a:noAutofit/>
          </a:bodyPr>
          <a:lstStyle/>
          <a:p>
            <a:r>
              <a:rPr lang="en-US" altLang="zh-CN"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rPr>
              <a:t>Strong Long Windblast</a:t>
            </a:r>
            <a:endParaRPr lang="zh-CN" altLang="en-US" b="1" dirty="0">
              <a:solidFill>
                <a:schemeClr val="tx1">
                  <a:lumMod val="85000"/>
                  <a:lumOff val="15000"/>
                </a:scheme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5" name="组合 4"/>
          <p:cNvGrpSpPr/>
          <p:nvPr/>
        </p:nvGrpSpPr>
        <p:grpSpPr>
          <a:xfrm>
            <a:off x="413538" y="654540"/>
            <a:ext cx="2646048" cy="27000"/>
            <a:chOff x="413538" y="654540"/>
            <a:chExt cx="2646048" cy="27000"/>
          </a:xfrm>
        </p:grpSpPr>
        <p:sp>
          <p:nvSpPr>
            <p:cNvPr id="7" name="矩形 6"/>
            <p:cNvSpPr/>
            <p:nvPr/>
          </p:nvSpPr>
          <p:spPr bwMode="auto">
            <a:xfrm>
              <a:off x="413538" y="654540"/>
              <a:ext cx="459000" cy="27000"/>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kumimoji="1" lang="zh-CN" altLang="en-US" sz="2100">
                <a:latin typeface="Times New Roman" pitchFamily="18" charset="0"/>
                <a:ea typeface="宋体" pitchFamily="2" charset="-122"/>
              </a:endParaRPr>
            </a:p>
          </p:txBody>
        </p:sp>
        <p:sp>
          <p:nvSpPr>
            <p:cNvPr id="8" name="矩形 7"/>
            <p:cNvSpPr/>
            <p:nvPr/>
          </p:nvSpPr>
          <p:spPr bwMode="auto">
            <a:xfrm>
              <a:off x="845586" y="654540"/>
              <a:ext cx="2214000" cy="27000"/>
            </a:xfrm>
            <a:prstGeom prst="rect">
              <a:avLst/>
            </a:prstGeom>
            <a:solidFill>
              <a:srgbClr val="9A9A9A"/>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kumimoji="1" lang="zh-CN" altLang="en-US" sz="2100">
                <a:latin typeface="Times New Roman" pitchFamily="18" charset="0"/>
                <a:ea typeface="宋体" pitchFamily="2" charset="-122"/>
              </a:endParaRPr>
            </a:p>
          </p:txBody>
        </p:sp>
      </p:grpSp>
      <p:sp>
        <p:nvSpPr>
          <p:cNvPr id="10" name="矩形 9"/>
          <p:cNvSpPr/>
          <p:nvPr/>
        </p:nvSpPr>
        <p:spPr>
          <a:xfrm>
            <a:off x="6948264" y="3307169"/>
            <a:ext cx="2093272" cy="754053"/>
          </a:xfrm>
          <a:prstGeom prst="rect">
            <a:avLst/>
          </a:prstGeom>
        </p:spPr>
        <p:txBody>
          <a:bodyPr wrap="square" lIns="68580" tIns="34290" rIns="68580" bIns="34290">
            <a:spAutoFit/>
          </a:bodyPr>
          <a:lstStyle/>
          <a:p>
            <a:pPr>
              <a:lnSpc>
                <a:spcPts val="1300"/>
              </a:lnSpc>
            </a:pPr>
            <a:r>
              <a:rPr lang="en-US" altLang="zh-CN" sz="800" dirty="0">
                <a:solidFill>
                  <a:schemeClr val="tx1">
                    <a:lumMod val="85000"/>
                    <a:lumOff val="15000"/>
                  </a:schemeClr>
                </a:solidFill>
              </a:rPr>
              <a:t>Take OP series as an example,  indoor fan is </a:t>
            </a:r>
            <a:r>
              <a:rPr lang="zh-CN" altLang="zh-CN" sz="800" dirty="0">
                <a:solidFill>
                  <a:schemeClr val="tx1">
                    <a:lumMod val="85000"/>
                    <a:lumOff val="15000"/>
                  </a:schemeClr>
                </a:solidFill>
              </a:rPr>
              <a:t>φ </a:t>
            </a:r>
            <a:r>
              <a:rPr lang="en-US" altLang="zh-CN" sz="800" dirty="0">
                <a:solidFill>
                  <a:schemeClr val="tx1">
                    <a:lumMod val="85000"/>
                    <a:lumOff val="15000"/>
                  </a:schemeClr>
                </a:solidFill>
              </a:rPr>
              <a:t>108mm wide, much bigger than  conventional AC  as </a:t>
            </a:r>
            <a:r>
              <a:rPr lang="zh-CN" altLang="zh-CN" sz="800" dirty="0">
                <a:solidFill>
                  <a:schemeClr val="tx1">
                    <a:lumMod val="85000"/>
                    <a:lumOff val="15000"/>
                  </a:schemeClr>
                </a:solidFill>
              </a:rPr>
              <a:t>φ</a:t>
            </a:r>
            <a:r>
              <a:rPr lang="en-US" altLang="zh-CN" sz="800" dirty="0">
                <a:solidFill>
                  <a:schemeClr val="tx1">
                    <a:lumMod val="85000"/>
                    <a:lumOff val="15000"/>
                  </a:schemeClr>
                </a:solidFill>
              </a:rPr>
              <a:t>82~94mm.</a:t>
            </a:r>
          </a:p>
          <a:p>
            <a:pPr>
              <a:lnSpc>
                <a:spcPct val="150000"/>
              </a:lnSpc>
            </a:pPr>
            <a:endParaRPr lang="en-US" altLang="zh-CN" sz="800" dirty="0">
              <a:solidFill>
                <a:schemeClr val="tx1">
                  <a:lumMod val="85000"/>
                  <a:lumOff val="15000"/>
                </a:schemeClr>
              </a:solidFill>
            </a:endParaRPr>
          </a:p>
        </p:txBody>
      </p:sp>
      <p:sp>
        <p:nvSpPr>
          <p:cNvPr id="11" name="矩形 10"/>
          <p:cNvSpPr/>
          <p:nvPr/>
        </p:nvSpPr>
        <p:spPr>
          <a:xfrm>
            <a:off x="5004048" y="2990459"/>
            <a:ext cx="1188132" cy="252505"/>
          </a:xfrm>
          <a:prstGeom prst="rect">
            <a:avLst/>
          </a:prstGeom>
        </p:spPr>
        <p:txBody>
          <a:bodyPr wrap="square" lIns="68580" tIns="34290" rIns="68580" bIns="34290">
            <a:spAutoFit/>
          </a:bodyPr>
          <a:lstStyle/>
          <a:p>
            <a:pPr>
              <a:lnSpc>
                <a:spcPct val="150000"/>
              </a:lnSpc>
            </a:pPr>
            <a:r>
              <a:rPr lang="en-US" altLang="zh-CN" sz="900" b="1" dirty="0">
                <a:solidFill>
                  <a:schemeClr val="tx1">
                    <a:lumMod val="85000"/>
                    <a:lumOff val="15000"/>
                  </a:schemeClr>
                </a:solidFill>
              </a:rPr>
              <a:t>Strong Airflow</a:t>
            </a:r>
          </a:p>
        </p:txBody>
      </p:sp>
      <p:sp>
        <p:nvSpPr>
          <p:cNvPr id="12" name="矩形 11"/>
          <p:cNvSpPr/>
          <p:nvPr/>
        </p:nvSpPr>
        <p:spPr>
          <a:xfrm>
            <a:off x="6948264" y="2991473"/>
            <a:ext cx="1188132" cy="276999"/>
          </a:xfrm>
          <a:prstGeom prst="rect">
            <a:avLst/>
          </a:prstGeom>
        </p:spPr>
        <p:txBody>
          <a:bodyPr wrap="square" lIns="68580" tIns="34290" rIns="68580" bIns="34290">
            <a:spAutoFit/>
          </a:bodyPr>
          <a:lstStyle/>
          <a:p>
            <a:pPr>
              <a:lnSpc>
                <a:spcPct val="150000"/>
              </a:lnSpc>
            </a:pPr>
            <a:r>
              <a:rPr lang="en-US" altLang="zh-CN" sz="900" b="1" dirty="0">
                <a:solidFill>
                  <a:schemeClr val="tx1">
                    <a:lumMod val="85000"/>
                    <a:lumOff val="15000"/>
                  </a:schemeClr>
                </a:solidFill>
              </a:rPr>
              <a:t>Long Windblast</a:t>
            </a:r>
          </a:p>
        </p:txBody>
      </p:sp>
      <p:sp>
        <p:nvSpPr>
          <p:cNvPr id="3" name="TextBox 2"/>
          <p:cNvSpPr txBox="1"/>
          <p:nvPr/>
        </p:nvSpPr>
        <p:spPr>
          <a:xfrm>
            <a:off x="5359326" y="1761812"/>
            <a:ext cx="486054" cy="215444"/>
          </a:xfrm>
          <a:prstGeom prst="rect">
            <a:avLst/>
          </a:prstGeom>
          <a:noFill/>
        </p:spPr>
        <p:txBody>
          <a:bodyPr wrap="square" rtlCol="0">
            <a:spAutoFit/>
          </a:bodyPr>
          <a:lstStyle/>
          <a:p>
            <a:r>
              <a:rPr lang="en-US" altLang="zh-CN" sz="800" dirty="0">
                <a:solidFill>
                  <a:schemeClr val="tx1">
                    <a:lumMod val="75000"/>
                    <a:lumOff val="25000"/>
                  </a:schemeClr>
                </a:solidFill>
              </a:rPr>
              <a:t>70-80</a:t>
            </a:r>
            <a:endParaRPr lang="zh-CN" altLang="en-US" sz="800" dirty="0">
              <a:solidFill>
                <a:schemeClr val="tx1">
                  <a:lumMod val="75000"/>
                  <a:lumOff val="25000"/>
                </a:schemeClr>
              </a:solidFill>
            </a:endParaRPr>
          </a:p>
        </p:txBody>
      </p:sp>
      <p:sp>
        <p:nvSpPr>
          <p:cNvPr id="15" name="TextBox 14"/>
          <p:cNvSpPr txBox="1"/>
          <p:nvPr/>
        </p:nvSpPr>
        <p:spPr>
          <a:xfrm>
            <a:off x="5940152" y="1398300"/>
            <a:ext cx="486054" cy="215444"/>
          </a:xfrm>
          <a:prstGeom prst="rect">
            <a:avLst/>
          </a:prstGeom>
          <a:noFill/>
        </p:spPr>
        <p:txBody>
          <a:bodyPr wrap="square" rtlCol="0">
            <a:spAutoFit/>
          </a:bodyPr>
          <a:lstStyle/>
          <a:p>
            <a:r>
              <a:rPr lang="en-US" altLang="zh-CN" sz="800" dirty="0">
                <a:solidFill>
                  <a:schemeClr val="tx1">
                    <a:lumMod val="75000"/>
                    <a:lumOff val="25000"/>
                  </a:schemeClr>
                </a:solidFill>
              </a:rPr>
              <a:t>110</a:t>
            </a:r>
            <a:endParaRPr lang="zh-CN" altLang="en-US" sz="800" dirty="0">
              <a:solidFill>
                <a:schemeClr val="tx1">
                  <a:lumMod val="75000"/>
                  <a:lumOff val="25000"/>
                </a:schemeClr>
              </a:solidFill>
            </a:endParaRPr>
          </a:p>
        </p:txBody>
      </p:sp>
      <p:sp>
        <p:nvSpPr>
          <p:cNvPr id="14" name="矩形 13"/>
          <p:cNvSpPr/>
          <p:nvPr/>
        </p:nvSpPr>
        <p:spPr>
          <a:xfrm>
            <a:off x="5018406" y="2582618"/>
            <a:ext cx="950445" cy="232179"/>
          </a:xfrm>
          <a:prstGeom prst="rect">
            <a:avLst/>
          </a:prstGeom>
        </p:spPr>
        <p:txBody>
          <a:bodyPr wrap="square" lIns="68580" tIns="34290" rIns="68580" bIns="34290">
            <a:spAutoFit/>
          </a:bodyPr>
          <a:lstStyle/>
          <a:p>
            <a:pPr>
              <a:lnSpc>
                <a:spcPct val="150000"/>
              </a:lnSpc>
            </a:pPr>
            <a:r>
              <a:rPr lang="en-US" altLang="zh-CN" sz="800" dirty="0">
                <a:solidFill>
                  <a:schemeClr val="tx1">
                    <a:lumMod val="85000"/>
                    <a:lumOff val="15000"/>
                  </a:schemeClr>
                </a:solidFill>
              </a:rPr>
              <a:t>Conventional AC</a:t>
            </a:r>
          </a:p>
        </p:txBody>
      </p:sp>
      <p:sp>
        <p:nvSpPr>
          <p:cNvPr id="16" name="矩形 15"/>
          <p:cNvSpPr/>
          <p:nvPr/>
        </p:nvSpPr>
        <p:spPr>
          <a:xfrm>
            <a:off x="5876489" y="2598717"/>
            <a:ext cx="649226" cy="253916"/>
          </a:xfrm>
          <a:prstGeom prst="rect">
            <a:avLst/>
          </a:prstGeom>
        </p:spPr>
        <p:txBody>
          <a:bodyPr wrap="square" lIns="68580" tIns="34290" rIns="68580" bIns="34290">
            <a:spAutoFit/>
          </a:bodyPr>
          <a:lstStyle/>
          <a:p>
            <a:pPr>
              <a:lnSpc>
                <a:spcPct val="150000"/>
              </a:lnSpc>
            </a:pPr>
            <a:r>
              <a:rPr lang="en-US" altLang="zh-CN" sz="800" dirty="0">
                <a:solidFill>
                  <a:schemeClr val="tx1">
                    <a:lumMod val="85000"/>
                    <a:lumOff val="15000"/>
                  </a:schemeClr>
                </a:solidFill>
              </a:rPr>
              <a:t>OP</a:t>
            </a:r>
            <a:r>
              <a:rPr lang="zh-CN" altLang="en-US" sz="800" dirty="0">
                <a:solidFill>
                  <a:schemeClr val="tx1">
                    <a:lumMod val="85000"/>
                    <a:lumOff val="15000"/>
                  </a:schemeClr>
                </a:solidFill>
              </a:rPr>
              <a:t> </a:t>
            </a:r>
            <a:r>
              <a:rPr lang="en-US" altLang="zh-CN" sz="800" dirty="0">
                <a:solidFill>
                  <a:schemeClr val="tx1">
                    <a:lumMod val="85000"/>
                    <a:lumOff val="15000"/>
                  </a:schemeClr>
                </a:solidFill>
              </a:rPr>
              <a:t>Series</a:t>
            </a:r>
          </a:p>
        </p:txBody>
      </p:sp>
      <p:sp>
        <p:nvSpPr>
          <p:cNvPr id="17" name="矩形 16"/>
          <p:cNvSpPr/>
          <p:nvPr/>
        </p:nvSpPr>
        <p:spPr>
          <a:xfrm>
            <a:off x="5948497" y="1779662"/>
            <a:ext cx="505210" cy="191399"/>
          </a:xfrm>
          <a:prstGeom prst="rect">
            <a:avLst/>
          </a:prstGeom>
        </p:spPr>
        <p:txBody>
          <a:bodyPr wrap="square" lIns="68580" tIns="34290" rIns="68580" bIns="34290">
            <a:spAutoFit/>
          </a:bodyPr>
          <a:lstStyle/>
          <a:p>
            <a:pPr>
              <a:lnSpc>
                <a:spcPct val="150000"/>
              </a:lnSpc>
            </a:pPr>
            <a:r>
              <a:rPr lang="en-US" altLang="zh-CN" sz="600" dirty="0">
                <a:solidFill>
                  <a:schemeClr val="tx1">
                    <a:lumMod val="85000"/>
                    <a:lumOff val="15000"/>
                  </a:schemeClr>
                </a:solidFill>
              </a:rPr>
              <a:t>25%</a:t>
            </a:r>
          </a:p>
        </p:txBody>
      </p:sp>
      <p:sp>
        <p:nvSpPr>
          <p:cNvPr id="18" name="矩形 17"/>
          <p:cNvSpPr/>
          <p:nvPr/>
        </p:nvSpPr>
        <p:spPr>
          <a:xfrm>
            <a:off x="8086498" y="2591219"/>
            <a:ext cx="1027046" cy="253916"/>
          </a:xfrm>
          <a:prstGeom prst="rect">
            <a:avLst/>
          </a:prstGeom>
        </p:spPr>
        <p:txBody>
          <a:bodyPr wrap="square" lIns="68580" tIns="34290" rIns="68580" bIns="34290">
            <a:spAutoFit/>
          </a:bodyPr>
          <a:lstStyle/>
          <a:p>
            <a:pPr>
              <a:lnSpc>
                <a:spcPct val="150000"/>
              </a:lnSpc>
            </a:pPr>
            <a:r>
              <a:rPr lang="en-US" altLang="zh-CN" sz="800" dirty="0">
                <a:solidFill>
                  <a:schemeClr val="tx1">
                    <a:lumMod val="85000"/>
                    <a:lumOff val="15000"/>
                  </a:schemeClr>
                </a:solidFill>
              </a:rPr>
              <a:t>Conventional AC</a:t>
            </a:r>
          </a:p>
        </p:txBody>
      </p:sp>
      <p:sp>
        <p:nvSpPr>
          <p:cNvPr id="19" name="矩形 18"/>
          <p:cNvSpPr/>
          <p:nvPr/>
        </p:nvSpPr>
        <p:spPr>
          <a:xfrm>
            <a:off x="7236296" y="2571750"/>
            <a:ext cx="618733" cy="253916"/>
          </a:xfrm>
          <a:prstGeom prst="rect">
            <a:avLst/>
          </a:prstGeom>
        </p:spPr>
        <p:txBody>
          <a:bodyPr wrap="square" lIns="68580" tIns="34290" rIns="68580" bIns="34290">
            <a:spAutoFit/>
          </a:bodyPr>
          <a:lstStyle/>
          <a:p>
            <a:pPr>
              <a:lnSpc>
                <a:spcPct val="150000"/>
              </a:lnSpc>
            </a:pPr>
            <a:r>
              <a:rPr lang="en-US" altLang="zh-CN" sz="800" dirty="0">
                <a:solidFill>
                  <a:schemeClr val="tx1">
                    <a:lumMod val="85000"/>
                    <a:lumOff val="15000"/>
                  </a:schemeClr>
                </a:solidFill>
              </a:rPr>
              <a:t>OP</a:t>
            </a:r>
            <a:r>
              <a:rPr lang="zh-CN" altLang="en-US" sz="800" dirty="0">
                <a:solidFill>
                  <a:schemeClr val="tx1">
                    <a:lumMod val="85000"/>
                    <a:lumOff val="15000"/>
                  </a:schemeClr>
                </a:solidFill>
              </a:rPr>
              <a:t> </a:t>
            </a:r>
            <a:r>
              <a:rPr lang="en-US" altLang="zh-CN" sz="800" dirty="0">
                <a:solidFill>
                  <a:schemeClr val="tx1">
                    <a:lumMod val="85000"/>
                    <a:lumOff val="15000"/>
                  </a:schemeClr>
                </a:solidFill>
              </a:rPr>
              <a:t>Series</a:t>
            </a:r>
          </a:p>
        </p:txBody>
      </p:sp>
      <p:sp>
        <p:nvSpPr>
          <p:cNvPr id="20" name="矩形 19"/>
          <p:cNvSpPr/>
          <p:nvPr/>
        </p:nvSpPr>
        <p:spPr>
          <a:xfrm>
            <a:off x="8225474" y="2389842"/>
            <a:ext cx="505210" cy="232179"/>
          </a:xfrm>
          <a:prstGeom prst="rect">
            <a:avLst/>
          </a:prstGeom>
        </p:spPr>
        <p:txBody>
          <a:bodyPr wrap="square" lIns="68580" tIns="34290" rIns="68580" bIns="34290">
            <a:spAutoFit/>
          </a:bodyPr>
          <a:lstStyle/>
          <a:p>
            <a:pPr>
              <a:lnSpc>
                <a:spcPct val="150000"/>
              </a:lnSpc>
            </a:pPr>
            <a:r>
              <a:rPr lang="en-US" altLang="zh-CN" sz="800" dirty="0">
                <a:solidFill>
                  <a:schemeClr val="tx1">
                    <a:lumMod val="85000"/>
                    <a:lumOff val="15000"/>
                  </a:schemeClr>
                </a:solidFill>
              </a:rPr>
              <a:t>94mm</a:t>
            </a:r>
          </a:p>
        </p:txBody>
      </p:sp>
      <p:sp>
        <p:nvSpPr>
          <p:cNvPr id="21" name="矩形 20"/>
          <p:cNvSpPr/>
          <p:nvPr/>
        </p:nvSpPr>
        <p:spPr>
          <a:xfrm>
            <a:off x="7236296" y="2389842"/>
            <a:ext cx="576064" cy="253916"/>
          </a:xfrm>
          <a:prstGeom prst="rect">
            <a:avLst/>
          </a:prstGeom>
        </p:spPr>
        <p:txBody>
          <a:bodyPr wrap="square" lIns="68580" tIns="34290" rIns="68580" bIns="34290">
            <a:spAutoFit/>
          </a:bodyPr>
          <a:lstStyle/>
          <a:p>
            <a:pPr>
              <a:lnSpc>
                <a:spcPct val="150000"/>
              </a:lnSpc>
            </a:pPr>
            <a:r>
              <a:rPr lang="en-US" altLang="zh-CN" sz="800" dirty="0">
                <a:solidFill>
                  <a:schemeClr val="tx1">
                    <a:lumMod val="85000"/>
                    <a:lumOff val="15000"/>
                  </a:schemeClr>
                </a:solidFill>
              </a:rPr>
              <a:t>108mm</a:t>
            </a:r>
          </a:p>
        </p:txBody>
      </p: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0000" flipV="1">
            <a:off x="1290529" y="1860531"/>
            <a:ext cx="936000" cy="5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5"/>
          <a:stretch>
            <a:fillRect/>
          </a:stretch>
        </p:blipFill>
        <p:spPr>
          <a:xfrm>
            <a:off x="7388304" y="-26171"/>
            <a:ext cx="1342380" cy="1082123"/>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1509" y="87109"/>
            <a:ext cx="1797764" cy="813357"/>
          </a:xfrm>
          <a:prstGeom prst="rect">
            <a:avLst/>
          </a:prstGeom>
        </p:spPr>
      </p:pic>
    </p:spTree>
    <p:extLst>
      <p:ext uri="{BB962C8B-B14F-4D97-AF65-F5344CB8AC3E}">
        <p14:creationId xmlns:p14="http://schemas.microsoft.com/office/powerpoint/2010/main" val="534520606"/>
      </p:ext>
    </p:extLst>
  </p:cSld>
  <p:clrMapOvr>
    <a:masterClrMapping/>
  </p:clrMapOvr>
</p:sld>
</file>

<file path=ppt/theme/theme1.xml><?xml version="1.0" encoding="utf-8"?>
<a:theme xmlns:a="http://schemas.openxmlformats.org/drawingml/2006/main" name="默认设计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sz="28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8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15848</TotalTime>
  <Words>1428</Words>
  <Application>Microsoft Office PowerPoint</Application>
  <PresentationFormat>Diavoorstelling (16:9)</PresentationFormat>
  <Paragraphs>189</Paragraphs>
  <Slides>28</Slides>
  <Notes>17</Notes>
  <HiddenSlides>0</HiddenSlides>
  <MMClips>0</MMClips>
  <ScaleCrop>false</ScaleCrop>
  <HeadingPairs>
    <vt:vector size="8" baseType="variant">
      <vt:variant>
        <vt:lpstr>Gebruikte lettertypen</vt:lpstr>
      </vt:variant>
      <vt:variant>
        <vt:i4>7</vt:i4>
      </vt:variant>
      <vt:variant>
        <vt:lpstr>Thema</vt:lpstr>
      </vt:variant>
      <vt:variant>
        <vt:i4>1</vt:i4>
      </vt:variant>
      <vt:variant>
        <vt:lpstr>Ingesloten OLE-bronprogramma's</vt:lpstr>
      </vt:variant>
      <vt:variant>
        <vt:i4>1</vt:i4>
      </vt:variant>
      <vt:variant>
        <vt:lpstr>Diatitels</vt:lpstr>
      </vt:variant>
      <vt:variant>
        <vt:i4>28</vt:i4>
      </vt:variant>
    </vt:vector>
  </HeadingPairs>
  <TitlesOfParts>
    <vt:vector size="37" baseType="lpstr">
      <vt:lpstr>等线</vt:lpstr>
      <vt:lpstr>微软雅黑</vt:lpstr>
      <vt:lpstr>华文中宋</vt:lpstr>
      <vt:lpstr>Arial</vt:lpstr>
      <vt:lpstr>Calibri</vt:lpstr>
      <vt:lpstr>Century Gothic</vt:lpstr>
      <vt:lpstr>Times New Roman</vt:lpstr>
      <vt:lpstr>默认设计模板</vt:lpstr>
      <vt:lpstr>工作表</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孙杨</dc:creator>
  <cp:lastModifiedBy>leovo</cp:lastModifiedBy>
  <cp:revision>3379</cp:revision>
  <cp:lastPrinted>2014-02-28T02:58:11Z</cp:lastPrinted>
  <dcterms:modified xsi:type="dcterms:W3CDTF">2022-04-01T06:27:30Z</dcterms:modified>
</cp:coreProperties>
</file>