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22"/>
  </p:notesMasterIdLst>
  <p:handoutMasterIdLst>
    <p:handoutMasterId r:id="rId23"/>
  </p:handoutMasterIdLst>
  <p:sldIdLst>
    <p:sldId id="573" r:id="rId2"/>
    <p:sldId id="656" r:id="rId3"/>
    <p:sldId id="643" r:id="rId4"/>
    <p:sldId id="626" r:id="rId5"/>
    <p:sldId id="652" r:id="rId6"/>
    <p:sldId id="653" r:id="rId7"/>
    <p:sldId id="657" r:id="rId8"/>
    <p:sldId id="644" r:id="rId9"/>
    <p:sldId id="646" r:id="rId10"/>
    <p:sldId id="647" r:id="rId11"/>
    <p:sldId id="648" r:id="rId12"/>
    <p:sldId id="654" r:id="rId13"/>
    <p:sldId id="658" r:id="rId14"/>
    <p:sldId id="635" r:id="rId15"/>
    <p:sldId id="633" r:id="rId16"/>
    <p:sldId id="634" r:id="rId17"/>
    <p:sldId id="636" r:id="rId18"/>
    <p:sldId id="637" r:id="rId19"/>
    <p:sldId id="641" r:id="rId20"/>
    <p:sldId id="599" r:id="rId21"/>
  </p:sldIdLst>
  <p:sldSz cx="9144000" cy="5143500" type="screen16x9"/>
  <p:notesSz cx="6858000" cy="9144000"/>
  <p:custDataLst>
    <p:tags r:id="rId24"/>
  </p:custDataLst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826" userDrawn="1">
          <p15:clr>
            <a:srgbClr val="A4A3A4"/>
          </p15:clr>
        </p15:guide>
        <p15:guide id="2" pos="317" userDrawn="1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orient="horz" pos="2867" userDrawn="1">
          <p15:clr>
            <a:srgbClr val="A4A3A4"/>
          </p15:clr>
        </p15:guide>
        <p15:guide id="9" pos="5261" userDrawn="1">
          <p15:clr>
            <a:srgbClr val="A4A3A4"/>
          </p15:clr>
        </p15:guide>
        <p15:guide id="13" pos="204" userDrawn="1">
          <p15:clr>
            <a:srgbClr val="A4A3A4"/>
          </p15:clr>
        </p15:guide>
        <p15:guide id="17" orient="horz" pos="3072" userDrawn="1">
          <p15:clr>
            <a:srgbClr val="A4A3A4"/>
          </p15:clr>
        </p15:guide>
        <p15:guide id="19" orient="horz" pos="282" userDrawn="1">
          <p15:clr>
            <a:srgbClr val="A4A3A4"/>
          </p15:clr>
        </p15:guide>
        <p15:guide id="20" pos="2903" userDrawn="1">
          <p15:clr>
            <a:srgbClr val="A4A3A4"/>
          </p15:clr>
        </p15:guide>
        <p15:guide id="22" orient="horz" pos="1234" userDrawn="1">
          <p15:clr>
            <a:srgbClr val="A4A3A4"/>
          </p15:clr>
        </p15:guide>
        <p15:guide id="24" pos="1314" userDrawn="1">
          <p15:clr>
            <a:srgbClr val="A4A3A4"/>
          </p15:clr>
        </p15:guide>
        <p15:guide id="25" pos="635" userDrawn="1">
          <p15:clr>
            <a:srgbClr val="A4A3A4"/>
          </p15:clr>
        </p15:guide>
        <p15:guide id="26" pos="3351" userDrawn="1">
          <p15:clr>
            <a:srgbClr val="A4A3A4"/>
          </p15:clr>
        </p15:guide>
        <p15:guide id="27" pos="4672" userDrawn="1">
          <p15:clr>
            <a:srgbClr val="A4A3A4"/>
          </p15:clr>
        </p15:guide>
        <p15:guide id="28" pos="5534" userDrawn="1">
          <p15:clr>
            <a:srgbClr val="A4A3A4"/>
          </p15:clr>
        </p15:guide>
        <p15:guide id="29" pos="2213" userDrawn="1">
          <p15:clr>
            <a:srgbClr val="A4A3A4"/>
          </p15:clr>
        </p15:guide>
        <p15:guide id="30" orient="horz" pos="395" userDrawn="1">
          <p15:clr>
            <a:srgbClr val="A4A3A4"/>
          </p15:clr>
        </p15:guide>
        <p15:guide id="31" orient="horz" pos="146" userDrawn="1">
          <p15:clr>
            <a:srgbClr val="A4A3A4"/>
          </p15:clr>
        </p15:guide>
        <p15:guide id="32" pos="4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8FE"/>
    <a:srgbClr val="0096DF"/>
    <a:srgbClr val="82D8FF"/>
    <a:srgbClr val="0091D7"/>
    <a:srgbClr val="1178FE"/>
    <a:srgbClr val="00B0F0"/>
    <a:srgbClr val="404040"/>
    <a:srgbClr val="94C8FF"/>
    <a:srgbClr val="90C5FF"/>
    <a:srgbClr val="157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73885" autoAdjust="0"/>
  </p:normalViewPr>
  <p:slideViewPr>
    <p:cSldViewPr snapToGrid="0" snapToObjects="1">
      <p:cViewPr varScale="1">
        <p:scale>
          <a:sx n="150" d="100"/>
          <a:sy n="150" d="100"/>
        </p:scale>
        <p:origin x="450" y="108"/>
      </p:cViewPr>
      <p:guideLst>
        <p:guide orient="horz" pos="826"/>
        <p:guide pos="317"/>
        <p:guide pos="5443"/>
        <p:guide orient="horz" pos="2867"/>
        <p:guide pos="5261"/>
        <p:guide pos="204"/>
        <p:guide orient="horz" pos="3072"/>
        <p:guide orient="horz" pos="282"/>
        <p:guide pos="2903"/>
        <p:guide orient="horz" pos="1234"/>
        <p:guide pos="1314"/>
        <p:guide pos="635"/>
        <p:guide pos="3351"/>
        <p:guide pos="4672"/>
        <p:guide pos="5534"/>
        <p:guide pos="2213"/>
        <p:guide orient="horz" pos="395"/>
        <p:guide orient="horz" pos="146"/>
        <p:guide pos="49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680" y="56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56084-077B-4668-94A1-8F3396BD7952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034F0-386D-4473-BA5F-3660A611EE21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195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3" name="Shape 5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0854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900">
        <a:latin typeface="+mj-lt"/>
        <a:ea typeface="+mj-ea"/>
        <a:cs typeface="+mj-cs"/>
        <a:sym typeface="Calibri" panose="020F0502020204030204"/>
      </a:defRPr>
    </a:lvl1pPr>
    <a:lvl2pPr indent="85725" defTabSz="685800" latinLnBrk="0">
      <a:defRPr sz="900">
        <a:latin typeface="+mj-lt"/>
        <a:ea typeface="+mj-ea"/>
        <a:cs typeface="+mj-cs"/>
        <a:sym typeface="Calibri" panose="020F0502020204030204"/>
      </a:defRPr>
    </a:lvl2pPr>
    <a:lvl3pPr indent="171450" defTabSz="685800" latinLnBrk="0">
      <a:defRPr sz="900">
        <a:latin typeface="+mj-lt"/>
        <a:ea typeface="+mj-ea"/>
        <a:cs typeface="+mj-cs"/>
        <a:sym typeface="Calibri" panose="020F0502020204030204"/>
      </a:defRPr>
    </a:lvl3pPr>
    <a:lvl4pPr indent="257175" defTabSz="685800" latinLnBrk="0">
      <a:defRPr sz="900">
        <a:latin typeface="+mj-lt"/>
        <a:ea typeface="+mj-ea"/>
        <a:cs typeface="+mj-cs"/>
        <a:sym typeface="Calibri" panose="020F0502020204030204"/>
      </a:defRPr>
    </a:lvl4pPr>
    <a:lvl5pPr indent="342900" defTabSz="685800" latinLnBrk="0">
      <a:defRPr sz="900">
        <a:latin typeface="+mj-lt"/>
        <a:ea typeface="+mj-ea"/>
        <a:cs typeface="+mj-cs"/>
        <a:sym typeface="Calibri" panose="020F0502020204030204"/>
      </a:defRPr>
    </a:lvl5pPr>
    <a:lvl6pPr indent="428625" defTabSz="685800" latinLnBrk="0">
      <a:defRPr sz="900">
        <a:latin typeface="+mj-lt"/>
        <a:ea typeface="+mj-ea"/>
        <a:cs typeface="+mj-cs"/>
        <a:sym typeface="Calibri" panose="020F0502020204030204"/>
      </a:defRPr>
    </a:lvl6pPr>
    <a:lvl7pPr indent="514350" defTabSz="685800" latinLnBrk="0">
      <a:defRPr sz="900">
        <a:latin typeface="+mj-lt"/>
        <a:ea typeface="+mj-ea"/>
        <a:cs typeface="+mj-cs"/>
        <a:sym typeface="Calibri" panose="020F0502020204030204"/>
      </a:defRPr>
    </a:lvl7pPr>
    <a:lvl8pPr indent="600075" defTabSz="685800" latinLnBrk="0">
      <a:defRPr sz="900">
        <a:latin typeface="+mj-lt"/>
        <a:ea typeface="+mj-ea"/>
        <a:cs typeface="+mj-cs"/>
        <a:sym typeface="Calibri" panose="020F0502020204030204"/>
      </a:defRPr>
    </a:lvl8pPr>
    <a:lvl9pPr indent="685800" defTabSz="685800" latinLnBrk="0">
      <a:defRPr sz="9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6348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0860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4310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3695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5645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6638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1373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1773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48852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5613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744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841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384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080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797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382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984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9048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559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916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87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582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深色底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6233887" y="4605683"/>
            <a:ext cx="319313" cy="323159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1023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57875-DB34-4632-A4DA-FA1AB136AA5F}" type="datetime1">
              <a:rPr lang="zh-CN" altLang="en-US"/>
              <a:pPr>
                <a:defRPr/>
              </a:pPr>
              <a:t>2021/6/1</a:t>
            </a:fld>
            <a:endParaRPr lang="zh-CN" altLang="en-US" sz="1350" baseline="-250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8F85-DAF5-4437-983A-2333F948BE48}" type="slidenum">
              <a:rPr lang="zh-CN" altLang="en-US"/>
              <a:pPr>
                <a:defRPr/>
              </a:pPr>
              <a:t>‹nr.›</a:t>
            </a:fld>
            <a:endParaRPr lang="zh-CN" altLang="en-US" sz="1350" baseline="-25000">
              <a:solidFill>
                <a:schemeClr val="tx1"/>
              </a:solidFill>
            </a:endParaRPr>
          </a:p>
        </p:txBody>
      </p:sp>
      <p:cxnSp>
        <p:nvCxnSpPr>
          <p:cNvPr id="7" name="直接连接符 46"/>
          <p:cNvCxnSpPr>
            <a:cxnSpLocks noChangeShapeType="1"/>
          </p:cNvCxnSpPr>
          <p:nvPr userDrawn="1"/>
        </p:nvCxnSpPr>
        <p:spPr bwMode="auto">
          <a:xfrm>
            <a:off x="266701" y="394244"/>
            <a:ext cx="6649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409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46"/>
          <p:cNvCxnSpPr>
            <a:cxnSpLocks noChangeShapeType="1"/>
          </p:cNvCxnSpPr>
          <p:nvPr userDrawn="1"/>
        </p:nvCxnSpPr>
        <p:spPr bwMode="auto">
          <a:xfrm>
            <a:off x="266700" y="408385"/>
            <a:ext cx="6649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353337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6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44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302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274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600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13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043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997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altLang="zh-CN" smtClean="0"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37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8" r:id="rId13"/>
    <p:sldLayoutId id="214748372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49016" y="1593249"/>
            <a:ext cx="53613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a typeface="华文细黑" pitchFamily="2" charset="-122"/>
                <a:cs typeface="Arial" pitchFamily="34" charset="0"/>
              </a:rPr>
              <a:t>EUROP LCAC  change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25514" y="3049914"/>
            <a:ext cx="6300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a typeface="华文细黑" pitchFamily="2" charset="-122"/>
                <a:cs typeface="Arial" pitchFamily="34" charset="0"/>
              </a:rPr>
              <a:t>May , 2021</a:t>
            </a:r>
            <a:endParaRPr lang="zh-CN" alt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a typeface="华文细黑" pitchFamily="2" charset="-122"/>
              <a:cs typeface="Arial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4285"/>
            <a:ext cx="1569723" cy="7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8481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6271" y="508849"/>
            <a:ext cx="32207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Blip>
                <a:blip r:embed="rId3"/>
              </a:buBlip>
            </a:pPr>
            <a:r>
              <a:rPr lang="en-US" altLang="zh-CN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PCB2 standard function 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5577" y="757392"/>
            <a:ext cx="2582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PCB2 - customize </a:t>
            </a:r>
            <a:r>
              <a:rPr lang="en-US" altLang="zh-CN" sz="14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wifi</a:t>
            </a:r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port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5577" y="1349849"/>
            <a:ext cx="6124725" cy="2697480"/>
            <a:chOff x="302144" y="950595"/>
            <a:chExt cx="6124725" cy="2697480"/>
          </a:xfrm>
        </p:grpSpPr>
        <p:sp>
          <p:nvSpPr>
            <p:cNvPr id="11" name="矩形 10"/>
            <p:cNvSpPr/>
            <p:nvPr/>
          </p:nvSpPr>
          <p:spPr bwMode="auto">
            <a:xfrm>
              <a:off x="3443288" y="1725779"/>
              <a:ext cx="219075" cy="43497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3443288" y="2202029"/>
              <a:ext cx="219805" cy="30447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3443288" y="2547775"/>
              <a:ext cx="219805" cy="30162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3071812" y="1242386"/>
              <a:ext cx="414338" cy="25685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2122051" y="3345018"/>
              <a:ext cx="359212" cy="21161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 flipH="1">
              <a:off x="3486142" y="1370811"/>
              <a:ext cx="529394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>
              <a:off x="3663092" y="1946639"/>
              <a:ext cx="352443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3662363" y="2354267"/>
              <a:ext cx="352443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>
              <a:off x="3663092" y="2698589"/>
              <a:ext cx="352443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64"/>
            <p:cNvSpPr txBox="1"/>
            <p:nvPr/>
          </p:nvSpPr>
          <p:spPr>
            <a:xfrm>
              <a:off x="4088323" y="1198999"/>
              <a:ext cx="1222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CN23</a:t>
              </a:r>
              <a:r>
                <a:rPr lang="en-US" altLang="zh-CN" sz="1200" i="1" u="sng" dirty="0">
                  <a:solidFill>
                    <a:srgbClr val="1178FE"/>
                  </a:solidFill>
                </a:rPr>
                <a:t>  ON-OFF</a:t>
              </a:r>
              <a:endParaRPr lang="zh-CN" altLang="en-US" sz="1200" i="1" u="sng" dirty="0">
                <a:solidFill>
                  <a:srgbClr val="1178FE"/>
                </a:solidFill>
              </a:endParaRPr>
            </a:p>
          </p:txBody>
        </p:sp>
        <p:sp>
          <p:nvSpPr>
            <p:cNvPr id="21" name="TextBox 64"/>
            <p:cNvSpPr txBox="1"/>
            <p:nvPr/>
          </p:nvSpPr>
          <p:spPr>
            <a:xfrm>
              <a:off x="3977673" y="2555839"/>
              <a:ext cx="1222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CN33</a:t>
              </a:r>
              <a:r>
                <a:rPr lang="en-US" altLang="zh-CN" sz="1200" i="1" u="sng" dirty="0">
                  <a:solidFill>
                    <a:srgbClr val="1178FE"/>
                  </a:solidFill>
                </a:rPr>
                <a:t>  Alarm</a:t>
              </a:r>
              <a:endParaRPr lang="zh-CN" altLang="en-US" sz="1200" i="1" u="sng" dirty="0">
                <a:solidFill>
                  <a:srgbClr val="1178FE"/>
                </a:solidFill>
              </a:endParaRPr>
            </a:p>
          </p:txBody>
        </p:sp>
        <p:sp>
          <p:nvSpPr>
            <p:cNvPr id="22" name="TextBox 64"/>
            <p:cNvSpPr txBox="1"/>
            <p:nvPr/>
          </p:nvSpPr>
          <p:spPr>
            <a:xfrm>
              <a:off x="3861838" y="1801992"/>
              <a:ext cx="1310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CN49 </a:t>
              </a:r>
              <a:r>
                <a:rPr lang="en-US" altLang="zh-CN" sz="1200" i="1" u="sng" dirty="0" err="1">
                  <a:solidFill>
                    <a:srgbClr val="1178FE"/>
                  </a:solidFill>
                </a:rPr>
                <a:t>Wifi</a:t>
              </a:r>
              <a:r>
                <a:rPr lang="en-US" altLang="zh-CN" sz="1200" i="1" u="sng" dirty="0">
                  <a:solidFill>
                    <a:srgbClr val="1178FE"/>
                  </a:solidFill>
                </a:rPr>
                <a:t> </a:t>
              </a:r>
              <a:endParaRPr lang="zh-CN" altLang="en-US" sz="1200" i="1" u="sng" dirty="0">
                <a:solidFill>
                  <a:srgbClr val="1178FE"/>
                </a:solidFill>
              </a:endParaRPr>
            </a:p>
          </p:txBody>
        </p:sp>
        <p:sp>
          <p:nvSpPr>
            <p:cNvPr id="23" name="TextBox 64"/>
            <p:cNvSpPr txBox="1"/>
            <p:nvPr/>
          </p:nvSpPr>
          <p:spPr>
            <a:xfrm>
              <a:off x="3917886" y="2222757"/>
              <a:ext cx="2508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CN45</a:t>
              </a:r>
              <a:r>
                <a:rPr lang="en-US" altLang="zh-CN" sz="1050" i="1" u="sng" dirty="0">
                  <a:solidFill>
                    <a:srgbClr val="1178FE"/>
                  </a:solidFill>
                </a:rPr>
                <a:t>  2 core non-polarity Wired controller</a:t>
              </a:r>
              <a:endParaRPr lang="zh-CN" altLang="en-US" sz="1050" i="1" u="sng" dirty="0">
                <a:solidFill>
                  <a:srgbClr val="1178FE"/>
                </a:solidFill>
              </a:endParaRPr>
            </a:p>
          </p:txBody>
        </p:sp>
        <p:sp>
          <p:nvSpPr>
            <p:cNvPr id="24" name="TextBox 64"/>
            <p:cNvSpPr txBox="1"/>
            <p:nvPr/>
          </p:nvSpPr>
          <p:spPr>
            <a:xfrm>
              <a:off x="3861839" y="3301791"/>
              <a:ext cx="1222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CN43</a:t>
              </a:r>
              <a:r>
                <a:rPr lang="en-US" altLang="zh-CN" sz="1200" i="1" u="sng" dirty="0">
                  <a:solidFill>
                    <a:srgbClr val="1178FE"/>
                  </a:solidFill>
                </a:rPr>
                <a:t> New Fan</a:t>
              </a:r>
              <a:endParaRPr lang="zh-CN" altLang="en-US" sz="1200" i="1" u="sng" dirty="0">
                <a:solidFill>
                  <a:srgbClr val="1178FE"/>
                </a:solidFill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H="1">
              <a:off x="2496869" y="3428748"/>
              <a:ext cx="1480803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302144" y="950595"/>
              <a:ext cx="3371851" cy="2697480"/>
              <a:chOff x="402858" y="1267460"/>
              <a:chExt cx="4495801" cy="3596640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858" y="1267460"/>
                <a:ext cx="4495801" cy="359664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500246" y="2440864"/>
                <a:ext cx="473708" cy="247151"/>
              </a:xfrm>
              <a:prstGeom prst="rect">
                <a:avLst/>
              </a:prstGeom>
            </p:spPr>
          </p:pic>
        </p:grpSp>
      </p:grpSp>
      <p:sp>
        <p:nvSpPr>
          <p:cNvPr id="28" name="矩形 27"/>
          <p:cNvSpPr/>
          <p:nvPr/>
        </p:nvSpPr>
        <p:spPr>
          <a:xfrm>
            <a:off x="3060812" y="557218"/>
            <a:ext cx="2565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- Duct and </a:t>
            </a:r>
            <a:r>
              <a:rPr lang="en-US" altLang="zh-CN" sz="1400" b="1" dirty="0" err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Under&amp;Ceiling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222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6271" y="508849"/>
            <a:ext cx="32207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Blip>
                <a:blip r:embed="rId3"/>
              </a:buBlip>
            </a:pPr>
            <a:r>
              <a:rPr lang="en-US" altLang="zh-CN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PCB3 standard function 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0198" y="1261350"/>
            <a:ext cx="5964995" cy="2740293"/>
            <a:chOff x="505894" y="1058729"/>
            <a:chExt cx="5964995" cy="274029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894" y="1058729"/>
              <a:ext cx="3282422" cy="2740293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 bwMode="auto">
            <a:xfrm>
              <a:off x="3509833" y="1901881"/>
              <a:ext cx="219075" cy="43497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3099782" y="2455761"/>
              <a:ext cx="303025" cy="1757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3509833" y="2723877"/>
              <a:ext cx="219805" cy="30162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3138358" y="1418488"/>
              <a:ext cx="414338" cy="25685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259279" y="3497892"/>
              <a:ext cx="341999" cy="21161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TextBox 64"/>
            <p:cNvSpPr txBox="1"/>
            <p:nvPr/>
          </p:nvSpPr>
          <p:spPr>
            <a:xfrm>
              <a:off x="3966247" y="3465478"/>
              <a:ext cx="1222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CN43</a:t>
              </a:r>
              <a:r>
                <a:rPr lang="en-US" altLang="zh-CN" sz="1200" i="1" u="sng" dirty="0">
                  <a:solidFill>
                    <a:srgbClr val="1178FE"/>
                  </a:solidFill>
                </a:rPr>
                <a:t> New Fan</a:t>
              </a:r>
              <a:endParaRPr lang="zh-CN" altLang="en-US" sz="1200" i="1" u="sng" dirty="0">
                <a:solidFill>
                  <a:srgbClr val="1178FE"/>
                </a:solidFill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H="1">
              <a:off x="3552687" y="1546913"/>
              <a:ext cx="529394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>
              <a:off x="3729638" y="2122741"/>
              <a:ext cx="352443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 flipH="1">
              <a:off x="3414236" y="2530368"/>
              <a:ext cx="667115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H="1">
              <a:off x="3729638" y="2874690"/>
              <a:ext cx="352443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64"/>
            <p:cNvSpPr txBox="1"/>
            <p:nvPr/>
          </p:nvSpPr>
          <p:spPr>
            <a:xfrm>
              <a:off x="3928384" y="1417215"/>
              <a:ext cx="1222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CN23</a:t>
              </a:r>
              <a:r>
                <a:rPr lang="en-US" altLang="zh-CN" sz="1200" i="1" u="sng" dirty="0">
                  <a:solidFill>
                    <a:srgbClr val="1178FE"/>
                  </a:solidFill>
                </a:rPr>
                <a:t>  ON-OFF</a:t>
              </a:r>
              <a:endParaRPr lang="zh-CN" altLang="en-US" sz="1200" i="1" u="sng" dirty="0">
                <a:solidFill>
                  <a:srgbClr val="1178FE"/>
                </a:solidFill>
              </a:endParaRPr>
            </a:p>
          </p:txBody>
        </p:sp>
        <p:sp>
          <p:nvSpPr>
            <p:cNvPr id="39" name="TextBox 64"/>
            <p:cNvSpPr txBox="1"/>
            <p:nvPr/>
          </p:nvSpPr>
          <p:spPr>
            <a:xfrm>
              <a:off x="3868861" y="2729014"/>
              <a:ext cx="1222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CN33</a:t>
              </a:r>
              <a:r>
                <a:rPr lang="en-US" altLang="zh-CN" sz="1200" i="1" u="sng" dirty="0">
                  <a:solidFill>
                    <a:srgbClr val="1178FE"/>
                  </a:solidFill>
                </a:rPr>
                <a:t>  Alarm</a:t>
              </a:r>
              <a:endParaRPr lang="zh-CN" altLang="en-US" sz="1200" i="1" u="sng" dirty="0">
                <a:solidFill>
                  <a:srgbClr val="1178FE"/>
                </a:solidFill>
              </a:endParaRPr>
            </a:p>
          </p:txBody>
        </p:sp>
        <p:sp>
          <p:nvSpPr>
            <p:cNvPr id="40" name="TextBox 64"/>
            <p:cNvSpPr txBox="1"/>
            <p:nvPr/>
          </p:nvSpPr>
          <p:spPr>
            <a:xfrm>
              <a:off x="3905859" y="1976197"/>
              <a:ext cx="2565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CN9</a:t>
              </a:r>
              <a:r>
                <a:rPr lang="en-US" altLang="zh-CN" sz="1200" i="1" u="sng" dirty="0">
                  <a:solidFill>
                    <a:srgbClr val="1178FE"/>
                  </a:solidFill>
                </a:rPr>
                <a:t>  XYE(Central controller)/TWINS</a:t>
              </a:r>
              <a:endParaRPr lang="zh-CN" altLang="en-US" sz="1200" i="1" u="sng" dirty="0">
                <a:solidFill>
                  <a:srgbClr val="1178FE"/>
                </a:solidFill>
              </a:endParaRPr>
            </a:p>
          </p:txBody>
        </p:sp>
        <p:sp>
          <p:nvSpPr>
            <p:cNvPr id="41" name="TextBox 64"/>
            <p:cNvSpPr txBox="1"/>
            <p:nvPr/>
          </p:nvSpPr>
          <p:spPr>
            <a:xfrm>
              <a:off x="3728908" y="2385655"/>
              <a:ext cx="2565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CN40</a:t>
              </a:r>
              <a:r>
                <a:rPr lang="en-US" altLang="zh-CN" sz="1200" i="1" u="sng" dirty="0">
                  <a:solidFill>
                    <a:srgbClr val="1178FE"/>
                  </a:solidFill>
                </a:rPr>
                <a:t>  4 WIRES(485) WC/WIFI</a:t>
              </a:r>
              <a:endParaRPr lang="zh-CN" altLang="en-US" sz="1200" i="1" u="sng" dirty="0">
                <a:solidFill>
                  <a:srgbClr val="1178FE"/>
                </a:solidFill>
              </a:endParaRPr>
            </a:p>
          </p:txBody>
        </p:sp>
        <p:cxnSp>
          <p:nvCxnSpPr>
            <p:cNvPr id="42" name="直接箭头连接符 41"/>
            <p:cNvCxnSpPr/>
            <p:nvPr/>
          </p:nvCxnSpPr>
          <p:spPr>
            <a:xfrm flipH="1">
              <a:off x="2601278" y="3588461"/>
              <a:ext cx="1480803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/>
          <p:cNvSpPr/>
          <p:nvPr/>
        </p:nvSpPr>
        <p:spPr>
          <a:xfrm>
            <a:off x="453204" y="824451"/>
            <a:ext cx="2932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PCB3 - customize 4 WIRES WC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077961" y="559436"/>
            <a:ext cx="2565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- Duct and </a:t>
            </a:r>
            <a:r>
              <a:rPr lang="en-US" altLang="zh-CN" sz="1400" b="1" dirty="0" err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Under&amp;Ceiling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667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8361" y="678465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WIFI connection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67062" y="768688"/>
            <a:ext cx="40046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776" hangingPunct="1">
              <a:defRPr/>
            </a:pP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- DUCT and </a:t>
            </a:r>
            <a:r>
              <a:rPr lang="en-US" altLang="zh-CN" sz="1400" b="1" dirty="0" err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under&amp;ceiling</a:t>
            </a: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 err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wifi</a:t>
            </a: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connection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78" y="3458240"/>
            <a:ext cx="5108829" cy="170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72175" y="1360106"/>
            <a:ext cx="1657941" cy="22681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圆角矩形 13"/>
          <p:cNvSpPr/>
          <p:nvPr/>
        </p:nvSpPr>
        <p:spPr bwMode="auto">
          <a:xfrm>
            <a:off x="6573275" y="2672090"/>
            <a:ext cx="1144055" cy="42729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USB Connection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369749" y="3945646"/>
            <a:ext cx="798132" cy="387509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WiFi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Module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604617" y="3778282"/>
            <a:ext cx="1593906" cy="76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圆角矩形标注 16"/>
          <p:cNvSpPr/>
          <p:nvPr/>
        </p:nvSpPr>
        <p:spPr>
          <a:xfrm>
            <a:off x="1496451" y="3658283"/>
            <a:ext cx="1770612" cy="885085"/>
          </a:xfrm>
          <a:prstGeom prst="wedgeRoundRectCallout">
            <a:avLst>
              <a:gd name="adj1" fmla="val 114289"/>
              <a:gd name="adj2" fmla="val -127220"/>
              <a:gd name="adj3" fmla="val 16667"/>
            </a:avLst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5199279" y="2845020"/>
            <a:ext cx="137399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1141891" y="4139401"/>
            <a:ext cx="462725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2680025" y="2404230"/>
            <a:ext cx="559757" cy="4399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2680025" y="2657571"/>
            <a:ext cx="559757" cy="4399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 bwMode="auto">
          <a:xfrm>
            <a:off x="6573276" y="1785544"/>
            <a:ext cx="1518455" cy="404274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baseline="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Connection wire to LCAC product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5290931" y="1952218"/>
            <a:ext cx="1282345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33658" y="1063384"/>
            <a:ext cx="85640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Note 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for DUCT and U&amp;C type the original PCB don’t have </a:t>
            </a:r>
            <a:r>
              <a:rPr lang="en-US" altLang="zh-CN" sz="1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or CN40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terminal 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 it can not connect </a:t>
            </a:r>
            <a:r>
              <a:rPr lang="en-US" altLang="zh-CN" sz="120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module . If you want to connect </a:t>
            </a:r>
            <a:r>
              <a:rPr lang="en-US" altLang="zh-CN" sz="120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, you must customize .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75" y="1639980"/>
            <a:ext cx="22288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4938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88361" y="678465"/>
            <a:ext cx="2601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PCB function 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14202" y="748971"/>
            <a:ext cx="1035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776" hangingPunct="1">
              <a:defRPr/>
            </a:pP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- Console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C02DA532-C564-4299-B397-AD124DDD0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5030"/>
              </p:ext>
            </p:extLst>
          </p:nvPr>
        </p:nvGraphicFramePr>
        <p:xfrm>
          <a:off x="444500" y="1925628"/>
          <a:ext cx="7886699" cy="646122"/>
        </p:xfrm>
        <a:graphic>
          <a:graphicData uri="http://schemas.openxmlformats.org/drawingml/2006/table">
            <a:tbl>
              <a:tblPr/>
              <a:tblGrid>
                <a:gridCol w="985068">
                  <a:extLst>
                    <a:ext uri="{9D8B030D-6E8A-4147-A177-3AD203B41FA5}">
                      <a16:colId xmlns:a16="http://schemas.microsoft.com/office/drawing/2014/main" val="188765629"/>
                    </a:ext>
                  </a:extLst>
                </a:gridCol>
                <a:gridCol w="394027">
                  <a:extLst>
                    <a:ext uri="{9D8B030D-6E8A-4147-A177-3AD203B41FA5}">
                      <a16:colId xmlns:a16="http://schemas.microsoft.com/office/drawing/2014/main" val="3493710206"/>
                    </a:ext>
                  </a:extLst>
                </a:gridCol>
                <a:gridCol w="788054">
                  <a:extLst>
                    <a:ext uri="{9D8B030D-6E8A-4147-A177-3AD203B41FA5}">
                      <a16:colId xmlns:a16="http://schemas.microsoft.com/office/drawing/2014/main" val="2323078479"/>
                    </a:ext>
                  </a:extLst>
                </a:gridCol>
                <a:gridCol w="705965">
                  <a:extLst>
                    <a:ext uri="{9D8B030D-6E8A-4147-A177-3AD203B41FA5}">
                      <a16:colId xmlns:a16="http://schemas.microsoft.com/office/drawing/2014/main" val="2776630739"/>
                    </a:ext>
                  </a:extLst>
                </a:gridCol>
                <a:gridCol w="855778">
                  <a:extLst>
                    <a:ext uri="{9D8B030D-6E8A-4147-A177-3AD203B41FA5}">
                      <a16:colId xmlns:a16="http://schemas.microsoft.com/office/drawing/2014/main" val="986295166"/>
                    </a:ext>
                  </a:extLst>
                </a:gridCol>
                <a:gridCol w="394027">
                  <a:extLst>
                    <a:ext uri="{9D8B030D-6E8A-4147-A177-3AD203B41FA5}">
                      <a16:colId xmlns:a16="http://schemas.microsoft.com/office/drawing/2014/main" val="2351253213"/>
                    </a:ext>
                  </a:extLst>
                </a:gridCol>
                <a:gridCol w="968650">
                  <a:extLst>
                    <a:ext uri="{9D8B030D-6E8A-4147-A177-3AD203B41FA5}">
                      <a16:colId xmlns:a16="http://schemas.microsoft.com/office/drawing/2014/main" val="760553405"/>
                    </a:ext>
                  </a:extLst>
                </a:gridCol>
                <a:gridCol w="905031">
                  <a:extLst>
                    <a:ext uri="{9D8B030D-6E8A-4147-A177-3AD203B41FA5}">
                      <a16:colId xmlns:a16="http://schemas.microsoft.com/office/drawing/2014/main" val="1217307072"/>
                    </a:ext>
                  </a:extLst>
                </a:gridCol>
                <a:gridCol w="905031">
                  <a:extLst>
                    <a:ext uri="{9D8B030D-6E8A-4147-A177-3AD203B41FA5}">
                      <a16:colId xmlns:a16="http://schemas.microsoft.com/office/drawing/2014/main" val="3687710076"/>
                    </a:ext>
                  </a:extLst>
                </a:gridCol>
                <a:gridCol w="985068">
                  <a:extLst>
                    <a:ext uri="{9D8B030D-6E8A-4147-A177-3AD203B41FA5}">
                      <a16:colId xmlns:a16="http://schemas.microsoft.com/office/drawing/2014/main" val="2201052044"/>
                    </a:ext>
                  </a:extLst>
                </a:gridCol>
              </a:tblGrid>
              <a:tr h="2264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Series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Size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Model No.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KJR-120G2/X2 - four core wired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（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12V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）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KJR-120G/X - two core wired (12V Non polarity)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Wifi port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PCB1 board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PCB2 board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PCB3 board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KJR-120G1/X1 - four core wired (5V)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483672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 to the Display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66507"/>
                  </a:ext>
                </a:extLst>
              </a:tr>
              <a:tr h="139882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R32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42QZA012D8S-1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854128"/>
                  </a:ext>
                </a:extLst>
              </a:tr>
              <a:tr h="139882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Console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42QZA018D8S-1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220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9082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973" y="188641"/>
            <a:ext cx="2880701" cy="542986"/>
            <a:chOff x="480" y="1246"/>
            <a:chExt cx="1963" cy="413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80" y="1246"/>
              <a:ext cx="1963" cy="413"/>
            </a:xfrm>
            <a:custGeom>
              <a:avLst/>
              <a:gdLst/>
              <a:ahLst/>
              <a:cxnLst>
                <a:cxn ang="0">
                  <a:pos x="1158" y="122"/>
                </a:cxn>
                <a:cxn ang="0">
                  <a:pos x="1040" y="244"/>
                </a:cxn>
                <a:cxn ang="0">
                  <a:pos x="118" y="244"/>
                </a:cxn>
                <a:cxn ang="0">
                  <a:pos x="0" y="122"/>
                </a:cxn>
                <a:cxn ang="0">
                  <a:pos x="0" y="122"/>
                </a:cxn>
                <a:cxn ang="0">
                  <a:pos x="118" y="0"/>
                </a:cxn>
                <a:cxn ang="0">
                  <a:pos x="1040" y="0"/>
                </a:cxn>
                <a:cxn ang="0">
                  <a:pos x="1158" y="122"/>
                </a:cxn>
              </a:cxnLst>
              <a:rect l="0" t="0" r="r" b="b"/>
              <a:pathLst>
                <a:path w="1158" h="244">
                  <a:moveTo>
                    <a:pt x="1158" y="122"/>
                  </a:moveTo>
                  <a:cubicBezTo>
                    <a:pt x="1158" y="189"/>
                    <a:pt x="1106" y="244"/>
                    <a:pt x="1040" y="244"/>
                  </a:cubicBezTo>
                  <a:cubicBezTo>
                    <a:pt x="118" y="244"/>
                    <a:pt x="118" y="244"/>
                    <a:pt x="118" y="244"/>
                  </a:cubicBezTo>
                  <a:cubicBezTo>
                    <a:pt x="53" y="244"/>
                    <a:pt x="0" y="189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040" y="0"/>
                    <a:pt x="1040" y="0"/>
                    <a:pt x="1040" y="0"/>
                  </a:cubicBezTo>
                  <a:cubicBezTo>
                    <a:pt x="1106" y="0"/>
                    <a:pt x="1158" y="54"/>
                    <a:pt x="1158" y="12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431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90" y="1255"/>
              <a:ext cx="1932" cy="377"/>
            </a:xfrm>
            <a:custGeom>
              <a:avLst/>
              <a:gdLst/>
              <a:ahLst/>
              <a:cxnLst>
                <a:cxn ang="0">
                  <a:pos x="1140" y="112"/>
                </a:cxn>
                <a:cxn ang="0">
                  <a:pos x="1024" y="223"/>
                </a:cxn>
                <a:cxn ang="0">
                  <a:pos x="116" y="223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116" y="0"/>
                </a:cxn>
                <a:cxn ang="0">
                  <a:pos x="1024" y="0"/>
                </a:cxn>
                <a:cxn ang="0">
                  <a:pos x="1140" y="112"/>
                </a:cxn>
              </a:cxnLst>
              <a:rect l="0" t="0" r="r" b="b"/>
              <a:pathLst>
                <a:path w="1140" h="223">
                  <a:moveTo>
                    <a:pt x="1140" y="112"/>
                  </a:moveTo>
                  <a:cubicBezTo>
                    <a:pt x="1140" y="173"/>
                    <a:pt x="1088" y="223"/>
                    <a:pt x="1024" y="223"/>
                  </a:cubicBezTo>
                  <a:cubicBezTo>
                    <a:pt x="116" y="223"/>
                    <a:pt x="116" y="223"/>
                    <a:pt x="116" y="223"/>
                  </a:cubicBezTo>
                  <a:cubicBezTo>
                    <a:pt x="52" y="223"/>
                    <a:pt x="0" y="173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2" y="0"/>
                    <a:pt x="116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88" y="0"/>
                    <a:pt x="1140" y="50"/>
                    <a:pt x="1140" y="11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</p:grpSp>
      <p:sp>
        <p:nvSpPr>
          <p:cNvPr id="6" name="Text Box 70"/>
          <p:cNvSpPr txBox="1">
            <a:spLocks noChangeArrowheads="1"/>
          </p:cNvSpPr>
          <p:nvPr/>
        </p:nvSpPr>
        <p:spPr bwMode="auto">
          <a:xfrm rot="-5400000">
            <a:off x="1596152" y="-711292"/>
            <a:ext cx="492443" cy="231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ko-KR" sz="2000" b="0" dirty="0">
                <a:solidFill>
                  <a:srgbClr val="746E6F"/>
                </a:solidFill>
                <a:ea typeface="굴림" charset="-127"/>
              </a:rPr>
              <a:t>Electrical difference</a:t>
            </a: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288361" y="271984"/>
            <a:ext cx="394421" cy="39310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411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288361" y="678465"/>
            <a:ext cx="2601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PCB function 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14202" y="748971"/>
            <a:ext cx="1035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776" hangingPunct="1">
              <a:defRPr/>
            </a:pP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- Console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02104" y="1708534"/>
            <a:ext cx="1156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70C0"/>
                </a:solidFill>
                <a:ea typeface="方正兰亭中粗黑_GBK" pitchFamily="2" charset="-122"/>
                <a:sym typeface="Calibri" panose="020F0502020204030204" pitchFamily="34" charset="0"/>
              </a:rPr>
              <a:t>New Console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80651" y="3647639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70C0"/>
                </a:solidFill>
                <a:ea typeface="方正兰亭中粗黑_GBK" pitchFamily="2" charset="-122"/>
                <a:sym typeface="Calibri" panose="020F0502020204030204" pitchFamily="34" charset="0"/>
              </a:rPr>
              <a:t>Old Console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30283"/>
              </p:ext>
            </p:extLst>
          </p:nvPr>
        </p:nvGraphicFramePr>
        <p:xfrm>
          <a:off x="2614202" y="1044465"/>
          <a:ext cx="3416300" cy="2000250"/>
        </p:xfrm>
        <a:graphic>
          <a:graphicData uri="http://schemas.openxmlformats.org/drawingml/2006/table">
            <a:tbl>
              <a:tblPr/>
              <a:tblGrid>
                <a:gridCol w="1284681">
                  <a:extLst>
                    <a:ext uri="{9D8B030D-6E8A-4147-A177-3AD203B41FA5}">
                      <a16:colId xmlns:a16="http://schemas.microsoft.com/office/drawing/2014/main" val="2034684079"/>
                    </a:ext>
                  </a:extLst>
                </a:gridCol>
                <a:gridCol w="938927">
                  <a:extLst>
                    <a:ext uri="{9D8B030D-6E8A-4147-A177-3AD203B41FA5}">
                      <a16:colId xmlns:a16="http://schemas.microsoft.com/office/drawing/2014/main" val="3401305135"/>
                    </a:ext>
                  </a:extLst>
                </a:gridCol>
                <a:gridCol w="1192692">
                  <a:extLst>
                    <a:ext uri="{9D8B030D-6E8A-4147-A177-3AD203B41FA5}">
                      <a16:colId xmlns:a16="http://schemas.microsoft.com/office/drawing/2014/main" val="664585147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Functions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Standard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Optional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3857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Infrared WRC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9996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 WIRES WRC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9039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 WIRES WRC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82018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CCM WC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04211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5893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ON-OFF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63684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ALARM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977740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642156" y="3130328"/>
          <a:ext cx="3416300" cy="2000250"/>
        </p:xfrm>
        <a:graphic>
          <a:graphicData uri="http://schemas.openxmlformats.org/drawingml/2006/table">
            <a:tbl>
              <a:tblPr/>
              <a:tblGrid>
                <a:gridCol w="1284681">
                  <a:extLst>
                    <a:ext uri="{9D8B030D-6E8A-4147-A177-3AD203B41FA5}">
                      <a16:colId xmlns:a16="http://schemas.microsoft.com/office/drawing/2014/main" val="2399226956"/>
                    </a:ext>
                  </a:extLst>
                </a:gridCol>
                <a:gridCol w="938927">
                  <a:extLst>
                    <a:ext uri="{9D8B030D-6E8A-4147-A177-3AD203B41FA5}">
                      <a16:colId xmlns:a16="http://schemas.microsoft.com/office/drawing/2014/main" val="118330693"/>
                    </a:ext>
                  </a:extLst>
                </a:gridCol>
                <a:gridCol w="1192692">
                  <a:extLst>
                    <a:ext uri="{9D8B030D-6E8A-4147-A177-3AD203B41FA5}">
                      <a16:colId xmlns:a16="http://schemas.microsoft.com/office/drawing/2014/main" val="408100178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Functions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Standard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Optional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85065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Infrared WRC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36614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 WIRES WRC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18398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 WIRES WRC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7897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CCM WC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18078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8314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ON-OFF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4485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ALARM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65313"/>
                  </a:ext>
                </a:extLst>
              </a:tr>
            </a:tbl>
          </a:graphicData>
        </a:graphic>
      </p:graphicFrame>
      <p:sp>
        <p:nvSpPr>
          <p:cNvPr id="13" name="圆角矩形 12"/>
          <p:cNvSpPr/>
          <p:nvPr/>
        </p:nvSpPr>
        <p:spPr>
          <a:xfrm>
            <a:off x="2614202" y="1352243"/>
            <a:ext cx="3388346" cy="709402"/>
          </a:xfrm>
          <a:prstGeom prst="roundRect">
            <a:avLst/>
          </a:prstGeom>
          <a:noFill/>
          <a:ln w="19050" cap="flat">
            <a:solidFill>
              <a:srgbClr val="FF0000">
                <a:alpha val="3000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rtlCol="0" anchor="ctr">
            <a:noAutofit/>
          </a:bodyPr>
          <a:lstStyle/>
          <a:p>
            <a:pPr defTabSz="108319"/>
            <a:endParaRPr lang="zh-CN" altLang="en-US" sz="281" b="1" dirty="0">
              <a:sym typeface="Microsoft YaHei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74371" y="2767719"/>
            <a:ext cx="1216325" cy="55399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"/>
              </a:rPr>
              <a:t>Connect</a:t>
            </a:r>
            <a:r>
              <a:rPr kumimoji="0" lang="en-US" altLang="zh-CN" sz="1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"/>
              </a:rPr>
              <a:t> to display board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631454" y="3438200"/>
            <a:ext cx="3388346" cy="709402"/>
          </a:xfrm>
          <a:prstGeom prst="roundRect">
            <a:avLst/>
          </a:prstGeom>
          <a:noFill/>
          <a:ln w="19050" cap="flat">
            <a:solidFill>
              <a:srgbClr val="FF0000">
                <a:alpha val="3000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rtlCol="0" anchor="ctr">
            <a:noAutofit/>
          </a:bodyPr>
          <a:lstStyle/>
          <a:p>
            <a:pPr defTabSz="108319"/>
            <a:endParaRPr lang="zh-CN" altLang="en-US" sz="281" b="1" dirty="0">
              <a:sym typeface="Microsoft YaHei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57818" y="1337504"/>
            <a:ext cx="1597891" cy="61554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b="1" dirty="0">
                <a:solidFill>
                  <a:schemeClr val="tx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Connect 120G1/120X1 WRC</a:t>
            </a:r>
            <a:endParaRPr kumimoji="0" lang="zh-CN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ea typeface="Microsoft YaHei" panose="020B0503020204020204" pitchFamily="34" charset="-122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93064" y="3792901"/>
            <a:ext cx="1597891" cy="40010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b="1" dirty="0">
                <a:solidFill>
                  <a:schemeClr val="tx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Connect 12B WRC</a:t>
            </a:r>
            <a:endParaRPr kumimoji="0" lang="zh-CN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ea typeface="Microsoft YaHei" panose="020B0503020204020204" pitchFamily="34" charset="-122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912193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973" y="188641"/>
            <a:ext cx="2880701" cy="542986"/>
            <a:chOff x="480" y="1246"/>
            <a:chExt cx="1963" cy="413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80" y="1246"/>
              <a:ext cx="1963" cy="413"/>
            </a:xfrm>
            <a:custGeom>
              <a:avLst/>
              <a:gdLst/>
              <a:ahLst/>
              <a:cxnLst>
                <a:cxn ang="0">
                  <a:pos x="1158" y="122"/>
                </a:cxn>
                <a:cxn ang="0">
                  <a:pos x="1040" y="244"/>
                </a:cxn>
                <a:cxn ang="0">
                  <a:pos x="118" y="244"/>
                </a:cxn>
                <a:cxn ang="0">
                  <a:pos x="0" y="122"/>
                </a:cxn>
                <a:cxn ang="0">
                  <a:pos x="0" y="122"/>
                </a:cxn>
                <a:cxn ang="0">
                  <a:pos x="118" y="0"/>
                </a:cxn>
                <a:cxn ang="0">
                  <a:pos x="1040" y="0"/>
                </a:cxn>
                <a:cxn ang="0">
                  <a:pos x="1158" y="122"/>
                </a:cxn>
              </a:cxnLst>
              <a:rect l="0" t="0" r="r" b="b"/>
              <a:pathLst>
                <a:path w="1158" h="244">
                  <a:moveTo>
                    <a:pt x="1158" y="122"/>
                  </a:moveTo>
                  <a:cubicBezTo>
                    <a:pt x="1158" y="189"/>
                    <a:pt x="1106" y="244"/>
                    <a:pt x="1040" y="244"/>
                  </a:cubicBezTo>
                  <a:cubicBezTo>
                    <a:pt x="118" y="244"/>
                    <a:pt x="118" y="244"/>
                    <a:pt x="118" y="244"/>
                  </a:cubicBezTo>
                  <a:cubicBezTo>
                    <a:pt x="53" y="244"/>
                    <a:pt x="0" y="189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040" y="0"/>
                    <a:pt x="1040" y="0"/>
                    <a:pt x="1040" y="0"/>
                  </a:cubicBezTo>
                  <a:cubicBezTo>
                    <a:pt x="1106" y="0"/>
                    <a:pt x="1158" y="54"/>
                    <a:pt x="1158" y="12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431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90" y="1255"/>
              <a:ext cx="1932" cy="377"/>
            </a:xfrm>
            <a:custGeom>
              <a:avLst/>
              <a:gdLst/>
              <a:ahLst/>
              <a:cxnLst>
                <a:cxn ang="0">
                  <a:pos x="1140" y="112"/>
                </a:cxn>
                <a:cxn ang="0">
                  <a:pos x="1024" y="223"/>
                </a:cxn>
                <a:cxn ang="0">
                  <a:pos x="116" y="223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116" y="0"/>
                </a:cxn>
                <a:cxn ang="0">
                  <a:pos x="1024" y="0"/>
                </a:cxn>
                <a:cxn ang="0">
                  <a:pos x="1140" y="112"/>
                </a:cxn>
              </a:cxnLst>
              <a:rect l="0" t="0" r="r" b="b"/>
              <a:pathLst>
                <a:path w="1140" h="223">
                  <a:moveTo>
                    <a:pt x="1140" y="112"/>
                  </a:moveTo>
                  <a:cubicBezTo>
                    <a:pt x="1140" y="173"/>
                    <a:pt x="1088" y="223"/>
                    <a:pt x="1024" y="223"/>
                  </a:cubicBezTo>
                  <a:cubicBezTo>
                    <a:pt x="116" y="223"/>
                    <a:pt x="116" y="223"/>
                    <a:pt x="116" y="223"/>
                  </a:cubicBezTo>
                  <a:cubicBezTo>
                    <a:pt x="52" y="223"/>
                    <a:pt x="0" y="173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2" y="0"/>
                    <a:pt x="116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88" y="0"/>
                    <a:pt x="1140" y="50"/>
                    <a:pt x="1140" y="11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</p:grpSp>
      <p:sp>
        <p:nvSpPr>
          <p:cNvPr id="6" name="Text Box 70"/>
          <p:cNvSpPr txBox="1">
            <a:spLocks noChangeArrowheads="1"/>
          </p:cNvSpPr>
          <p:nvPr/>
        </p:nvSpPr>
        <p:spPr bwMode="auto">
          <a:xfrm rot="-5400000">
            <a:off x="1596152" y="-711292"/>
            <a:ext cx="492443" cy="231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ko-KR" sz="2000" b="0" dirty="0">
                <a:solidFill>
                  <a:srgbClr val="746E6F"/>
                </a:solidFill>
                <a:ea typeface="굴림" charset="-127"/>
              </a:rPr>
              <a:t>Electrical difference</a:t>
            </a: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288361" y="271984"/>
            <a:ext cx="394421" cy="39310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411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288361" y="678465"/>
            <a:ext cx="2601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PCB function 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14202" y="748971"/>
            <a:ext cx="1035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776" hangingPunct="1">
              <a:defRPr/>
            </a:pP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- Console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57" y="1208013"/>
            <a:ext cx="5464595" cy="3855297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 bwMode="auto">
          <a:xfrm>
            <a:off x="3334466" y="1436913"/>
            <a:ext cx="171880" cy="4193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H="1">
            <a:off x="3506346" y="1454036"/>
            <a:ext cx="229273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64"/>
          <p:cNvSpPr txBox="1"/>
          <p:nvPr/>
        </p:nvSpPr>
        <p:spPr>
          <a:xfrm>
            <a:off x="5794532" y="1284759"/>
            <a:ext cx="31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u="sng" dirty="0">
                <a:solidFill>
                  <a:srgbClr val="C00000"/>
                </a:solidFill>
              </a:rPr>
              <a:t>CN201</a:t>
            </a:r>
            <a:r>
              <a:rPr lang="en-US" altLang="zh-CN" sz="1600" i="1" u="sng" dirty="0">
                <a:solidFill>
                  <a:srgbClr val="1178FE"/>
                </a:solidFill>
              </a:rPr>
              <a:t>  4 WIRES(485) WRC</a:t>
            </a:r>
          </a:p>
          <a:p>
            <a:r>
              <a:rPr lang="en-US" altLang="zh-CN" sz="1600" i="1" u="sng" dirty="0">
                <a:solidFill>
                  <a:srgbClr val="1178FE"/>
                </a:solidFill>
              </a:rPr>
              <a:t>Connect to 120G1/X1 </a:t>
            </a:r>
            <a:endParaRPr lang="zh-CN" altLang="en-US" sz="1600" i="1" u="sng" dirty="0">
              <a:solidFill>
                <a:srgbClr val="1178FE"/>
              </a:solidFill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1589357" y="2045351"/>
            <a:ext cx="569451" cy="51909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 flipH="1">
            <a:off x="2158808" y="2059772"/>
            <a:ext cx="364027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64"/>
          <p:cNvSpPr txBox="1"/>
          <p:nvPr/>
        </p:nvSpPr>
        <p:spPr>
          <a:xfrm>
            <a:off x="5794532" y="1890495"/>
            <a:ext cx="310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u="sng" dirty="0">
                <a:solidFill>
                  <a:srgbClr val="C00000"/>
                </a:solidFill>
              </a:rPr>
              <a:t>CN23</a:t>
            </a:r>
            <a:r>
              <a:rPr lang="en-US" altLang="zh-CN" sz="1600" i="1" u="sng" dirty="0">
                <a:solidFill>
                  <a:srgbClr val="1178FE"/>
                </a:solidFill>
              </a:rPr>
              <a:t>  ON-OFF</a:t>
            </a:r>
            <a:endParaRPr lang="zh-CN" altLang="en-US" sz="1600" i="1" u="sng" dirty="0">
              <a:solidFill>
                <a:srgbClr val="1178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8326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973" y="188641"/>
            <a:ext cx="2880701" cy="542986"/>
            <a:chOff x="480" y="1246"/>
            <a:chExt cx="1963" cy="413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80" y="1246"/>
              <a:ext cx="1963" cy="413"/>
            </a:xfrm>
            <a:custGeom>
              <a:avLst/>
              <a:gdLst/>
              <a:ahLst/>
              <a:cxnLst>
                <a:cxn ang="0">
                  <a:pos x="1158" y="122"/>
                </a:cxn>
                <a:cxn ang="0">
                  <a:pos x="1040" y="244"/>
                </a:cxn>
                <a:cxn ang="0">
                  <a:pos x="118" y="244"/>
                </a:cxn>
                <a:cxn ang="0">
                  <a:pos x="0" y="122"/>
                </a:cxn>
                <a:cxn ang="0">
                  <a:pos x="0" y="122"/>
                </a:cxn>
                <a:cxn ang="0">
                  <a:pos x="118" y="0"/>
                </a:cxn>
                <a:cxn ang="0">
                  <a:pos x="1040" y="0"/>
                </a:cxn>
                <a:cxn ang="0">
                  <a:pos x="1158" y="122"/>
                </a:cxn>
              </a:cxnLst>
              <a:rect l="0" t="0" r="r" b="b"/>
              <a:pathLst>
                <a:path w="1158" h="244">
                  <a:moveTo>
                    <a:pt x="1158" y="122"/>
                  </a:moveTo>
                  <a:cubicBezTo>
                    <a:pt x="1158" y="189"/>
                    <a:pt x="1106" y="244"/>
                    <a:pt x="1040" y="244"/>
                  </a:cubicBezTo>
                  <a:cubicBezTo>
                    <a:pt x="118" y="244"/>
                    <a:pt x="118" y="244"/>
                    <a:pt x="118" y="244"/>
                  </a:cubicBezTo>
                  <a:cubicBezTo>
                    <a:pt x="53" y="244"/>
                    <a:pt x="0" y="189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040" y="0"/>
                    <a:pt x="1040" y="0"/>
                    <a:pt x="1040" y="0"/>
                  </a:cubicBezTo>
                  <a:cubicBezTo>
                    <a:pt x="1106" y="0"/>
                    <a:pt x="1158" y="54"/>
                    <a:pt x="1158" y="12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431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90" y="1255"/>
              <a:ext cx="1932" cy="377"/>
            </a:xfrm>
            <a:custGeom>
              <a:avLst/>
              <a:gdLst/>
              <a:ahLst/>
              <a:cxnLst>
                <a:cxn ang="0">
                  <a:pos x="1140" y="112"/>
                </a:cxn>
                <a:cxn ang="0">
                  <a:pos x="1024" y="223"/>
                </a:cxn>
                <a:cxn ang="0">
                  <a:pos x="116" y="223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116" y="0"/>
                </a:cxn>
                <a:cxn ang="0">
                  <a:pos x="1024" y="0"/>
                </a:cxn>
                <a:cxn ang="0">
                  <a:pos x="1140" y="112"/>
                </a:cxn>
              </a:cxnLst>
              <a:rect l="0" t="0" r="r" b="b"/>
              <a:pathLst>
                <a:path w="1140" h="223">
                  <a:moveTo>
                    <a:pt x="1140" y="112"/>
                  </a:moveTo>
                  <a:cubicBezTo>
                    <a:pt x="1140" y="173"/>
                    <a:pt x="1088" y="223"/>
                    <a:pt x="1024" y="223"/>
                  </a:cubicBezTo>
                  <a:cubicBezTo>
                    <a:pt x="116" y="223"/>
                    <a:pt x="116" y="223"/>
                    <a:pt x="116" y="223"/>
                  </a:cubicBezTo>
                  <a:cubicBezTo>
                    <a:pt x="52" y="223"/>
                    <a:pt x="0" y="173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2" y="0"/>
                    <a:pt x="116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88" y="0"/>
                    <a:pt x="1140" y="50"/>
                    <a:pt x="1140" y="11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</p:grpSp>
      <p:sp>
        <p:nvSpPr>
          <p:cNvPr id="6" name="Text Box 70"/>
          <p:cNvSpPr txBox="1">
            <a:spLocks noChangeArrowheads="1"/>
          </p:cNvSpPr>
          <p:nvPr/>
        </p:nvSpPr>
        <p:spPr bwMode="auto">
          <a:xfrm rot="-5400000">
            <a:off x="1596152" y="-711292"/>
            <a:ext cx="492443" cy="231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ko-KR" sz="2000" b="0" dirty="0">
                <a:solidFill>
                  <a:srgbClr val="746E6F"/>
                </a:solidFill>
                <a:ea typeface="굴림" charset="-127"/>
              </a:rPr>
              <a:t>Electrical difference</a:t>
            </a: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288361" y="271984"/>
            <a:ext cx="394421" cy="39310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411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288361" y="678465"/>
            <a:ext cx="2601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PCB function 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14202" y="748971"/>
            <a:ext cx="1035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776" hangingPunct="1">
              <a:defRPr/>
            </a:pP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- Console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711" y="1337452"/>
            <a:ext cx="3035671" cy="16991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323" y="1337451"/>
            <a:ext cx="2382074" cy="15316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972" y="2944747"/>
            <a:ext cx="2085425" cy="212905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69831" y="2922364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u="sng" kern="0" dirty="0">
                <a:solidFill>
                  <a:srgbClr val="0096DF"/>
                </a:solidFill>
                <a:latin typeface="Calibri" pitchFamily="34" charset="0"/>
                <a:cs typeface="Calibri" pitchFamily="34" charset="0"/>
              </a:rPr>
              <a:t>Infrared WRC connection</a:t>
            </a:r>
            <a:endParaRPr lang="zh-CN" altLang="en-US" sz="1400" u="sng" dirty="0">
              <a:solidFill>
                <a:srgbClr val="0096DF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10522" y="3230141"/>
            <a:ext cx="1013118" cy="1011637"/>
            <a:chOff x="285720" y="1714488"/>
            <a:chExt cx="4215991" cy="4071966"/>
          </a:xfrm>
        </p:grpSpPr>
        <p:pic>
          <p:nvPicPr>
            <p:cNvPr id="16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5720" y="1714488"/>
              <a:ext cx="4215991" cy="4071966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8596" y="1928802"/>
              <a:ext cx="3929090" cy="3725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右箭头 17"/>
          <p:cNvSpPr/>
          <p:nvPr/>
        </p:nvSpPr>
        <p:spPr>
          <a:xfrm rot="16200000">
            <a:off x="6994065" y="3199060"/>
            <a:ext cx="652466" cy="14384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559640" y="3517509"/>
            <a:ext cx="156350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u="sng" dirty="0">
                <a:solidFill>
                  <a:srgbClr val="0096D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Connect 485 WRC</a:t>
            </a:r>
            <a:endParaRPr lang="zh-CN" altLang="en-US" sz="1400" b="1" u="sng" dirty="0">
              <a:solidFill>
                <a:srgbClr val="0096D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89" y="3888515"/>
            <a:ext cx="964366" cy="100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\\SUNLION-SHARE\SunLion(Share)\M莫世佼\新建文件夹 (4)\1\1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343" y="3917668"/>
            <a:ext cx="1010298" cy="1035374"/>
          </a:xfrm>
          <a:prstGeom prst="rect">
            <a:avLst/>
          </a:prstGeom>
          <a:noFill/>
        </p:spPr>
      </p:pic>
      <p:sp>
        <p:nvSpPr>
          <p:cNvPr id="22" name="右箭头 21"/>
          <p:cNvSpPr/>
          <p:nvPr/>
        </p:nvSpPr>
        <p:spPr>
          <a:xfrm>
            <a:off x="1876925" y="3021104"/>
            <a:ext cx="535675" cy="15055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688878" y="1134406"/>
            <a:ext cx="0" cy="387921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478171" y="1012330"/>
            <a:ext cx="1015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ea typeface="方正兰亭中粗黑_GBK" pitchFamily="2" charset="-122"/>
                <a:sym typeface="Calibri" panose="020F0502020204030204" pitchFamily="34" charset="0"/>
              </a:rPr>
              <a:t>Old display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59640" y="1029674"/>
            <a:ext cx="1093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ea typeface="方正兰亭中粗黑_GBK" pitchFamily="2" charset="-122"/>
                <a:sym typeface="Calibri" panose="020F0502020204030204" pitchFamily="34" charset="0"/>
              </a:rPr>
              <a:t>New display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3771" y="4357560"/>
            <a:ext cx="1037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u="sng" kern="0" dirty="0">
                <a:solidFill>
                  <a:srgbClr val="0096DF"/>
                </a:solidFill>
                <a:latin typeface="Calibri" pitchFamily="34" charset="0"/>
                <a:cs typeface="Calibri" pitchFamily="34" charset="0"/>
              </a:rPr>
              <a:t>12B(5 core)</a:t>
            </a:r>
            <a:endParaRPr lang="zh-CN" altLang="en-US" sz="1400" u="sng" dirty="0">
              <a:solidFill>
                <a:srgbClr val="0096DF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76920" y="4891535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u="sng" kern="0" dirty="0">
                <a:solidFill>
                  <a:srgbClr val="0096DF"/>
                </a:solidFill>
                <a:latin typeface="Calibri" pitchFamily="34" charset="0"/>
                <a:cs typeface="Calibri" pitchFamily="34" charset="0"/>
              </a:rPr>
              <a:t>120G1/120X1(4 core)</a:t>
            </a:r>
            <a:endParaRPr lang="zh-CN" altLang="en-US" sz="1400" u="sng" dirty="0">
              <a:solidFill>
                <a:srgbClr val="0096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7441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973" y="188641"/>
            <a:ext cx="2880701" cy="542986"/>
            <a:chOff x="480" y="1246"/>
            <a:chExt cx="1963" cy="413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80" y="1246"/>
              <a:ext cx="1963" cy="413"/>
            </a:xfrm>
            <a:custGeom>
              <a:avLst/>
              <a:gdLst/>
              <a:ahLst/>
              <a:cxnLst>
                <a:cxn ang="0">
                  <a:pos x="1158" y="122"/>
                </a:cxn>
                <a:cxn ang="0">
                  <a:pos x="1040" y="244"/>
                </a:cxn>
                <a:cxn ang="0">
                  <a:pos x="118" y="244"/>
                </a:cxn>
                <a:cxn ang="0">
                  <a:pos x="0" y="122"/>
                </a:cxn>
                <a:cxn ang="0">
                  <a:pos x="0" y="122"/>
                </a:cxn>
                <a:cxn ang="0">
                  <a:pos x="118" y="0"/>
                </a:cxn>
                <a:cxn ang="0">
                  <a:pos x="1040" y="0"/>
                </a:cxn>
                <a:cxn ang="0">
                  <a:pos x="1158" y="122"/>
                </a:cxn>
              </a:cxnLst>
              <a:rect l="0" t="0" r="r" b="b"/>
              <a:pathLst>
                <a:path w="1158" h="244">
                  <a:moveTo>
                    <a:pt x="1158" y="122"/>
                  </a:moveTo>
                  <a:cubicBezTo>
                    <a:pt x="1158" y="189"/>
                    <a:pt x="1106" y="244"/>
                    <a:pt x="1040" y="244"/>
                  </a:cubicBezTo>
                  <a:cubicBezTo>
                    <a:pt x="118" y="244"/>
                    <a:pt x="118" y="244"/>
                    <a:pt x="118" y="244"/>
                  </a:cubicBezTo>
                  <a:cubicBezTo>
                    <a:pt x="53" y="244"/>
                    <a:pt x="0" y="189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040" y="0"/>
                    <a:pt x="1040" y="0"/>
                    <a:pt x="1040" y="0"/>
                  </a:cubicBezTo>
                  <a:cubicBezTo>
                    <a:pt x="1106" y="0"/>
                    <a:pt x="1158" y="54"/>
                    <a:pt x="1158" y="12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431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90" y="1255"/>
              <a:ext cx="1932" cy="377"/>
            </a:xfrm>
            <a:custGeom>
              <a:avLst/>
              <a:gdLst/>
              <a:ahLst/>
              <a:cxnLst>
                <a:cxn ang="0">
                  <a:pos x="1140" y="112"/>
                </a:cxn>
                <a:cxn ang="0">
                  <a:pos x="1024" y="223"/>
                </a:cxn>
                <a:cxn ang="0">
                  <a:pos x="116" y="223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116" y="0"/>
                </a:cxn>
                <a:cxn ang="0">
                  <a:pos x="1024" y="0"/>
                </a:cxn>
                <a:cxn ang="0">
                  <a:pos x="1140" y="112"/>
                </a:cxn>
              </a:cxnLst>
              <a:rect l="0" t="0" r="r" b="b"/>
              <a:pathLst>
                <a:path w="1140" h="223">
                  <a:moveTo>
                    <a:pt x="1140" y="112"/>
                  </a:moveTo>
                  <a:cubicBezTo>
                    <a:pt x="1140" y="173"/>
                    <a:pt x="1088" y="223"/>
                    <a:pt x="1024" y="223"/>
                  </a:cubicBezTo>
                  <a:cubicBezTo>
                    <a:pt x="116" y="223"/>
                    <a:pt x="116" y="223"/>
                    <a:pt x="116" y="223"/>
                  </a:cubicBezTo>
                  <a:cubicBezTo>
                    <a:pt x="52" y="223"/>
                    <a:pt x="0" y="173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2" y="0"/>
                    <a:pt x="116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88" y="0"/>
                    <a:pt x="1140" y="50"/>
                    <a:pt x="1140" y="11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</p:grpSp>
      <p:sp>
        <p:nvSpPr>
          <p:cNvPr id="6" name="Text Box 70"/>
          <p:cNvSpPr txBox="1">
            <a:spLocks noChangeArrowheads="1"/>
          </p:cNvSpPr>
          <p:nvPr/>
        </p:nvSpPr>
        <p:spPr bwMode="auto">
          <a:xfrm rot="-5400000">
            <a:off x="1596152" y="-711292"/>
            <a:ext cx="492443" cy="231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ko-KR" sz="2000" b="0" dirty="0">
                <a:solidFill>
                  <a:srgbClr val="746E6F"/>
                </a:solidFill>
                <a:ea typeface="굴림" charset="-127"/>
              </a:rPr>
              <a:t>Electrical difference</a:t>
            </a: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288361" y="271984"/>
            <a:ext cx="394421" cy="39310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411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288361" y="678465"/>
            <a:ext cx="748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altLang="zh-CN" sz="1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New refrigerant cool stream inverter technology </a:t>
            </a:r>
            <a:endParaRPr lang="zh-CN" altLang="en-US" sz="18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537255" y="1053100"/>
            <a:ext cx="2933342" cy="3587503"/>
          </a:xfrm>
          <a:prstGeom prst="rect">
            <a:avLst/>
          </a:prstGeom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88361" y="4475118"/>
            <a:ext cx="4038312" cy="32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1" dirty="0">
                <a:latin typeface="Century Gothic" pitchFamily="34" charset="0"/>
              </a:rPr>
              <a:t>old</a:t>
            </a:r>
            <a:r>
              <a:rPr lang="en-US" altLang="zh-CN" sz="1600" b="1" baseline="0" dirty="0">
                <a:latin typeface="Century Gothic" pitchFamily="34" charset="0"/>
              </a:rPr>
              <a:t>: Fan cool inverter technology</a:t>
            </a:r>
            <a:endParaRPr lang="zh-CN" altLang="en-US" sz="1400" baseline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987470" y="4475118"/>
            <a:ext cx="4359848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1" baseline="0" dirty="0">
                <a:latin typeface="Century Gothic" pitchFamily="34" charset="0"/>
              </a:rPr>
              <a:t>New: Refrigerant cool stream inverter technology</a:t>
            </a:r>
            <a:endParaRPr lang="zh-CN" altLang="en-US" sz="1400" baseline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7847997" y="1526833"/>
            <a:ext cx="775614" cy="2044672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71898" y="1102459"/>
            <a:ext cx="2741664" cy="348878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 bwMode="auto">
          <a:xfrm>
            <a:off x="5362574" y="1976915"/>
            <a:ext cx="744577" cy="2044672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760311" y="1638759"/>
            <a:ext cx="1090791" cy="2578923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78236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973" y="188641"/>
            <a:ext cx="2880701" cy="542986"/>
            <a:chOff x="480" y="1246"/>
            <a:chExt cx="1963" cy="413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80" y="1246"/>
              <a:ext cx="1963" cy="413"/>
            </a:xfrm>
            <a:custGeom>
              <a:avLst/>
              <a:gdLst/>
              <a:ahLst/>
              <a:cxnLst>
                <a:cxn ang="0">
                  <a:pos x="1158" y="122"/>
                </a:cxn>
                <a:cxn ang="0">
                  <a:pos x="1040" y="244"/>
                </a:cxn>
                <a:cxn ang="0">
                  <a:pos x="118" y="244"/>
                </a:cxn>
                <a:cxn ang="0">
                  <a:pos x="0" y="122"/>
                </a:cxn>
                <a:cxn ang="0">
                  <a:pos x="0" y="122"/>
                </a:cxn>
                <a:cxn ang="0">
                  <a:pos x="118" y="0"/>
                </a:cxn>
                <a:cxn ang="0">
                  <a:pos x="1040" y="0"/>
                </a:cxn>
                <a:cxn ang="0">
                  <a:pos x="1158" y="122"/>
                </a:cxn>
              </a:cxnLst>
              <a:rect l="0" t="0" r="r" b="b"/>
              <a:pathLst>
                <a:path w="1158" h="244">
                  <a:moveTo>
                    <a:pt x="1158" y="122"/>
                  </a:moveTo>
                  <a:cubicBezTo>
                    <a:pt x="1158" y="189"/>
                    <a:pt x="1106" y="244"/>
                    <a:pt x="1040" y="244"/>
                  </a:cubicBezTo>
                  <a:cubicBezTo>
                    <a:pt x="118" y="244"/>
                    <a:pt x="118" y="244"/>
                    <a:pt x="118" y="244"/>
                  </a:cubicBezTo>
                  <a:cubicBezTo>
                    <a:pt x="53" y="244"/>
                    <a:pt x="0" y="189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040" y="0"/>
                    <a:pt x="1040" y="0"/>
                    <a:pt x="1040" y="0"/>
                  </a:cubicBezTo>
                  <a:cubicBezTo>
                    <a:pt x="1106" y="0"/>
                    <a:pt x="1158" y="54"/>
                    <a:pt x="1158" y="12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431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90" y="1255"/>
              <a:ext cx="1932" cy="377"/>
            </a:xfrm>
            <a:custGeom>
              <a:avLst/>
              <a:gdLst/>
              <a:ahLst/>
              <a:cxnLst>
                <a:cxn ang="0">
                  <a:pos x="1140" y="112"/>
                </a:cxn>
                <a:cxn ang="0">
                  <a:pos x="1024" y="223"/>
                </a:cxn>
                <a:cxn ang="0">
                  <a:pos x="116" y="223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116" y="0"/>
                </a:cxn>
                <a:cxn ang="0">
                  <a:pos x="1024" y="0"/>
                </a:cxn>
                <a:cxn ang="0">
                  <a:pos x="1140" y="112"/>
                </a:cxn>
              </a:cxnLst>
              <a:rect l="0" t="0" r="r" b="b"/>
              <a:pathLst>
                <a:path w="1140" h="223">
                  <a:moveTo>
                    <a:pt x="1140" y="112"/>
                  </a:moveTo>
                  <a:cubicBezTo>
                    <a:pt x="1140" y="173"/>
                    <a:pt x="1088" y="223"/>
                    <a:pt x="1024" y="223"/>
                  </a:cubicBezTo>
                  <a:cubicBezTo>
                    <a:pt x="116" y="223"/>
                    <a:pt x="116" y="223"/>
                    <a:pt x="116" y="223"/>
                  </a:cubicBezTo>
                  <a:cubicBezTo>
                    <a:pt x="52" y="223"/>
                    <a:pt x="0" y="173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2" y="0"/>
                    <a:pt x="116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88" y="0"/>
                    <a:pt x="1140" y="50"/>
                    <a:pt x="1140" y="11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</p:grpSp>
      <p:sp>
        <p:nvSpPr>
          <p:cNvPr id="6" name="Text Box 70"/>
          <p:cNvSpPr txBox="1">
            <a:spLocks noChangeArrowheads="1"/>
          </p:cNvSpPr>
          <p:nvPr/>
        </p:nvSpPr>
        <p:spPr bwMode="auto">
          <a:xfrm rot="-5400000">
            <a:off x="1596152" y="-711292"/>
            <a:ext cx="492443" cy="231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ko-KR" sz="2000" b="0" dirty="0">
                <a:solidFill>
                  <a:srgbClr val="746E6F"/>
                </a:solidFill>
                <a:ea typeface="굴림" charset="-127"/>
              </a:rPr>
              <a:t>Electrical difference</a:t>
            </a: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288361" y="271984"/>
            <a:ext cx="394421" cy="39310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411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288361" y="678465"/>
            <a:ext cx="748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altLang="zh-CN" sz="1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New refrigerant cool stream inverter technology </a:t>
            </a:r>
            <a:endParaRPr lang="zh-CN" altLang="en-US" sz="18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871" y="1047797"/>
            <a:ext cx="3248025" cy="38957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747" y="1047797"/>
            <a:ext cx="3310102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6496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973" y="188641"/>
            <a:ext cx="2880701" cy="542986"/>
            <a:chOff x="480" y="1246"/>
            <a:chExt cx="1963" cy="413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80" y="1246"/>
              <a:ext cx="1963" cy="413"/>
            </a:xfrm>
            <a:custGeom>
              <a:avLst/>
              <a:gdLst/>
              <a:ahLst/>
              <a:cxnLst>
                <a:cxn ang="0">
                  <a:pos x="1158" y="122"/>
                </a:cxn>
                <a:cxn ang="0">
                  <a:pos x="1040" y="244"/>
                </a:cxn>
                <a:cxn ang="0">
                  <a:pos x="118" y="244"/>
                </a:cxn>
                <a:cxn ang="0">
                  <a:pos x="0" y="122"/>
                </a:cxn>
                <a:cxn ang="0">
                  <a:pos x="0" y="122"/>
                </a:cxn>
                <a:cxn ang="0">
                  <a:pos x="118" y="0"/>
                </a:cxn>
                <a:cxn ang="0">
                  <a:pos x="1040" y="0"/>
                </a:cxn>
                <a:cxn ang="0">
                  <a:pos x="1158" y="122"/>
                </a:cxn>
              </a:cxnLst>
              <a:rect l="0" t="0" r="r" b="b"/>
              <a:pathLst>
                <a:path w="1158" h="244">
                  <a:moveTo>
                    <a:pt x="1158" y="122"/>
                  </a:moveTo>
                  <a:cubicBezTo>
                    <a:pt x="1158" y="189"/>
                    <a:pt x="1106" y="244"/>
                    <a:pt x="1040" y="244"/>
                  </a:cubicBezTo>
                  <a:cubicBezTo>
                    <a:pt x="118" y="244"/>
                    <a:pt x="118" y="244"/>
                    <a:pt x="118" y="244"/>
                  </a:cubicBezTo>
                  <a:cubicBezTo>
                    <a:pt x="53" y="244"/>
                    <a:pt x="0" y="189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040" y="0"/>
                    <a:pt x="1040" y="0"/>
                    <a:pt x="1040" y="0"/>
                  </a:cubicBezTo>
                  <a:cubicBezTo>
                    <a:pt x="1106" y="0"/>
                    <a:pt x="1158" y="54"/>
                    <a:pt x="1158" y="12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431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90" y="1255"/>
              <a:ext cx="1932" cy="377"/>
            </a:xfrm>
            <a:custGeom>
              <a:avLst/>
              <a:gdLst/>
              <a:ahLst/>
              <a:cxnLst>
                <a:cxn ang="0">
                  <a:pos x="1140" y="112"/>
                </a:cxn>
                <a:cxn ang="0">
                  <a:pos x="1024" y="223"/>
                </a:cxn>
                <a:cxn ang="0">
                  <a:pos x="116" y="223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116" y="0"/>
                </a:cxn>
                <a:cxn ang="0">
                  <a:pos x="1024" y="0"/>
                </a:cxn>
                <a:cxn ang="0">
                  <a:pos x="1140" y="112"/>
                </a:cxn>
              </a:cxnLst>
              <a:rect l="0" t="0" r="r" b="b"/>
              <a:pathLst>
                <a:path w="1140" h="223">
                  <a:moveTo>
                    <a:pt x="1140" y="112"/>
                  </a:moveTo>
                  <a:cubicBezTo>
                    <a:pt x="1140" y="173"/>
                    <a:pt x="1088" y="223"/>
                    <a:pt x="1024" y="223"/>
                  </a:cubicBezTo>
                  <a:cubicBezTo>
                    <a:pt x="116" y="223"/>
                    <a:pt x="116" y="223"/>
                    <a:pt x="116" y="223"/>
                  </a:cubicBezTo>
                  <a:cubicBezTo>
                    <a:pt x="52" y="223"/>
                    <a:pt x="0" y="173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2" y="0"/>
                    <a:pt x="116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88" y="0"/>
                    <a:pt x="1140" y="50"/>
                    <a:pt x="1140" y="11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</p:grpSp>
      <p:sp>
        <p:nvSpPr>
          <p:cNvPr id="6" name="Text Box 70"/>
          <p:cNvSpPr txBox="1">
            <a:spLocks noChangeArrowheads="1"/>
          </p:cNvSpPr>
          <p:nvPr/>
        </p:nvSpPr>
        <p:spPr bwMode="auto">
          <a:xfrm rot="-5400000">
            <a:off x="1596152" y="-711292"/>
            <a:ext cx="492443" cy="231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ko-KR" sz="2000" b="0" dirty="0">
                <a:solidFill>
                  <a:srgbClr val="746E6F"/>
                </a:solidFill>
                <a:ea typeface="굴림" charset="-127"/>
              </a:rPr>
              <a:t>Electrical difference</a:t>
            </a: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288361" y="271984"/>
            <a:ext cx="394421" cy="39310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411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288361" y="678465"/>
            <a:ext cx="3674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Communication way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47" y="1724125"/>
            <a:ext cx="2886582" cy="2812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889547" y="4591584"/>
            <a:ext cx="3243584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1" baseline="0" dirty="0">
                <a:latin typeface="Century Gothic" pitchFamily="34" charset="0"/>
              </a:rPr>
              <a:t>New </a:t>
            </a:r>
            <a:r>
              <a:rPr lang="en-US" altLang="zh-CN" sz="1600" b="1" dirty="0">
                <a:latin typeface="Century Gothic" pitchFamily="34" charset="0"/>
              </a:rPr>
              <a:t>current </a:t>
            </a:r>
            <a:r>
              <a:rPr lang="en-US" altLang="zh-CN" sz="1600" b="1" baseline="0" dirty="0">
                <a:latin typeface="Century Gothic" pitchFamily="34" charset="0"/>
              </a:rPr>
              <a:t>loop: L/N/S/E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1" baseline="0" dirty="0">
                <a:solidFill>
                  <a:srgbClr val="FF0000"/>
                </a:solidFill>
                <a:latin typeface="Century Gothic" pitchFamily="34" charset="0"/>
              </a:rPr>
              <a:t>Same as RAC split and multi </a:t>
            </a:r>
            <a:endParaRPr lang="zh-CN" altLang="en-US" sz="1400" baseline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22" y="1091950"/>
            <a:ext cx="3223488" cy="3444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288361" y="4591583"/>
            <a:ext cx="4436800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1" baseline="0" dirty="0">
                <a:latin typeface="Century Gothic" pitchFamily="34" charset="0"/>
              </a:rPr>
              <a:t>Old: 485 communication: L1/N/E+S1/S2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1" baseline="0" dirty="0">
                <a:solidFill>
                  <a:srgbClr val="FF0000"/>
                </a:solidFill>
                <a:latin typeface="Century Gothic" pitchFamily="34" charset="0"/>
              </a:rPr>
              <a:t>Same as CAC products</a:t>
            </a:r>
            <a:endParaRPr lang="zh-CN" altLang="en-US" sz="1400" baseline="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159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CDF8537F-8B31-4FA3-B16B-A59B59DD9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050390"/>
              </p:ext>
            </p:extLst>
          </p:nvPr>
        </p:nvGraphicFramePr>
        <p:xfrm>
          <a:off x="2032514" y="1066800"/>
          <a:ext cx="5574785" cy="3692529"/>
        </p:xfrm>
        <a:graphic>
          <a:graphicData uri="http://schemas.openxmlformats.org/drawingml/2006/table">
            <a:tbl>
              <a:tblPr/>
              <a:tblGrid>
                <a:gridCol w="772042">
                  <a:extLst>
                    <a:ext uri="{9D8B030D-6E8A-4147-A177-3AD203B41FA5}">
                      <a16:colId xmlns:a16="http://schemas.microsoft.com/office/drawing/2014/main" val="3320082625"/>
                    </a:ext>
                  </a:extLst>
                </a:gridCol>
                <a:gridCol w="308817">
                  <a:extLst>
                    <a:ext uri="{9D8B030D-6E8A-4147-A177-3AD203B41FA5}">
                      <a16:colId xmlns:a16="http://schemas.microsoft.com/office/drawing/2014/main" val="1631311526"/>
                    </a:ext>
                  </a:extLst>
                </a:gridCol>
                <a:gridCol w="617633">
                  <a:extLst>
                    <a:ext uri="{9D8B030D-6E8A-4147-A177-3AD203B41FA5}">
                      <a16:colId xmlns:a16="http://schemas.microsoft.com/office/drawing/2014/main" val="1122870977"/>
                    </a:ext>
                  </a:extLst>
                </a:gridCol>
                <a:gridCol w="308817">
                  <a:extLst>
                    <a:ext uri="{9D8B030D-6E8A-4147-A177-3AD203B41FA5}">
                      <a16:colId xmlns:a16="http://schemas.microsoft.com/office/drawing/2014/main" val="2876677104"/>
                    </a:ext>
                  </a:extLst>
                </a:gridCol>
                <a:gridCol w="308817">
                  <a:extLst>
                    <a:ext uri="{9D8B030D-6E8A-4147-A177-3AD203B41FA5}">
                      <a16:colId xmlns:a16="http://schemas.microsoft.com/office/drawing/2014/main" val="166677355"/>
                    </a:ext>
                  </a:extLst>
                </a:gridCol>
                <a:gridCol w="308817">
                  <a:extLst>
                    <a:ext uri="{9D8B030D-6E8A-4147-A177-3AD203B41FA5}">
                      <a16:colId xmlns:a16="http://schemas.microsoft.com/office/drawing/2014/main" val="243431325"/>
                    </a:ext>
                  </a:extLst>
                </a:gridCol>
                <a:gridCol w="759174">
                  <a:extLst>
                    <a:ext uri="{9D8B030D-6E8A-4147-A177-3AD203B41FA5}">
                      <a16:colId xmlns:a16="http://schemas.microsoft.com/office/drawing/2014/main" val="401106570"/>
                    </a:ext>
                  </a:extLst>
                </a:gridCol>
                <a:gridCol w="709313">
                  <a:extLst>
                    <a:ext uri="{9D8B030D-6E8A-4147-A177-3AD203B41FA5}">
                      <a16:colId xmlns:a16="http://schemas.microsoft.com/office/drawing/2014/main" val="1208633922"/>
                    </a:ext>
                  </a:extLst>
                </a:gridCol>
                <a:gridCol w="709313">
                  <a:extLst>
                    <a:ext uri="{9D8B030D-6E8A-4147-A177-3AD203B41FA5}">
                      <a16:colId xmlns:a16="http://schemas.microsoft.com/office/drawing/2014/main" val="1794175514"/>
                    </a:ext>
                  </a:extLst>
                </a:gridCol>
                <a:gridCol w="772042">
                  <a:extLst>
                    <a:ext uri="{9D8B030D-6E8A-4147-A177-3AD203B41FA5}">
                      <a16:colId xmlns:a16="http://schemas.microsoft.com/office/drawing/2014/main" val="3510191219"/>
                    </a:ext>
                  </a:extLst>
                </a:gridCol>
              </a:tblGrid>
              <a:tr h="1846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Series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Size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Model No.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KJR-120G2/X2 - four core wired</a:t>
                      </a: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（</a:t>
                      </a: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12V</a:t>
                      </a: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）</a:t>
                      </a: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KJR-120G/X - two core wired (12V Non polarity)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Wifi port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PCB1 board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PCB2 board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</a:t>
                      </a:r>
                      <a:r>
                        <a:rPr lang="nl-NL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PCB3 board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KJR-120G1/X1 - four core wired (5V)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080821"/>
                  </a:ext>
                </a:extLst>
              </a:tr>
              <a:tr h="42898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 to the Display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396300"/>
                  </a:ext>
                </a:extLst>
              </a:tr>
              <a:tr h="11403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nl-NL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R32 IDU New Cassette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42QTD007D8S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660988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42QTD009D8S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32035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42QTD012D8S-1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414168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42QTD018D8S-2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20259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42QTD024D8S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60029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42QTD030D8S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26405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42QTD036D8S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944347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42QTD042D8S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311984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42QTD048D8S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587637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42QTD060D8S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913532"/>
                  </a:ext>
                </a:extLst>
              </a:tr>
              <a:tr h="11403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nl-NL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R32 IDUNew Under Ceiling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42QZA012D8S-1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53758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42QZA018D8S-1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208674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42QZL018D8S-2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17122700001915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17122700A02648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17122700A02688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185382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42QZL024D8S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17122700001915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17122700A02648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17122700A02688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46864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42QZL036D8S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17122700001895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17122700A02647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17122700A02686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115330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42QZL048D8S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17122700001895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17122700A02647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17122700A02686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465423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42QZL060D8S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17122700001895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17122700A02647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17122700A02686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44323"/>
                  </a:ext>
                </a:extLst>
              </a:tr>
              <a:tr h="11403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nl-NL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R32 IDU New Ducted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42QSS007D8S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489322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42QSS009D8S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59693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42QSS012D8S-1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17123000007398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17123000A03227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17123000A03307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935489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42QSS018D8S-1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17123000007299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17123000A03225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441653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42QSS024D8S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17123000007299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17123000A03225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4635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42QSS030D8S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17123000007299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17123000A03225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25870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42QSS036D8S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17123000007305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17123000A03245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17123000A03308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102313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42QSS042D8S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17123000007305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17123000A03245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17123000A03308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0143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42QSS048D8S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17123000007305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17123000A03245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17123000A03308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461569"/>
                  </a:ext>
                </a:extLst>
              </a:tr>
              <a:tr h="1140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60K-HP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42QSS060D8S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17123000007305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17123000A03245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17123000A03308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4798" marR="4798" marT="4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14497"/>
                  </a:ext>
                </a:extLst>
              </a:tr>
            </a:tbl>
          </a:graphicData>
        </a:graphic>
      </p:graphicFrame>
      <p:sp>
        <p:nvSpPr>
          <p:cNvPr id="5" name="文本框 6">
            <a:extLst>
              <a:ext uri="{FF2B5EF4-FFF2-40B4-BE49-F238E27FC236}">
                <a16:creationId xmlns:a16="http://schemas.microsoft.com/office/drawing/2014/main" id="{28DB31D7-37B1-4C34-8C93-AF33A5DEF10C}"/>
              </a:ext>
            </a:extLst>
          </p:cNvPr>
          <p:cNvSpPr txBox="1"/>
          <p:nvPr/>
        </p:nvSpPr>
        <p:spPr>
          <a:xfrm>
            <a:off x="216271" y="508849"/>
            <a:ext cx="4564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Light Commercial, complete overview 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148447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67449" y="2232005"/>
            <a:ext cx="2496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end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31247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6271" y="508849"/>
            <a:ext cx="20024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Blip>
                <a:blip r:embed="rId3"/>
              </a:buBlip>
            </a:pPr>
            <a:r>
              <a:rPr lang="en-US" altLang="zh-CN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PCB function 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93041" y="553415"/>
            <a:ext cx="1957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6582" hangingPunct="1">
              <a:defRPr/>
            </a:pPr>
            <a:r>
              <a:rPr lang="en-US" altLang="zh-CN" sz="105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New Cassette QTD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84224"/>
              </p:ext>
            </p:extLst>
          </p:nvPr>
        </p:nvGraphicFramePr>
        <p:xfrm>
          <a:off x="412750" y="3546320"/>
          <a:ext cx="3921126" cy="1428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498">
                  <a:extLst>
                    <a:ext uri="{9D8B030D-6E8A-4147-A177-3AD203B41FA5}">
                      <a16:colId xmlns:a16="http://schemas.microsoft.com/office/drawing/2014/main" val="150554798"/>
                    </a:ext>
                  </a:extLst>
                </a:gridCol>
                <a:gridCol w="1048391">
                  <a:extLst>
                    <a:ext uri="{9D8B030D-6E8A-4147-A177-3AD203B41FA5}">
                      <a16:colId xmlns:a16="http://schemas.microsoft.com/office/drawing/2014/main" val="1080750403"/>
                    </a:ext>
                  </a:extLst>
                </a:gridCol>
                <a:gridCol w="535688">
                  <a:extLst>
                    <a:ext uri="{9D8B030D-6E8A-4147-A177-3AD203B41FA5}">
                      <a16:colId xmlns:a16="http://schemas.microsoft.com/office/drawing/2014/main" val="3081743100"/>
                    </a:ext>
                  </a:extLst>
                </a:gridCol>
                <a:gridCol w="1148549">
                  <a:extLst>
                    <a:ext uri="{9D8B030D-6E8A-4147-A177-3AD203B41FA5}">
                      <a16:colId xmlns:a16="http://schemas.microsoft.com/office/drawing/2014/main" val="1954882485"/>
                    </a:ext>
                  </a:extLst>
                </a:gridCol>
              </a:tblGrid>
              <a:tr h="304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New</a:t>
                      </a:r>
                      <a:r>
                        <a:rPr lang="en-US" sz="800" baseline="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 Cassette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800" baseline="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Main control PCB</a:t>
                      </a:r>
                      <a:endParaRPr lang="zh-CN" sz="800" dirty="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Wired controller port </a:t>
                      </a:r>
                      <a:endParaRPr lang="zh-CN" sz="80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Wifi</a:t>
                      </a:r>
                      <a:r>
                        <a:rPr lang="en-US" sz="8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 port</a:t>
                      </a:r>
                      <a:endParaRPr lang="zh-CN" sz="800" dirty="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Central</a:t>
                      </a:r>
                      <a:r>
                        <a:rPr lang="en-US" altLang="zh-CN" sz="800" baseline="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 control </a:t>
                      </a:r>
                      <a:r>
                        <a:rPr lang="en-US" altLang="zh-CN" sz="8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port</a:t>
                      </a:r>
                      <a:endParaRPr lang="zh-CN" altLang="zh-CN" sz="800" dirty="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CN" sz="800" dirty="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79511490"/>
                  </a:ext>
                </a:extLst>
              </a:tr>
              <a:tr h="561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PCB1(standard)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24/30K 17122500004213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36~60K 17122500004211</a:t>
                      </a:r>
                      <a:endParaRPr lang="zh-CN" sz="800" dirty="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120X(2core wired controller port</a:t>
                      </a:r>
                      <a:endParaRPr lang="zh-CN" sz="800" dirty="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8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yes</a:t>
                      </a:r>
                      <a:endParaRPr lang="zh-CN" altLang="zh-CN" sz="800" dirty="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8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yes</a:t>
                      </a:r>
                      <a:endParaRPr lang="zh-CN" altLang="zh-CN" sz="800" dirty="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45431541"/>
                  </a:ext>
                </a:extLst>
              </a:tr>
              <a:tr h="561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PCB2(optional)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24/30K </a:t>
                      </a:r>
                      <a:r>
                        <a:rPr lang="en-US" altLang="zh-CN" sz="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17122500A02909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36~60K </a:t>
                      </a:r>
                      <a:r>
                        <a:rPr lang="en-US" altLang="zh-CN" sz="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17122500A02907</a:t>
                      </a:r>
                      <a:endParaRPr lang="zh-CN" sz="800" dirty="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120X2/120G2 (4core wired controller) port</a:t>
                      </a:r>
                      <a:endParaRPr lang="zh-CN" sz="800" dirty="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yes</a:t>
                      </a:r>
                      <a:endParaRPr lang="zh-CN" sz="800" dirty="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8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yes</a:t>
                      </a:r>
                      <a:endParaRPr lang="zh-CN" sz="800" dirty="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4398091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4681604" y="4291206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Note</a:t>
            </a:r>
            <a:r>
              <a:rPr lang="zh-CN" altLang="en-US" sz="1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endParaRPr lang="en-US" altLang="zh-CN" sz="1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81604" y="4596443"/>
            <a:ext cx="439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TWINS and Central controller use same terminal X/Y/E, so these two functions you can just choose one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83A5EF1-2CCF-4777-A76E-147D94A81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642951"/>
              </p:ext>
            </p:extLst>
          </p:nvPr>
        </p:nvGraphicFramePr>
        <p:xfrm>
          <a:off x="412750" y="1235991"/>
          <a:ext cx="7886699" cy="1765178"/>
        </p:xfrm>
        <a:graphic>
          <a:graphicData uri="http://schemas.openxmlformats.org/drawingml/2006/table">
            <a:tbl>
              <a:tblPr/>
              <a:tblGrid>
                <a:gridCol w="985068">
                  <a:extLst>
                    <a:ext uri="{9D8B030D-6E8A-4147-A177-3AD203B41FA5}">
                      <a16:colId xmlns:a16="http://schemas.microsoft.com/office/drawing/2014/main" val="1669682173"/>
                    </a:ext>
                  </a:extLst>
                </a:gridCol>
                <a:gridCol w="394027">
                  <a:extLst>
                    <a:ext uri="{9D8B030D-6E8A-4147-A177-3AD203B41FA5}">
                      <a16:colId xmlns:a16="http://schemas.microsoft.com/office/drawing/2014/main" val="1650072178"/>
                    </a:ext>
                  </a:extLst>
                </a:gridCol>
                <a:gridCol w="788054">
                  <a:extLst>
                    <a:ext uri="{9D8B030D-6E8A-4147-A177-3AD203B41FA5}">
                      <a16:colId xmlns:a16="http://schemas.microsoft.com/office/drawing/2014/main" val="3162764460"/>
                    </a:ext>
                  </a:extLst>
                </a:gridCol>
                <a:gridCol w="705965">
                  <a:extLst>
                    <a:ext uri="{9D8B030D-6E8A-4147-A177-3AD203B41FA5}">
                      <a16:colId xmlns:a16="http://schemas.microsoft.com/office/drawing/2014/main" val="1976834440"/>
                    </a:ext>
                  </a:extLst>
                </a:gridCol>
                <a:gridCol w="855778">
                  <a:extLst>
                    <a:ext uri="{9D8B030D-6E8A-4147-A177-3AD203B41FA5}">
                      <a16:colId xmlns:a16="http://schemas.microsoft.com/office/drawing/2014/main" val="2659420402"/>
                    </a:ext>
                  </a:extLst>
                </a:gridCol>
                <a:gridCol w="394027">
                  <a:extLst>
                    <a:ext uri="{9D8B030D-6E8A-4147-A177-3AD203B41FA5}">
                      <a16:colId xmlns:a16="http://schemas.microsoft.com/office/drawing/2014/main" val="3097955392"/>
                    </a:ext>
                  </a:extLst>
                </a:gridCol>
                <a:gridCol w="968650">
                  <a:extLst>
                    <a:ext uri="{9D8B030D-6E8A-4147-A177-3AD203B41FA5}">
                      <a16:colId xmlns:a16="http://schemas.microsoft.com/office/drawing/2014/main" val="2738588293"/>
                    </a:ext>
                  </a:extLst>
                </a:gridCol>
                <a:gridCol w="905031">
                  <a:extLst>
                    <a:ext uri="{9D8B030D-6E8A-4147-A177-3AD203B41FA5}">
                      <a16:colId xmlns:a16="http://schemas.microsoft.com/office/drawing/2014/main" val="666278631"/>
                    </a:ext>
                  </a:extLst>
                </a:gridCol>
                <a:gridCol w="905031">
                  <a:extLst>
                    <a:ext uri="{9D8B030D-6E8A-4147-A177-3AD203B41FA5}">
                      <a16:colId xmlns:a16="http://schemas.microsoft.com/office/drawing/2014/main" val="194169822"/>
                    </a:ext>
                  </a:extLst>
                </a:gridCol>
                <a:gridCol w="985068">
                  <a:extLst>
                    <a:ext uri="{9D8B030D-6E8A-4147-A177-3AD203B41FA5}">
                      <a16:colId xmlns:a16="http://schemas.microsoft.com/office/drawing/2014/main" val="2916948642"/>
                    </a:ext>
                  </a:extLst>
                </a:gridCol>
              </a:tblGrid>
              <a:tr h="2264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Series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Size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Model No.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KJR-120G2/X2 - four core wired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（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12V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）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KJR-120G/X - two core wired (12V Non polarity)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Wifi port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PCB1 board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PCB2 board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PCB3 board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KJR-120G1/X1 - four core wired (5V)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60917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 to the Display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739040"/>
                  </a:ext>
                </a:extLst>
              </a:tr>
              <a:tr h="13988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R32 IDU New Cassette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42QTD007D8S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64130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42QTD009D8S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56175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42QTD012D8S-1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37600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42QTD018D8S-2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969236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42QTD024D8S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485837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42QTD030D8S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894859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42QTD036D8S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249266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42QTD042D8S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76719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42QTD048D8S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688835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42QTD060D8S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226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24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973" y="188641"/>
            <a:ext cx="2880701" cy="542986"/>
            <a:chOff x="480" y="1246"/>
            <a:chExt cx="1963" cy="413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80" y="1246"/>
              <a:ext cx="1963" cy="413"/>
            </a:xfrm>
            <a:custGeom>
              <a:avLst/>
              <a:gdLst/>
              <a:ahLst/>
              <a:cxnLst>
                <a:cxn ang="0">
                  <a:pos x="1158" y="122"/>
                </a:cxn>
                <a:cxn ang="0">
                  <a:pos x="1040" y="244"/>
                </a:cxn>
                <a:cxn ang="0">
                  <a:pos x="118" y="244"/>
                </a:cxn>
                <a:cxn ang="0">
                  <a:pos x="0" y="122"/>
                </a:cxn>
                <a:cxn ang="0">
                  <a:pos x="0" y="122"/>
                </a:cxn>
                <a:cxn ang="0">
                  <a:pos x="118" y="0"/>
                </a:cxn>
                <a:cxn ang="0">
                  <a:pos x="1040" y="0"/>
                </a:cxn>
                <a:cxn ang="0">
                  <a:pos x="1158" y="122"/>
                </a:cxn>
              </a:cxnLst>
              <a:rect l="0" t="0" r="r" b="b"/>
              <a:pathLst>
                <a:path w="1158" h="244">
                  <a:moveTo>
                    <a:pt x="1158" y="122"/>
                  </a:moveTo>
                  <a:cubicBezTo>
                    <a:pt x="1158" y="189"/>
                    <a:pt x="1106" y="244"/>
                    <a:pt x="1040" y="244"/>
                  </a:cubicBezTo>
                  <a:cubicBezTo>
                    <a:pt x="118" y="244"/>
                    <a:pt x="118" y="244"/>
                    <a:pt x="118" y="244"/>
                  </a:cubicBezTo>
                  <a:cubicBezTo>
                    <a:pt x="53" y="244"/>
                    <a:pt x="0" y="189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040" y="0"/>
                    <a:pt x="1040" y="0"/>
                    <a:pt x="1040" y="0"/>
                  </a:cubicBezTo>
                  <a:cubicBezTo>
                    <a:pt x="1106" y="0"/>
                    <a:pt x="1158" y="54"/>
                    <a:pt x="1158" y="12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431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90" y="1255"/>
              <a:ext cx="1932" cy="377"/>
            </a:xfrm>
            <a:custGeom>
              <a:avLst/>
              <a:gdLst/>
              <a:ahLst/>
              <a:cxnLst>
                <a:cxn ang="0">
                  <a:pos x="1140" y="112"/>
                </a:cxn>
                <a:cxn ang="0">
                  <a:pos x="1024" y="223"/>
                </a:cxn>
                <a:cxn ang="0">
                  <a:pos x="116" y="223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116" y="0"/>
                </a:cxn>
                <a:cxn ang="0">
                  <a:pos x="1024" y="0"/>
                </a:cxn>
                <a:cxn ang="0">
                  <a:pos x="1140" y="112"/>
                </a:cxn>
              </a:cxnLst>
              <a:rect l="0" t="0" r="r" b="b"/>
              <a:pathLst>
                <a:path w="1140" h="223">
                  <a:moveTo>
                    <a:pt x="1140" y="112"/>
                  </a:moveTo>
                  <a:cubicBezTo>
                    <a:pt x="1140" y="173"/>
                    <a:pt x="1088" y="223"/>
                    <a:pt x="1024" y="223"/>
                  </a:cubicBezTo>
                  <a:cubicBezTo>
                    <a:pt x="116" y="223"/>
                    <a:pt x="116" y="223"/>
                    <a:pt x="116" y="223"/>
                  </a:cubicBezTo>
                  <a:cubicBezTo>
                    <a:pt x="52" y="223"/>
                    <a:pt x="0" y="173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2" y="0"/>
                    <a:pt x="116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88" y="0"/>
                    <a:pt x="1140" y="50"/>
                    <a:pt x="1140" y="11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</p:grpSp>
      <p:sp>
        <p:nvSpPr>
          <p:cNvPr id="6" name="Text Box 70"/>
          <p:cNvSpPr txBox="1">
            <a:spLocks noChangeArrowheads="1"/>
          </p:cNvSpPr>
          <p:nvPr/>
        </p:nvSpPr>
        <p:spPr bwMode="auto">
          <a:xfrm rot="-5400000">
            <a:off x="1596152" y="-711292"/>
            <a:ext cx="492443" cy="231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ko-KR" sz="2000" b="0" dirty="0">
                <a:solidFill>
                  <a:srgbClr val="746E6F"/>
                </a:solidFill>
                <a:ea typeface="굴림" charset="-127"/>
              </a:rPr>
              <a:t>Electrical difference</a:t>
            </a: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288361" y="271984"/>
            <a:ext cx="394421" cy="39310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411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68" y="2423246"/>
            <a:ext cx="8417870" cy="238033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6754574" y="2785708"/>
            <a:ext cx="481013" cy="4100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662147" y="2758478"/>
            <a:ext cx="492283" cy="3987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906848" y="2466927"/>
            <a:ext cx="421165" cy="4415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992074" y="2518807"/>
            <a:ext cx="395288" cy="4415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570526" y="2490433"/>
            <a:ext cx="509905" cy="3952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968217" y="3293063"/>
            <a:ext cx="317501" cy="3987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5" name="TextBox 64"/>
          <p:cNvSpPr txBox="1"/>
          <p:nvPr/>
        </p:nvSpPr>
        <p:spPr>
          <a:xfrm>
            <a:off x="1361178" y="1685959"/>
            <a:ext cx="162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u="sng" dirty="0">
                <a:solidFill>
                  <a:srgbClr val="1178FE"/>
                </a:solidFill>
              </a:rPr>
              <a:t>New Fan</a:t>
            </a:r>
            <a:endParaRPr lang="zh-CN" altLang="en-US" sz="1600" i="1" u="sng" dirty="0">
              <a:solidFill>
                <a:srgbClr val="1178FE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2184394" y="1969941"/>
            <a:ext cx="0" cy="60000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4"/>
          <p:cNvSpPr txBox="1"/>
          <p:nvPr/>
        </p:nvSpPr>
        <p:spPr>
          <a:xfrm>
            <a:off x="3042676" y="1464103"/>
            <a:ext cx="162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i="1" u="sng" dirty="0">
                <a:solidFill>
                  <a:srgbClr val="1178FE"/>
                </a:solidFill>
              </a:rPr>
              <a:t>2 core non-polarity Wired controller</a:t>
            </a:r>
            <a:endParaRPr lang="zh-CN" altLang="en-US" sz="1400" i="1" u="sng" dirty="0">
              <a:solidFill>
                <a:srgbClr val="1178FE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813897" y="1930839"/>
            <a:ext cx="0" cy="58241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4"/>
          <p:cNvSpPr txBox="1"/>
          <p:nvPr/>
        </p:nvSpPr>
        <p:spPr>
          <a:xfrm>
            <a:off x="5193351" y="1699338"/>
            <a:ext cx="162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u="sng" dirty="0">
                <a:solidFill>
                  <a:srgbClr val="1178FE"/>
                </a:solidFill>
              </a:rPr>
              <a:t>Alarm</a:t>
            </a:r>
            <a:endParaRPr lang="zh-CN" altLang="en-US" sz="1600" i="1" u="sng" dirty="0">
              <a:solidFill>
                <a:srgbClr val="1178FE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6102344" y="1969941"/>
            <a:ext cx="0" cy="50941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64"/>
          <p:cNvSpPr txBox="1"/>
          <p:nvPr/>
        </p:nvSpPr>
        <p:spPr>
          <a:xfrm>
            <a:off x="6165414" y="1727391"/>
            <a:ext cx="162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u="sng" dirty="0">
                <a:solidFill>
                  <a:srgbClr val="1178FE"/>
                </a:solidFill>
              </a:rPr>
              <a:t>XYE/TWINS</a:t>
            </a:r>
            <a:endParaRPr lang="zh-CN" altLang="en-US" sz="1600" i="1" u="sng" dirty="0">
              <a:solidFill>
                <a:srgbClr val="1178FE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6972294" y="2024513"/>
            <a:ext cx="0" cy="7746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64"/>
          <p:cNvSpPr txBox="1"/>
          <p:nvPr/>
        </p:nvSpPr>
        <p:spPr>
          <a:xfrm>
            <a:off x="7215617" y="1744509"/>
            <a:ext cx="162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u="sng" dirty="0">
                <a:solidFill>
                  <a:srgbClr val="1178FE"/>
                </a:solidFill>
              </a:rPr>
              <a:t>ON-OFF</a:t>
            </a:r>
            <a:endParaRPr lang="zh-CN" altLang="en-US" sz="1600" i="1" u="sng" dirty="0">
              <a:solidFill>
                <a:srgbClr val="1178FE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8006808" y="2041726"/>
            <a:ext cx="0" cy="76057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4"/>
          <p:cNvSpPr txBox="1"/>
          <p:nvPr/>
        </p:nvSpPr>
        <p:spPr>
          <a:xfrm>
            <a:off x="7514497" y="2041726"/>
            <a:ext cx="162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u="sng" dirty="0">
                <a:solidFill>
                  <a:srgbClr val="1178FE"/>
                </a:solidFill>
              </a:rPr>
              <a:t>WIFI</a:t>
            </a:r>
            <a:endParaRPr lang="zh-CN" altLang="en-US" sz="1600" i="1" u="sng" dirty="0">
              <a:solidFill>
                <a:srgbClr val="1178FE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8307149" y="2322120"/>
            <a:ext cx="0" cy="97094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3570526" y="1290523"/>
            <a:ext cx="577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u="sng" dirty="0">
                <a:solidFill>
                  <a:srgbClr val="C00000"/>
                </a:solidFill>
              </a:rPr>
              <a:t>CN41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932914" y="1513463"/>
            <a:ext cx="486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u="sng" dirty="0">
                <a:solidFill>
                  <a:srgbClr val="C00000"/>
                </a:solidFill>
              </a:rPr>
              <a:t>CN8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5738568" y="1497124"/>
            <a:ext cx="577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u="sng" dirty="0">
                <a:solidFill>
                  <a:srgbClr val="C00000"/>
                </a:solidFill>
              </a:rPr>
              <a:t>CN33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6742816" y="1550397"/>
            <a:ext cx="486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u="sng" dirty="0">
                <a:solidFill>
                  <a:srgbClr val="C00000"/>
                </a:solidFill>
              </a:rPr>
              <a:t>CN3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7693078" y="1532836"/>
            <a:ext cx="577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u="sng" dirty="0">
                <a:solidFill>
                  <a:srgbClr val="C00000"/>
                </a:solidFill>
              </a:rPr>
              <a:t>CN23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8459869" y="2057114"/>
            <a:ext cx="577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u="sng" dirty="0">
                <a:solidFill>
                  <a:srgbClr val="C00000"/>
                </a:solidFill>
              </a:rPr>
              <a:t>CN38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288361" y="678465"/>
            <a:ext cx="404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PCB standard function 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050602" y="742957"/>
            <a:ext cx="145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776" hangingPunct="1">
              <a:defRPr/>
            </a:pP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-New cassette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5475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973" y="188641"/>
            <a:ext cx="2880701" cy="542986"/>
            <a:chOff x="480" y="1246"/>
            <a:chExt cx="1963" cy="413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80" y="1246"/>
              <a:ext cx="1963" cy="413"/>
            </a:xfrm>
            <a:custGeom>
              <a:avLst/>
              <a:gdLst/>
              <a:ahLst/>
              <a:cxnLst>
                <a:cxn ang="0">
                  <a:pos x="1158" y="122"/>
                </a:cxn>
                <a:cxn ang="0">
                  <a:pos x="1040" y="244"/>
                </a:cxn>
                <a:cxn ang="0">
                  <a:pos x="118" y="244"/>
                </a:cxn>
                <a:cxn ang="0">
                  <a:pos x="0" y="122"/>
                </a:cxn>
                <a:cxn ang="0">
                  <a:pos x="0" y="122"/>
                </a:cxn>
                <a:cxn ang="0">
                  <a:pos x="118" y="0"/>
                </a:cxn>
                <a:cxn ang="0">
                  <a:pos x="1040" y="0"/>
                </a:cxn>
                <a:cxn ang="0">
                  <a:pos x="1158" y="122"/>
                </a:cxn>
              </a:cxnLst>
              <a:rect l="0" t="0" r="r" b="b"/>
              <a:pathLst>
                <a:path w="1158" h="244">
                  <a:moveTo>
                    <a:pt x="1158" y="122"/>
                  </a:moveTo>
                  <a:cubicBezTo>
                    <a:pt x="1158" y="189"/>
                    <a:pt x="1106" y="244"/>
                    <a:pt x="1040" y="244"/>
                  </a:cubicBezTo>
                  <a:cubicBezTo>
                    <a:pt x="118" y="244"/>
                    <a:pt x="118" y="244"/>
                    <a:pt x="118" y="244"/>
                  </a:cubicBezTo>
                  <a:cubicBezTo>
                    <a:pt x="53" y="244"/>
                    <a:pt x="0" y="189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040" y="0"/>
                    <a:pt x="1040" y="0"/>
                    <a:pt x="1040" y="0"/>
                  </a:cubicBezTo>
                  <a:cubicBezTo>
                    <a:pt x="1106" y="0"/>
                    <a:pt x="1158" y="54"/>
                    <a:pt x="1158" y="12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431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90" y="1255"/>
              <a:ext cx="1932" cy="377"/>
            </a:xfrm>
            <a:custGeom>
              <a:avLst/>
              <a:gdLst/>
              <a:ahLst/>
              <a:cxnLst>
                <a:cxn ang="0">
                  <a:pos x="1140" y="112"/>
                </a:cxn>
                <a:cxn ang="0">
                  <a:pos x="1024" y="223"/>
                </a:cxn>
                <a:cxn ang="0">
                  <a:pos x="116" y="223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116" y="0"/>
                </a:cxn>
                <a:cxn ang="0">
                  <a:pos x="1024" y="0"/>
                </a:cxn>
                <a:cxn ang="0">
                  <a:pos x="1140" y="112"/>
                </a:cxn>
              </a:cxnLst>
              <a:rect l="0" t="0" r="r" b="b"/>
              <a:pathLst>
                <a:path w="1140" h="223">
                  <a:moveTo>
                    <a:pt x="1140" y="112"/>
                  </a:moveTo>
                  <a:cubicBezTo>
                    <a:pt x="1140" y="173"/>
                    <a:pt x="1088" y="223"/>
                    <a:pt x="1024" y="223"/>
                  </a:cubicBezTo>
                  <a:cubicBezTo>
                    <a:pt x="116" y="223"/>
                    <a:pt x="116" y="223"/>
                    <a:pt x="116" y="223"/>
                  </a:cubicBezTo>
                  <a:cubicBezTo>
                    <a:pt x="52" y="223"/>
                    <a:pt x="0" y="173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2" y="0"/>
                    <a:pt x="116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88" y="0"/>
                    <a:pt x="1140" y="50"/>
                    <a:pt x="1140" y="11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</p:grpSp>
      <p:sp>
        <p:nvSpPr>
          <p:cNvPr id="6" name="Text Box 70"/>
          <p:cNvSpPr txBox="1">
            <a:spLocks noChangeArrowheads="1"/>
          </p:cNvSpPr>
          <p:nvPr/>
        </p:nvSpPr>
        <p:spPr bwMode="auto">
          <a:xfrm rot="-5400000">
            <a:off x="1596152" y="-711292"/>
            <a:ext cx="492443" cy="231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ko-KR" sz="2000" b="0" dirty="0">
                <a:solidFill>
                  <a:srgbClr val="746E6F"/>
                </a:solidFill>
                <a:ea typeface="굴림" charset="-127"/>
              </a:rPr>
              <a:t>Electrical difference</a:t>
            </a: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288361" y="271984"/>
            <a:ext cx="394421" cy="39310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411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288361" y="678465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WIFI connection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67062" y="768688"/>
            <a:ext cx="28953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776" hangingPunct="1">
              <a:defRPr/>
            </a:pP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-New cassette </a:t>
            </a:r>
            <a:r>
              <a:rPr lang="en-US" altLang="zh-CN" sz="1400" b="1" dirty="0" err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wifi</a:t>
            </a: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connection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53" y="2931894"/>
            <a:ext cx="1910821" cy="10224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849141" y="1748074"/>
            <a:ext cx="2031309" cy="11659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408137" y="2630243"/>
            <a:ext cx="3178334" cy="13226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406" y="1638597"/>
            <a:ext cx="2784859" cy="3416244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 rot="10800000">
            <a:off x="1200841" y="3236450"/>
            <a:ext cx="1337964" cy="110267"/>
          </a:xfrm>
          <a:prstGeom prst="rightArrow">
            <a:avLst/>
          </a:prstGeom>
          <a:solidFill>
            <a:srgbClr val="FFFF00"/>
          </a:solidFill>
          <a:ln w="19050" cap="flat">
            <a:solidFill>
              <a:srgbClr val="FF0000">
                <a:alpha val="3000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rtlCol="0" anchor="ctr">
            <a:noAutofit/>
          </a:bodyPr>
          <a:lstStyle/>
          <a:p>
            <a:pPr algn="l" defTabSz="144425"/>
            <a:endParaRPr lang="zh-CN" altLang="en-US" sz="375" b="1" dirty="0">
              <a:solidFill>
                <a:srgbClr val="000000"/>
              </a:solidFill>
              <a:sym typeface="Microsoft YaHei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5761745" y="3294554"/>
            <a:ext cx="1508284" cy="112272"/>
          </a:xfrm>
          <a:prstGeom prst="rightArrow">
            <a:avLst/>
          </a:prstGeom>
          <a:solidFill>
            <a:srgbClr val="FFFF00"/>
          </a:solidFill>
          <a:ln w="19050" cap="flat">
            <a:solidFill>
              <a:srgbClr val="FF0000">
                <a:alpha val="3000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rtlCol="0" anchor="ctr">
            <a:noAutofit/>
          </a:bodyPr>
          <a:lstStyle/>
          <a:p>
            <a:pPr algn="l" defTabSz="144425"/>
            <a:endParaRPr lang="zh-CN" altLang="en-US" sz="375" b="1" dirty="0">
              <a:solidFill>
                <a:srgbClr val="000000"/>
              </a:solidFill>
              <a:sym typeface="Microsoft YaHei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3998153" y="2124065"/>
            <a:ext cx="1528499" cy="664088"/>
          </a:xfrm>
          <a:prstGeom prst="rect">
            <a:avLst/>
          </a:prstGeom>
        </p:spPr>
      </p:pic>
      <p:sp>
        <p:nvSpPr>
          <p:cNvPr id="17" name="左右箭头 16"/>
          <p:cNvSpPr/>
          <p:nvPr/>
        </p:nvSpPr>
        <p:spPr>
          <a:xfrm>
            <a:off x="3333600" y="2456109"/>
            <a:ext cx="664553" cy="85491"/>
          </a:xfrm>
          <a:prstGeom prst="leftRightArrow">
            <a:avLst/>
          </a:prstGeom>
          <a:solidFill>
            <a:srgbClr val="FFFF00"/>
          </a:solidFill>
          <a:ln w="19050" cap="flat">
            <a:solidFill>
              <a:srgbClr val="FF0000">
                <a:alpha val="3000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rtlCol="0" anchor="ctr">
            <a:noAutofit/>
          </a:bodyPr>
          <a:lstStyle/>
          <a:p>
            <a:pPr algn="l" defTabSz="144425"/>
            <a:endParaRPr lang="zh-CN" altLang="en-US" sz="375" b="1" dirty="0">
              <a:solidFill>
                <a:srgbClr val="000000"/>
              </a:solidFill>
              <a:sym typeface="Microsoft YaHei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140000" y="3528000"/>
            <a:ext cx="1621745" cy="273600"/>
          </a:xfrm>
          <a:prstGeom prst="roundRect">
            <a:avLst/>
          </a:prstGeom>
          <a:noFill/>
          <a:ln w="19050" cap="flat">
            <a:solidFill>
              <a:srgbClr val="FF0000">
                <a:alpha val="3000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rtlCol="0" anchor="ctr">
            <a:noAutofit/>
          </a:bodyPr>
          <a:lstStyle/>
          <a:p>
            <a:pPr algn="l" defTabSz="144425"/>
            <a:endParaRPr lang="zh-CN" altLang="en-US" sz="375" b="1" dirty="0">
              <a:solidFill>
                <a:srgbClr val="000000"/>
              </a:solidFill>
              <a:sym typeface="Microsoft YaHei"/>
            </a:endParaRPr>
          </a:p>
        </p:txBody>
      </p:sp>
      <p:sp>
        <p:nvSpPr>
          <p:cNvPr id="19" name="右箭头 18"/>
          <p:cNvSpPr/>
          <p:nvPr/>
        </p:nvSpPr>
        <p:spPr>
          <a:xfrm rot="5400000">
            <a:off x="4584381" y="3103447"/>
            <a:ext cx="740851" cy="110268"/>
          </a:xfrm>
          <a:prstGeom prst="rightArrow">
            <a:avLst/>
          </a:prstGeom>
          <a:solidFill>
            <a:srgbClr val="FFFF00"/>
          </a:solidFill>
          <a:ln w="19050" cap="flat">
            <a:solidFill>
              <a:srgbClr val="FF0000">
                <a:alpha val="3000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rtlCol="0" anchor="ctr">
            <a:noAutofit/>
          </a:bodyPr>
          <a:lstStyle/>
          <a:p>
            <a:pPr algn="l" defTabSz="144425"/>
            <a:endParaRPr lang="zh-CN" altLang="en-US" sz="375" b="1" dirty="0">
              <a:solidFill>
                <a:srgbClr val="000000"/>
              </a:solidFill>
              <a:sym typeface="Microsoft YaHei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61218" y="1111325"/>
            <a:ext cx="362310" cy="40010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Helvetica"/>
              </a:rPr>
              <a:t>①</a:t>
            </a:r>
            <a:endParaRPr kumimoji="0" lang="zh-CN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33579" y="1543195"/>
            <a:ext cx="362310" cy="40010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Helvetica"/>
              </a:rPr>
              <a:t>②</a:t>
            </a:r>
            <a:endParaRPr kumimoji="0" lang="zh-CN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83208" y="1057164"/>
            <a:ext cx="362310" cy="40010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Helvetica"/>
              </a:rPr>
              <a:t>③</a:t>
            </a:r>
            <a:endParaRPr kumimoji="0" lang="zh-CN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937653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973" y="188641"/>
            <a:ext cx="2880701" cy="542986"/>
            <a:chOff x="480" y="1246"/>
            <a:chExt cx="1963" cy="413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80" y="1246"/>
              <a:ext cx="1963" cy="413"/>
            </a:xfrm>
            <a:custGeom>
              <a:avLst/>
              <a:gdLst/>
              <a:ahLst/>
              <a:cxnLst>
                <a:cxn ang="0">
                  <a:pos x="1158" y="122"/>
                </a:cxn>
                <a:cxn ang="0">
                  <a:pos x="1040" y="244"/>
                </a:cxn>
                <a:cxn ang="0">
                  <a:pos x="118" y="244"/>
                </a:cxn>
                <a:cxn ang="0">
                  <a:pos x="0" y="122"/>
                </a:cxn>
                <a:cxn ang="0">
                  <a:pos x="0" y="122"/>
                </a:cxn>
                <a:cxn ang="0">
                  <a:pos x="118" y="0"/>
                </a:cxn>
                <a:cxn ang="0">
                  <a:pos x="1040" y="0"/>
                </a:cxn>
                <a:cxn ang="0">
                  <a:pos x="1158" y="122"/>
                </a:cxn>
              </a:cxnLst>
              <a:rect l="0" t="0" r="r" b="b"/>
              <a:pathLst>
                <a:path w="1158" h="244">
                  <a:moveTo>
                    <a:pt x="1158" y="122"/>
                  </a:moveTo>
                  <a:cubicBezTo>
                    <a:pt x="1158" y="189"/>
                    <a:pt x="1106" y="244"/>
                    <a:pt x="1040" y="244"/>
                  </a:cubicBezTo>
                  <a:cubicBezTo>
                    <a:pt x="118" y="244"/>
                    <a:pt x="118" y="244"/>
                    <a:pt x="118" y="244"/>
                  </a:cubicBezTo>
                  <a:cubicBezTo>
                    <a:pt x="53" y="244"/>
                    <a:pt x="0" y="189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040" y="0"/>
                    <a:pt x="1040" y="0"/>
                    <a:pt x="1040" y="0"/>
                  </a:cubicBezTo>
                  <a:cubicBezTo>
                    <a:pt x="1106" y="0"/>
                    <a:pt x="1158" y="54"/>
                    <a:pt x="1158" y="12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431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90" y="1255"/>
              <a:ext cx="1932" cy="377"/>
            </a:xfrm>
            <a:custGeom>
              <a:avLst/>
              <a:gdLst/>
              <a:ahLst/>
              <a:cxnLst>
                <a:cxn ang="0">
                  <a:pos x="1140" y="112"/>
                </a:cxn>
                <a:cxn ang="0">
                  <a:pos x="1024" y="223"/>
                </a:cxn>
                <a:cxn ang="0">
                  <a:pos x="116" y="223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116" y="0"/>
                </a:cxn>
                <a:cxn ang="0">
                  <a:pos x="1024" y="0"/>
                </a:cxn>
                <a:cxn ang="0">
                  <a:pos x="1140" y="112"/>
                </a:cxn>
              </a:cxnLst>
              <a:rect l="0" t="0" r="r" b="b"/>
              <a:pathLst>
                <a:path w="1140" h="223">
                  <a:moveTo>
                    <a:pt x="1140" y="112"/>
                  </a:moveTo>
                  <a:cubicBezTo>
                    <a:pt x="1140" y="173"/>
                    <a:pt x="1088" y="223"/>
                    <a:pt x="1024" y="223"/>
                  </a:cubicBezTo>
                  <a:cubicBezTo>
                    <a:pt x="116" y="223"/>
                    <a:pt x="116" y="223"/>
                    <a:pt x="116" y="223"/>
                  </a:cubicBezTo>
                  <a:cubicBezTo>
                    <a:pt x="52" y="223"/>
                    <a:pt x="0" y="173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2" y="0"/>
                    <a:pt x="116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88" y="0"/>
                    <a:pt x="1140" y="50"/>
                    <a:pt x="1140" y="11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</p:grpSp>
      <p:sp>
        <p:nvSpPr>
          <p:cNvPr id="6" name="Text Box 70"/>
          <p:cNvSpPr txBox="1">
            <a:spLocks noChangeArrowheads="1"/>
          </p:cNvSpPr>
          <p:nvPr/>
        </p:nvSpPr>
        <p:spPr bwMode="auto">
          <a:xfrm rot="-5400000">
            <a:off x="1596152" y="-711292"/>
            <a:ext cx="492443" cy="231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ko-KR" sz="2000" b="0" dirty="0">
                <a:solidFill>
                  <a:srgbClr val="746E6F"/>
                </a:solidFill>
                <a:ea typeface="굴림" charset="-127"/>
              </a:rPr>
              <a:t>Electrical difference</a:t>
            </a: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288361" y="271984"/>
            <a:ext cx="394421" cy="39310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411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288361" y="678465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WIFI connection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67062" y="768688"/>
            <a:ext cx="28953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776" hangingPunct="1">
              <a:defRPr/>
            </a:pP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-New cassette </a:t>
            </a:r>
            <a:r>
              <a:rPr lang="en-US" altLang="zh-CN" sz="1400" b="1" dirty="0" err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wifi</a:t>
            </a: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connection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587913" y="868599"/>
            <a:ext cx="3524908" cy="45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465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6271" y="508849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Blip>
                <a:blip r:embed="rId3"/>
              </a:buBlip>
            </a:pPr>
            <a:r>
              <a:rPr lang="en-US" altLang="zh-CN" sz="20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PCB function </a:t>
            </a:r>
            <a:endParaRPr lang="zh-CN" altLang="en-US" sz="2000" b="1" spc="225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23141" y="555015"/>
            <a:ext cx="1157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6582" hangingPunct="1">
              <a:defRPr/>
            </a:pP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- Duct QSS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44333"/>
              </p:ext>
            </p:extLst>
          </p:nvPr>
        </p:nvGraphicFramePr>
        <p:xfrm>
          <a:off x="139885" y="2809980"/>
          <a:ext cx="8864229" cy="1548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3080">
                  <a:extLst>
                    <a:ext uri="{9D8B030D-6E8A-4147-A177-3AD203B41FA5}">
                      <a16:colId xmlns:a16="http://schemas.microsoft.com/office/drawing/2014/main" val="150554798"/>
                    </a:ext>
                  </a:extLst>
                </a:gridCol>
                <a:gridCol w="3004041">
                  <a:extLst>
                    <a:ext uri="{9D8B030D-6E8A-4147-A177-3AD203B41FA5}">
                      <a16:colId xmlns:a16="http://schemas.microsoft.com/office/drawing/2014/main" val="1080750403"/>
                    </a:ext>
                  </a:extLst>
                </a:gridCol>
                <a:gridCol w="1743554">
                  <a:extLst>
                    <a:ext uri="{9D8B030D-6E8A-4147-A177-3AD203B41FA5}">
                      <a16:colId xmlns:a16="http://schemas.microsoft.com/office/drawing/2014/main" val="3081743100"/>
                    </a:ext>
                  </a:extLst>
                </a:gridCol>
                <a:gridCol w="1743554">
                  <a:extLst>
                    <a:ext uri="{9D8B030D-6E8A-4147-A177-3AD203B41FA5}">
                      <a16:colId xmlns:a16="http://schemas.microsoft.com/office/drawing/2014/main" val="526826782"/>
                    </a:ext>
                  </a:extLst>
                </a:gridCol>
              </a:tblGrid>
              <a:tr h="492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Duct 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Wired controller port 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Wifi port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Central</a:t>
                      </a:r>
                      <a:r>
                        <a:rPr lang="en-US" altLang="zh-CN" sz="1400" baseline="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 control </a:t>
                      </a:r>
                      <a:r>
                        <a:rPr lang="en-US" altLang="zh-CN" sz="14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port</a:t>
                      </a:r>
                      <a:endParaRPr lang="zh-CN" altLang="zh-CN" sz="1400" dirty="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79511490"/>
                  </a:ext>
                </a:extLst>
              </a:tr>
              <a:tr h="300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PCB1(standard)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120X(2core wired controller port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yes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45431541"/>
                  </a:ext>
                </a:extLst>
              </a:tr>
              <a:tr h="328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PCB2(optional)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120X(2core wired controller )port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No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32458753"/>
                  </a:ext>
                </a:extLst>
              </a:tr>
              <a:tr h="356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PCB3(optional)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120X2/120G2 (4core wired controller) port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yes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4398091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95622" y="4459330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Note</a:t>
            </a:r>
            <a:r>
              <a:rPr lang="zh-CN" altLang="en-US" sz="1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endParaRPr lang="en-US" altLang="zh-CN" sz="1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622" y="4660930"/>
            <a:ext cx="9048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 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 WIRES WC(</a:t>
            </a:r>
            <a:r>
              <a:rPr lang="en-US" altLang="zh-CN" sz="1200" i="1" u="sng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core non-polarity Wired controller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  +</a:t>
            </a:r>
            <a:r>
              <a:rPr lang="en-US" altLang="zh-CN" sz="1200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wifi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TWINS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Central controller port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all use the XYE terminal port so these three functions you can just choose one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C993DA1A-CD08-4AD2-BD85-572D60BB3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2622"/>
              </p:ext>
            </p:extLst>
          </p:nvPr>
        </p:nvGraphicFramePr>
        <p:xfrm>
          <a:off x="361950" y="953797"/>
          <a:ext cx="7886699" cy="1765178"/>
        </p:xfrm>
        <a:graphic>
          <a:graphicData uri="http://schemas.openxmlformats.org/drawingml/2006/table">
            <a:tbl>
              <a:tblPr/>
              <a:tblGrid>
                <a:gridCol w="985068">
                  <a:extLst>
                    <a:ext uri="{9D8B030D-6E8A-4147-A177-3AD203B41FA5}">
                      <a16:colId xmlns:a16="http://schemas.microsoft.com/office/drawing/2014/main" val="1535540133"/>
                    </a:ext>
                  </a:extLst>
                </a:gridCol>
                <a:gridCol w="394027">
                  <a:extLst>
                    <a:ext uri="{9D8B030D-6E8A-4147-A177-3AD203B41FA5}">
                      <a16:colId xmlns:a16="http://schemas.microsoft.com/office/drawing/2014/main" val="3143777675"/>
                    </a:ext>
                  </a:extLst>
                </a:gridCol>
                <a:gridCol w="788054">
                  <a:extLst>
                    <a:ext uri="{9D8B030D-6E8A-4147-A177-3AD203B41FA5}">
                      <a16:colId xmlns:a16="http://schemas.microsoft.com/office/drawing/2014/main" val="97006706"/>
                    </a:ext>
                  </a:extLst>
                </a:gridCol>
                <a:gridCol w="705965">
                  <a:extLst>
                    <a:ext uri="{9D8B030D-6E8A-4147-A177-3AD203B41FA5}">
                      <a16:colId xmlns:a16="http://schemas.microsoft.com/office/drawing/2014/main" val="4037397525"/>
                    </a:ext>
                  </a:extLst>
                </a:gridCol>
                <a:gridCol w="855778">
                  <a:extLst>
                    <a:ext uri="{9D8B030D-6E8A-4147-A177-3AD203B41FA5}">
                      <a16:colId xmlns:a16="http://schemas.microsoft.com/office/drawing/2014/main" val="1887693837"/>
                    </a:ext>
                  </a:extLst>
                </a:gridCol>
                <a:gridCol w="394027">
                  <a:extLst>
                    <a:ext uri="{9D8B030D-6E8A-4147-A177-3AD203B41FA5}">
                      <a16:colId xmlns:a16="http://schemas.microsoft.com/office/drawing/2014/main" val="2929124974"/>
                    </a:ext>
                  </a:extLst>
                </a:gridCol>
                <a:gridCol w="968650">
                  <a:extLst>
                    <a:ext uri="{9D8B030D-6E8A-4147-A177-3AD203B41FA5}">
                      <a16:colId xmlns:a16="http://schemas.microsoft.com/office/drawing/2014/main" val="4046364618"/>
                    </a:ext>
                  </a:extLst>
                </a:gridCol>
                <a:gridCol w="905031">
                  <a:extLst>
                    <a:ext uri="{9D8B030D-6E8A-4147-A177-3AD203B41FA5}">
                      <a16:colId xmlns:a16="http://schemas.microsoft.com/office/drawing/2014/main" val="3828397133"/>
                    </a:ext>
                  </a:extLst>
                </a:gridCol>
                <a:gridCol w="905031">
                  <a:extLst>
                    <a:ext uri="{9D8B030D-6E8A-4147-A177-3AD203B41FA5}">
                      <a16:colId xmlns:a16="http://schemas.microsoft.com/office/drawing/2014/main" val="3875162935"/>
                    </a:ext>
                  </a:extLst>
                </a:gridCol>
                <a:gridCol w="985068">
                  <a:extLst>
                    <a:ext uri="{9D8B030D-6E8A-4147-A177-3AD203B41FA5}">
                      <a16:colId xmlns:a16="http://schemas.microsoft.com/office/drawing/2014/main" val="2129402991"/>
                    </a:ext>
                  </a:extLst>
                </a:gridCol>
              </a:tblGrid>
              <a:tr h="2264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Series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Size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Model No.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KJR-120G2/X2 - four core wired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（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12V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）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KJR-120G/X - two core wired (12V Non polarity)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Wifi port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PCB1 board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PCB2 board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PCB3 board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KJR-120G1/X1 - four core wired (5V)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746086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 to the Display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60633"/>
                  </a:ext>
                </a:extLst>
              </a:tr>
              <a:tr h="13988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R32 IDU New Ducted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42QSS007D8S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970329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42QSS009D8S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837215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42QSS012D8S-1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17123000007398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17123000A03227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17123000A03307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799442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42QSS018D8S-1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17123000007299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17123000A03225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51035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42QSS024D8S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17123000007299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17123000A03225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754296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42QSS030D8S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17123000007299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17123000A03225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06411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42QSS036D8S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17123000007305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17123000A03245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17123000A03308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39523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42QSS042D8S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17123000007305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17123000A03245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17123000A03308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23011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42QSS048D8S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17123000007305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17123000A03245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17123000A03308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619820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60K-HP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42QSS060D8S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17123000007305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17123000A03245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17123000A03308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9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48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6271" y="508849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Blip>
                <a:blip r:embed="rId3"/>
              </a:buBlip>
            </a:pPr>
            <a:r>
              <a:rPr lang="en-US" altLang="zh-CN" sz="20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PCB function </a:t>
            </a:r>
            <a:endParaRPr lang="zh-CN" altLang="en-US" sz="2000" b="1" spc="225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23141" y="555015"/>
            <a:ext cx="1826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6582" hangingPunct="1">
              <a:defRPr/>
            </a:pP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Under Ceiling QZL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399506"/>
              </p:ext>
            </p:extLst>
          </p:nvPr>
        </p:nvGraphicFramePr>
        <p:xfrm>
          <a:off x="387722" y="2388004"/>
          <a:ext cx="8508627" cy="1870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7881">
                  <a:extLst>
                    <a:ext uri="{9D8B030D-6E8A-4147-A177-3AD203B41FA5}">
                      <a16:colId xmlns:a16="http://schemas.microsoft.com/office/drawing/2014/main" val="150554798"/>
                    </a:ext>
                  </a:extLst>
                </a:gridCol>
                <a:gridCol w="2883528">
                  <a:extLst>
                    <a:ext uri="{9D8B030D-6E8A-4147-A177-3AD203B41FA5}">
                      <a16:colId xmlns:a16="http://schemas.microsoft.com/office/drawing/2014/main" val="1080750403"/>
                    </a:ext>
                  </a:extLst>
                </a:gridCol>
                <a:gridCol w="1673609">
                  <a:extLst>
                    <a:ext uri="{9D8B030D-6E8A-4147-A177-3AD203B41FA5}">
                      <a16:colId xmlns:a16="http://schemas.microsoft.com/office/drawing/2014/main" val="3081743100"/>
                    </a:ext>
                  </a:extLst>
                </a:gridCol>
                <a:gridCol w="1673609">
                  <a:extLst>
                    <a:ext uri="{9D8B030D-6E8A-4147-A177-3AD203B41FA5}">
                      <a16:colId xmlns:a16="http://schemas.microsoft.com/office/drawing/2014/main" val="526826782"/>
                    </a:ext>
                  </a:extLst>
                </a:gridCol>
              </a:tblGrid>
              <a:tr h="44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Duct and </a:t>
                      </a:r>
                      <a:r>
                        <a:rPr lang="en-US" sz="1400" dirty="0" err="1">
                          <a:effectLst/>
                        </a:rPr>
                        <a:t>under&amp;ceiling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Wired controller port 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Wifi port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Central</a:t>
                      </a:r>
                      <a:r>
                        <a:rPr lang="en-US" altLang="zh-CN" sz="1400" baseline="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 control </a:t>
                      </a:r>
                      <a:r>
                        <a:rPr lang="en-US" altLang="zh-CN" sz="1400" dirty="0"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port</a:t>
                      </a:r>
                      <a:endParaRPr lang="zh-CN" altLang="zh-CN" sz="1400" dirty="0"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79511490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PCB1(standard)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120X(2core wired controller port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yes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45431541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PCB2(optional)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120X(2core wired controller )port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No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32458753"/>
                  </a:ext>
                </a:extLst>
              </a:tr>
              <a:tr h="529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PCB3(optional)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120X2/120G2 (4core wired controller) port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yes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4398091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336234" y="4304744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Note</a:t>
            </a:r>
            <a:r>
              <a:rPr lang="zh-CN" altLang="en-US" sz="1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endParaRPr lang="en-US" altLang="zh-CN" sz="1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6234" y="4570130"/>
            <a:ext cx="7331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 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 WIRES WC(</a:t>
            </a:r>
            <a:r>
              <a:rPr lang="en-US" altLang="zh-CN" sz="1200" i="1" u="sng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core non-polarity Wired controller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  +</a:t>
            </a:r>
            <a:r>
              <a:rPr lang="en-US" altLang="zh-CN" sz="1200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wifi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TWINS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Central controller port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all use the XYE terminal port so these three functions you can just choose one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67B41354-F55A-418B-A7D7-C8F41EE5E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53429"/>
              </p:ext>
            </p:extLst>
          </p:nvPr>
        </p:nvGraphicFramePr>
        <p:xfrm>
          <a:off x="387722" y="1204019"/>
          <a:ext cx="7886699" cy="1014222"/>
        </p:xfrm>
        <a:graphic>
          <a:graphicData uri="http://schemas.openxmlformats.org/drawingml/2006/table">
            <a:tbl>
              <a:tblPr/>
              <a:tblGrid>
                <a:gridCol w="985068">
                  <a:extLst>
                    <a:ext uri="{9D8B030D-6E8A-4147-A177-3AD203B41FA5}">
                      <a16:colId xmlns:a16="http://schemas.microsoft.com/office/drawing/2014/main" val="1623715561"/>
                    </a:ext>
                  </a:extLst>
                </a:gridCol>
                <a:gridCol w="394027">
                  <a:extLst>
                    <a:ext uri="{9D8B030D-6E8A-4147-A177-3AD203B41FA5}">
                      <a16:colId xmlns:a16="http://schemas.microsoft.com/office/drawing/2014/main" val="1707540220"/>
                    </a:ext>
                  </a:extLst>
                </a:gridCol>
                <a:gridCol w="788054">
                  <a:extLst>
                    <a:ext uri="{9D8B030D-6E8A-4147-A177-3AD203B41FA5}">
                      <a16:colId xmlns:a16="http://schemas.microsoft.com/office/drawing/2014/main" val="3745758745"/>
                    </a:ext>
                  </a:extLst>
                </a:gridCol>
                <a:gridCol w="705965">
                  <a:extLst>
                    <a:ext uri="{9D8B030D-6E8A-4147-A177-3AD203B41FA5}">
                      <a16:colId xmlns:a16="http://schemas.microsoft.com/office/drawing/2014/main" val="4021553380"/>
                    </a:ext>
                  </a:extLst>
                </a:gridCol>
                <a:gridCol w="855778">
                  <a:extLst>
                    <a:ext uri="{9D8B030D-6E8A-4147-A177-3AD203B41FA5}">
                      <a16:colId xmlns:a16="http://schemas.microsoft.com/office/drawing/2014/main" val="2791437552"/>
                    </a:ext>
                  </a:extLst>
                </a:gridCol>
                <a:gridCol w="394027">
                  <a:extLst>
                    <a:ext uri="{9D8B030D-6E8A-4147-A177-3AD203B41FA5}">
                      <a16:colId xmlns:a16="http://schemas.microsoft.com/office/drawing/2014/main" val="1235403358"/>
                    </a:ext>
                  </a:extLst>
                </a:gridCol>
                <a:gridCol w="968650">
                  <a:extLst>
                    <a:ext uri="{9D8B030D-6E8A-4147-A177-3AD203B41FA5}">
                      <a16:colId xmlns:a16="http://schemas.microsoft.com/office/drawing/2014/main" val="3539293256"/>
                    </a:ext>
                  </a:extLst>
                </a:gridCol>
                <a:gridCol w="905031">
                  <a:extLst>
                    <a:ext uri="{9D8B030D-6E8A-4147-A177-3AD203B41FA5}">
                      <a16:colId xmlns:a16="http://schemas.microsoft.com/office/drawing/2014/main" val="382410789"/>
                    </a:ext>
                  </a:extLst>
                </a:gridCol>
                <a:gridCol w="905031">
                  <a:extLst>
                    <a:ext uri="{9D8B030D-6E8A-4147-A177-3AD203B41FA5}">
                      <a16:colId xmlns:a16="http://schemas.microsoft.com/office/drawing/2014/main" val="2066558964"/>
                    </a:ext>
                  </a:extLst>
                </a:gridCol>
                <a:gridCol w="985068">
                  <a:extLst>
                    <a:ext uri="{9D8B030D-6E8A-4147-A177-3AD203B41FA5}">
                      <a16:colId xmlns:a16="http://schemas.microsoft.com/office/drawing/2014/main" val="1931146237"/>
                    </a:ext>
                  </a:extLst>
                </a:gridCol>
              </a:tblGrid>
              <a:tr h="2144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Series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Size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Model No.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KJR-120G2/X2 - four core wired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（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12V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）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KJR-120G/X - two core wired (12V Non polarity)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Wifi port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PCB1 board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PCB2 board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PCB3 board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KJR-120G1/X1 - four core wired (5V)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328176"/>
                  </a:ext>
                </a:extLst>
              </a:tr>
              <a:tr h="13242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 to the Display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486640"/>
                  </a:ext>
                </a:extLst>
              </a:tr>
              <a:tr h="13242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R32 IDU New Ducted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18K-HP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42QZL018D8S-2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17122700001915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17122700A02648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17122700A02688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815175"/>
                  </a:ext>
                </a:extLst>
              </a:tr>
              <a:tr h="13242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24K-HP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42QZL024D8S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17122700001915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17122700A02648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17122700A02688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9306"/>
                  </a:ext>
                </a:extLst>
              </a:tr>
              <a:tr h="13242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36K-HP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42QZL036D8S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17122700001895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17122700A02647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17122700A02686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50853"/>
                  </a:ext>
                </a:extLst>
              </a:tr>
              <a:tr h="13242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48K-HP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42QZL048D8S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17122700001895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17122700A02647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17122700A02686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03773"/>
                  </a:ext>
                </a:extLst>
              </a:tr>
              <a:tr h="13242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60K-HP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42QZL060D8S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17122700001895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17122700A02647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17122700A02686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/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822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38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6271" y="508849"/>
            <a:ext cx="31886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Blip>
                <a:blip r:embed="rId3"/>
              </a:buBlip>
            </a:pPr>
            <a:r>
              <a:rPr lang="en-US" altLang="zh-CN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PCB1 standard function 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37952" y="557218"/>
            <a:ext cx="2577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- Duct and </a:t>
            </a:r>
            <a:r>
              <a:rPr lang="en-US" altLang="zh-CN" sz="1400" b="1" dirty="0" err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Under&amp;Ceiling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5955" y="1518112"/>
            <a:ext cx="6099908" cy="2697480"/>
            <a:chOff x="326961" y="956310"/>
            <a:chExt cx="6099908" cy="26974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961" y="956310"/>
              <a:ext cx="3371851" cy="269748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 bwMode="auto">
            <a:xfrm>
              <a:off x="3443288" y="1725779"/>
              <a:ext cx="219075" cy="43497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3443288" y="2202029"/>
              <a:ext cx="219805" cy="30447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3443288" y="2547775"/>
              <a:ext cx="219805" cy="30162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3071812" y="1242386"/>
              <a:ext cx="414338" cy="25685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2122051" y="3345018"/>
              <a:ext cx="359212" cy="21161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 flipH="1">
              <a:off x="3486142" y="1370811"/>
              <a:ext cx="529394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>
              <a:off x="3663092" y="1946639"/>
              <a:ext cx="352443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3662363" y="2354267"/>
              <a:ext cx="352443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>
              <a:off x="3663092" y="2698589"/>
              <a:ext cx="352443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64"/>
            <p:cNvSpPr txBox="1"/>
            <p:nvPr/>
          </p:nvSpPr>
          <p:spPr>
            <a:xfrm>
              <a:off x="3861839" y="1241113"/>
              <a:ext cx="1222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CN23</a:t>
              </a:r>
              <a:r>
                <a:rPr lang="en-US" altLang="zh-CN" sz="1200" i="1" u="sng" dirty="0">
                  <a:solidFill>
                    <a:srgbClr val="1178FE"/>
                  </a:solidFill>
                </a:rPr>
                <a:t>  ON-OFF</a:t>
              </a:r>
              <a:endParaRPr lang="zh-CN" altLang="en-US" sz="1200" i="1" u="sng" dirty="0">
                <a:solidFill>
                  <a:srgbClr val="1178FE"/>
                </a:solidFill>
              </a:endParaRPr>
            </a:p>
          </p:txBody>
        </p:sp>
        <p:sp>
          <p:nvSpPr>
            <p:cNvPr id="21" name="TextBox 64"/>
            <p:cNvSpPr txBox="1"/>
            <p:nvPr/>
          </p:nvSpPr>
          <p:spPr>
            <a:xfrm>
              <a:off x="3802315" y="2552912"/>
              <a:ext cx="1222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CN33</a:t>
              </a:r>
              <a:r>
                <a:rPr lang="en-US" altLang="zh-CN" sz="1200" i="1" u="sng" dirty="0">
                  <a:solidFill>
                    <a:srgbClr val="1178FE"/>
                  </a:solidFill>
                </a:rPr>
                <a:t>  Alarm</a:t>
              </a:r>
              <a:endParaRPr lang="zh-CN" altLang="en-US" sz="1200" i="1" u="sng" dirty="0">
                <a:solidFill>
                  <a:srgbClr val="1178FE"/>
                </a:solidFill>
              </a:endParaRPr>
            </a:p>
          </p:txBody>
        </p:sp>
        <p:sp>
          <p:nvSpPr>
            <p:cNvPr id="22" name="TextBox 64"/>
            <p:cNvSpPr txBox="1"/>
            <p:nvPr/>
          </p:nvSpPr>
          <p:spPr>
            <a:xfrm>
              <a:off x="3861839" y="1801992"/>
              <a:ext cx="2565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CN9</a:t>
              </a:r>
              <a:r>
                <a:rPr lang="en-US" altLang="zh-CN" sz="1200" i="1" u="sng" dirty="0">
                  <a:solidFill>
                    <a:srgbClr val="1178FE"/>
                  </a:solidFill>
                </a:rPr>
                <a:t>  XYE(Central controller)/TWINS</a:t>
              </a:r>
              <a:endParaRPr lang="zh-CN" altLang="en-US" sz="1200" i="1" u="sng" dirty="0">
                <a:solidFill>
                  <a:srgbClr val="1178FE"/>
                </a:solidFill>
              </a:endParaRPr>
            </a:p>
          </p:txBody>
        </p:sp>
        <p:sp>
          <p:nvSpPr>
            <p:cNvPr id="23" name="TextBox 64"/>
            <p:cNvSpPr txBox="1"/>
            <p:nvPr/>
          </p:nvSpPr>
          <p:spPr>
            <a:xfrm>
              <a:off x="3917886" y="2222757"/>
              <a:ext cx="2508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CN45</a:t>
              </a:r>
              <a:r>
                <a:rPr lang="en-US" altLang="zh-CN" sz="1050" i="1" u="sng" dirty="0">
                  <a:solidFill>
                    <a:srgbClr val="1178FE"/>
                  </a:solidFill>
                </a:rPr>
                <a:t>  2 core non-polarity Wired controller</a:t>
              </a:r>
              <a:endParaRPr lang="zh-CN" altLang="en-US" sz="1050" i="1" u="sng" dirty="0">
                <a:solidFill>
                  <a:srgbClr val="1178FE"/>
                </a:solidFill>
              </a:endParaRPr>
            </a:p>
          </p:txBody>
        </p:sp>
        <p:sp>
          <p:nvSpPr>
            <p:cNvPr id="24" name="TextBox 64"/>
            <p:cNvSpPr txBox="1"/>
            <p:nvPr/>
          </p:nvSpPr>
          <p:spPr>
            <a:xfrm>
              <a:off x="3861839" y="3301791"/>
              <a:ext cx="1222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u="sng" dirty="0">
                  <a:solidFill>
                    <a:srgbClr val="C00000"/>
                  </a:solidFill>
                </a:rPr>
                <a:t>CN43</a:t>
              </a:r>
              <a:r>
                <a:rPr lang="en-US" altLang="zh-CN" sz="1200" i="1" u="sng" dirty="0">
                  <a:solidFill>
                    <a:srgbClr val="1178FE"/>
                  </a:solidFill>
                </a:rPr>
                <a:t> New Fan</a:t>
              </a:r>
              <a:endParaRPr lang="zh-CN" altLang="en-US" sz="1200" i="1" u="sng" dirty="0">
                <a:solidFill>
                  <a:srgbClr val="1178FE"/>
                </a:solidFill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H="1">
              <a:off x="2496869" y="3428748"/>
              <a:ext cx="1480803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485955" y="915531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PCB1 – standard 2 WIRES WC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3754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 cap="flat">
          <a:solidFill>
            <a:srgbClr val="009CDB">
              <a:alpha val="30000"/>
            </a:srgbClr>
          </a:solidFill>
          <a:prstDash val="sysDot"/>
          <a:miter lim="400000"/>
        </a:ln>
        <a:effectLst/>
      </a:spPr>
      <a:bodyPr wrap="square" lIns="0" tIns="0" rIns="0" bIns="0" numCol="1" anchor="ctr">
        <a:noAutofit/>
      </a:bodyPr>
      <a:lstStyle>
        <a:defPPr algn="l" defTabSz="144425">
          <a:defRPr sz="375" b="1" dirty="0">
            <a:solidFill>
              <a:srgbClr val="000000"/>
            </a:solidFill>
            <a:sym typeface="Microsoft YaHei"/>
          </a:defRPr>
        </a:defPPr>
      </a:lstStyle>
    </a:sp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91437" tIns="91437" rIns="91437" bIns="91437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200" b="0" i="0" u="none" strike="noStrike" cap="none" spc="0" normalizeH="0" baseline="0" dirty="0">
            <a:ln>
              <a:noFill/>
            </a:ln>
            <a:solidFill>
              <a:srgbClr val="B0CEFF"/>
            </a:solidFill>
            <a:effectLst/>
            <a:uFillTx/>
            <a:latin typeface="Arial" panose="020B0604020202020204" pitchFamily="34" charset="0"/>
            <a:ea typeface="Microsoft YaHei" panose="020B0503020204020204" pitchFamily="34" charset="-122"/>
            <a:cs typeface="Arial" panose="020B0604020202020204" pitchFamily="34" charset="0"/>
            <a:sym typeface="Helvetica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1451</Words>
  <Application>Microsoft Office PowerPoint</Application>
  <PresentationFormat>Diavoorstelling (16:9)</PresentationFormat>
  <Paragraphs>753</Paragraphs>
  <Slides>20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33" baseType="lpstr">
      <vt:lpstr>DengXian</vt:lpstr>
      <vt:lpstr>DengXian</vt:lpstr>
      <vt:lpstr>Microsoft JhengHei Light</vt:lpstr>
      <vt:lpstr>微软雅黑</vt:lpstr>
      <vt:lpstr>MS Mincho</vt:lpstr>
      <vt:lpstr>宋体</vt:lpstr>
      <vt:lpstr>宋体</vt:lpstr>
      <vt:lpstr>Arial</vt:lpstr>
      <vt:lpstr>Calibri</vt:lpstr>
      <vt:lpstr>Calibri Light</vt:lpstr>
      <vt:lpstr>Century Gothic</vt:lpstr>
      <vt:lpstr>Times New Roman</vt:lpstr>
      <vt:lpstr>Office 主题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2021-05-21T09:42:06Z</dcterms:created>
  <dcterms:modified xsi:type="dcterms:W3CDTF">2021-06-01T06:40:52Z</dcterms:modified>
</cp:coreProperties>
</file>