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4"/>
    <p:sldMasterId id="2147483661" r:id="rId5"/>
  </p:sldMasterIdLst>
  <p:notesMasterIdLst>
    <p:notesMasterId r:id="rId21"/>
  </p:notesMasterIdLst>
  <p:handoutMasterIdLst>
    <p:handoutMasterId r:id="rId22"/>
  </p:handoutMasterIdLst>
  <p:sldIdLst>
    <p:sldId id="485" r:id="rId6"/>
    <p:sldId id="543" r:id="rId7"/>
    <p:sldId id="557" r:id="rId8"/>
    <p:sldId id="551" r:id="rId9"/>
    <p:sldId id="552" r:id="rId10"/>
    <p:sldId id="553" r:id="rId11"/>
    <p:sldId id="558" r:id="rId12"/>
    <p:sldId id="554" r:id="rId13"/>
    <p:sldId id="555" r:id="rId14"/>
    <p:sldId id="556" r:id="rId15"/>
    <p:sldId id="539" r:id="rId16"/>
    <p:sldId id="540" r:id="rId17"/>
    <p:sldId id="541" r:id="rId18"/>
    <p:sldId id="542" r:id="rId19"/>
    <p:sldId id="503" r:id="rId20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2245">
          <p15:clr>
            <a:srgbClr val="A4A3A4"/>
          </p15:clr>
        </p15:guide>
        <p15:guide id="3" pos="475">
          <p15:clr>
            <a:srgbClr val="A4A3A4"/>
          </p15:clr>
        </p15:guide>
        <p15:guide id="4" pos="28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CC6600"/>
    <a:srgbClr val="FF9900"/>
    <a:srgbClr val="0099FF"/>
    <a:srgbClr val="808080"/>
    <a:srgbClr val="A80008"/>
    <a:srgbClr val="FF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40" y="52"/>
      </p:cViewPr>
      <p:guideLst>
        <p:guide orient="horz"/>
        <p:guide orient="horz" pos="2245"/>
        <p:guide pos="475"/>
        <p:guide pos="287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" charset="0"/>
              </a:defRPr>
            </a:lvl1pPr>
          </a:lstStyle>
          <a:p>
            <a:fld id="{3551B5C0-2B09-41DF-B4AD-3ECF33F31A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416425"/>
            <a:ext cx="50260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85" tIns="45744" rIns="91485" bIns="4574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" pitchFamily="1" charset="0"/>
              </a:defRPr>
            </a:lvl1pPr>
          </a:lstStyle>
          <a:p>
            <a:fld id="{C8B80B2A-3DC8-4759-BADA-30D2B07F0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47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Genev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fld id="{8212690D-9F96-4B26-A0F7-DA309A99A346}" type="datetime4">
              <a:rPr kumimoji="0" lang="en-US" altLang="zh-CN" sz="1200" b="0" smtClean="0">
                <a:solidFill>
                  <a:prstClr val="black"/>
                </a:solidFill>
                <a:ea typeface="宋体" pitchFamily="2" charset="-122"/>
              </a:rPr>
              <a:pPr/>
              <a:t>November 4, 2021</a:t>
            </a:fld>
            <a:endParaRPr kumimoji="0" lang="en-US" altLang="zh-CN" sz="1200" b="0" smtClean="0">
              <a:solidFill>
                <a:prstClr val="black"/>
              </a:solidFill>
              <a:ea typeface="宋体" pitchFamily="2" charset="-122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69104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308B0F-12CC-4FB7-9144-5399D8977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E3431A-91E2-4BE9-B5FC-9B4349668B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304800"/>
            <a:ext cx="21526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3055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EB769-D1A9-4F66-AE15-156DFBD358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10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228600" y="1143000"/>
            <a:ext cx="86106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0072CC-EC4D-4223-8570-73F83A14724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66296" y="277306"/>
            <a:ext cx="1452831" cy="6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9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CECCA-0E1E-4D20-AC98-D38B9BF5A08D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D0E30-7245-4644-A20A-D550A81B6AA8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31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9BB48-F951-4226-92A3-C8322255A09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6EF0-70F0-4A2A-A6EE-DEDC5A277736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045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AD476-7645-4445-B9A6-CEE477F5F404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92AEB-9FF9-4CE5-A984-F0E052C61690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62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27790-552D-418E-88F7-5DFA04E1C9E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12C15-70A5-4D0E-A7C2-7F50A1BEEDBB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6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70CB3-21DE-4ADA-9368-1BFF53DEF46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E289-6C3E-4CCC-A3AF-A7934EDCD51C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246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15538-170D-4789-A714-B44C150A93B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D7A5-4DF7-4B36-B439-BC041BC000F4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755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42287-7917-41E6-A3E1-1FD808F169B7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54CC-2DB8-4EE3-8C13-20E9F1D7216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3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7DA9C-CF82-4AA4-BBA5-B3AF19C0B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55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CB25D-0B87-4D83-B93A-EB58C2EDC18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B64D5-EA5D-4AF7-857D-F482192E90F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3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00A3D-ADDB-4CB9-A8DF-9F609E3C661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B9F88-5E47-4BCD-8512-DAC63DEAC973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19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2BCD5-4BDF-4612-BDDE-09D17C0A0BF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BC356-2614-4803-A0C6-52B4E6C6BE7D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33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48E7D-856D-4E10-ADCC-6785F1A123B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7F0A-6BC0-400B-A30C-3625BF9F8CC2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0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98137-748B-44E3-BE06-DC6090270D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42291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96F89-9C90-4215-99A2-34682CE6BA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EAF7BF-ED75-4A99-9BD3-4B3A29AE5C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7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B77440-FA6D-4EF9-94CC-5D5B1441E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8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F45FDC-D1BF-4207-9AFD-B820627B3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0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595D7-F8B4-416B-A918-9D75CE2BEA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0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59586-0F51-4E5E-B0CA-158CE9CD8A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9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143000"/>
            <a:ext cx="8610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301625" y="995363"/>
            <a:ext cx="8550275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028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610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fld id="{0EEB5FD2-76A7-4FD4-9428-DF07DCD44D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Geneva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Geneva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Geneva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Geneva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Geneva" pitchFamily="1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Geneva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Geneva" pitchFamily="1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Geneva" pitchFamily="1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Geneva" pitchFamily="1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Geneva" pitchFamily="1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020D70D4-9F2A-4308-AACE-9686388F9C5F}" type="datetime1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2021-11-4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eaLnBrk="1" hangingPunct="1">
              <a:defRPr/>
            </a:pPr>
            <a:fld id="{73FBC51B-F70A-4BBB-A3E2-8766EB3BB109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11" Type="http://schemas.openxmlformats.org/officeDocument/2006/relationships/image" Target="../media/image24.emf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926461" y="5510993"/>
            <a:ext cx="13260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pPr algn="ctr"/>
            <a:r>
              <a:rPr lang="en-US" sz="3200" dirty="0" smtClean="0">
                <a:latin typeface="Times New Roman" pitchFamily="18" charset="0"/>
              </a:rPr>
              <a:t>FMCC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080125" y="6138863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Company Private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标题 17"/>
          <p:cNvSpPr txBox="1">
            <a:spLocks/>
          </p:cNvSpPr>
          <p:nvPr/>
        </p:nvSpPr>
        <p:spPr bwMode="auto">
          <a:xfrm>
            <a:off x="-835818" y="1781638"/>
            <a:ext cx="10850562" cy="749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Geneva" pitchFamily="1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  <a:ea typeface="Geneva" pitchFamily="1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altLang="zh-CN" sz="6000" kern="0" dirty="0" smtClean="0"/>
              <a:t>GD Floor standing</a:t>
            </a:r>
            <a:endParaRPr lang="zh-CN" altLang="en-US" sz="6000" kern="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040" y="459029"/>
            <a:ext cx="1569723" cy="7101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12072" y="3433178"/>
            <a:ext cx="332014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smtClean="0">
                <a:solidFill>
                  <a:srgbClr val="00B0F0"/>
                </a:solidFill>
              </a:rPr>
              <a:t>R32 Cooling &amp; Heating</a:t>
            </a:r>
          </a:p>
          <a:p>
            <a:r>
              <a:rPr lang="en-US" altLang="zh-CN" sz="2400" dirty="0" smtClean="0">
                <a:solidFill>
                  <a:srgbClr val="00B0F0"/>
                </a:solidFill>
              </a:rPr>
              <a:t>3 DC inverter</a:t>
            </a:r>
            <a:endParaRPr lang="zh-CN" alt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74386"/>
            <a:ext cx="8610600" cy="725777"/>
          </a:xfrm>
        </p:spPr>
        <p:txBody>
          <a:bodyPr/>
          <a:lstStyle/>
          <a:p>
            <a:r>
              <a:rPr lang="en-US" dirty="0" smtClean="0"/>
              <a:t>FLOOR STANDING </a:t>
            </a:r>
            <a:br>
              <a:rPr lang="en-US" dirty="0" smtClean="0"/>
            </a:br>
            <a:r>
              <a:rPr lang="en-US" dirty="0" smtClean="0"/>
              <a:t>Other </a:t>
            </a:r>
            <a:r>
              <a:rPr lang="en-US" sz="3000" dirty="0" smtClean="0"/>
              <a:t>Features  </a:t>
            </a:r>
          </a:p>
        </p:txBody>
      </p:sp>
      <p:pic>
        <p:nvPicPr>
          <p:cNvPr id="25" name="Picture 5" descr="d:\mydata\桌面\网页设计蓝条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9739"/>
          <a:stretch>
            <a:fillRect/>
          </a:stretch>
        </p:blipFill>
        <p:spPr bwMode="auto">
          <a:xfrm>
            <a:off x="539750" y="1658938"/>
            <a:ext cx="3276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36"/>
          <p:cNvSpPr txBox="1">
            <a:spLocks noChangeArrowheads="1"/>
          </p:cNvSpPr>
          <p:nvPr/>
        </p:nvSpPr>
        <p:spPr bwMode="auto">
          <a:xfrm>
            <a:off x="674688" y="1808163"/>
            <a:ext cx="2133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Standard Features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d:\mydata\桌面\网页设计蓝条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9739"/>
          <a:stretch>
            <a:fillRect/>
          </a:stretch>
        </p:blipFill>
        <p:spPr bwMode="auto">
          <a:xfrm>
            <a:off x="5111750" y="1665288"/>
            <a:ext cx="32766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5373688" y="1814513"/>
            <a:ext cx="243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Optional Features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18"/>
          <p:cNvSpPr txBox="1">
            <a:spLocks noChangeArrowheads="1"/>
          </p:cNvSpPr>
          <p:nvPr/>
        </p:nvSpPr>
        <p:spPr bwMode="auto">
          <a:xfrm>
            <a:off x="3316586" y="5208589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Auto Restart</a:t>
            </a:r>
          </a:p>
          <a:p>
            <a:r>
              <a:rPr lang="en-US" altLang="zh-CN" dirty="0"/>
              <a:t>Function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202286" y="2642558"/>
            <a:ext cx="1447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Sleep Mode</a:t>
            </a:r>
            <a:endParaRPr lang="zh-CN" altLang="en-US" dirty="0"/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3234286" y="3466254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LCD Display</a:t>
            </a:r>
            <a:endParaRPr lang="zh-CN" altLang="en-US" dirty="0"/>
          </a:p>
        </p:txBody>
      </p:sp>
      <p:sp>
        <p:nvSpPr>
          <p:cNvPr id="33" name="TextBox 13"/>
          <p:cNvSpPr txBox="1">
            <a:spLocks noChangeArrowheads="1"/>
          </p:cNvSpPr>
          <p:nvPr/>
        </p:nvSpPr>
        <p:spPr bwMode="auto">
          <a:xfrm>
            <a:off x="3223717" y="4362927"/>
            <a:ext cx="14049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Independent Dehumidification</a:t>
            </a:r>
            <a:endParaRPr lang="zh-CN" altLang="en-US" dirty="0"/>
          </a:p>
        </p:txBody>
      </p:sp>
      <p:pic>
        <p:nvPicPr>
          <p:cNvPr id="34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36" y="5164306"/>
            <a:ext cx="630000" cy="63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36" y="2369976"/>
            <a:ext cx="630000" cy="63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36" y="4275160"/>
            <a:ext cx="630000" cy="63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2" y="2369976"/>
            <a:ext cx="632952" cy="637200"/>
          </a:xfrm>
          <a:prstGeom prst="rect">
            <a:avLst/>
          </a:prstGeom>
        </p:spPr>
      </p:pic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1289455" y="2457594"/>
            <a:ext cx="1374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latin typeface="Times New Roman" pitchFamily="18" charset="0"/>
                <a:cs typeface="Times New Roman" pitchFamily="18" charset="0"/>
              </a:rPr>
              <a:t>Self-diagnosis and Auto-protection</a:t>
            </a:r>
            <a:endParaRPr lang="zh-CN" alt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36" y="3286979"/>
            <a:ext cx="635069" cy="637200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2" y="4275160"/>
            <a:ext cx="628760" cy="6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2" y="3286979"/>
            <a:ext cx="654422" cy="6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52" y="5164306"/>
            <a:ext cx="624540" cy="637200"/>
          </a:xfrm>
          <a:prstGeom prst="rect">
            <a:avLst/>
          </a:prstGeom>
        </p:spPr>
      </p:pic>
      <p:sp>
        <p:nvSpPr>
          <p:cNvPr id="45" name="TextBox 46"/>
          <p:cNvSpPr txBox="1">
            <a:spLocks noChangeArrowheads="1"/>
          </p:cNvSpPr>
          <p:nvPr/>
        </p:nvSpPr>
        <p:spPr bwMode="auto">
          <a:xfrm>
            <a:off x="1331912" y="4389152"/>
            <a:ext cx="8350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Anti-Rust Cabinet</a:t>
            </a:r>
            <a:endParaRPr lang="zh-CN" altLang="en-US" dirty="0"/>
          </a:p>
        </p:txBody>
      </p:sp>
      <p:sp>
        <p:nvSpPr>
          <p:cNvPr id="46" name="TextBox 46"/>
          <p:cNvSpPr txBox="1">
            <a:spLocks noChangeArrowheads="1"/>
          </p:cNvSpPr>
          <p:nvPr/>
        </p:nvSpPr>
        <p:spPr bwMode="auto">
          <a:xfrm>
            <a:off x="1303448" y="3395376"/>
            <a:ext cx="105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Easy-cleaned Panel</a:t>
            </a:r>
            <a:endParaRPr lang="zh-CN" altLang="en-US" dirty="0"/>
          </a:p>
        </p:txBody>
      </p:sp>
      <p:sp>
        <p:nvSpPr>
          <p:cNvPr id="47" name="TextBox 22"/>
          <p:cNvSpPr txBox="1">
            <a:spLocks noChangeArrowheads="1"/>
          </p:cNvSpPr>
          <p:nvPr/>
        </p:nvSpPr>
        <p:spPr bwMode="auto">
          <a:xfrm>
            <a:off x="1367242" y="5393255"/>
            <a:ext cx="12192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/>
              <a:t>Timer</a:t>
            </a:r>
            <a:endParaRPr lang="zh-CN" altLang="en-US" dirty="0"/>
          </a:p>
        </p:txBody>
      </p:sp>
      <p:sp>
        <p:nvSpPr>
          <p:cNvPr id="29" name="TextBox 46"/>
          <p:cNvSpPr txBox="1">
            <a:spLocks noChangeArrowheads="1"/>
          </p:cNvSpPr>
          <p:nvPr/>
        </p:nvSpPr>
        <p:spPr bwMode="auto">
          <a:xfrm>
            <a:off x="1367242" y="6229545"/>
            <a:ext cx="10541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Golden Fin</a:t>
            </a:r>
            <a:endParaRPr lang="zh-CN" altLang="en-US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图片 3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08" y="6053452"/>
            <a:ext cx="633304" cy="6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5680443" y="2642557"/>
            <a:ext cx="1447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eaLnBrk="1" hangingPunct="1">
              <a:defRPr sz="1200">
                <a:latin typeface="Times New Roman" pitchFamily="18" charset="0"/>
                <a:ea typeface="宋体" pitchFamily="2" charset="-122"/>
                <a:cs typeface="Times New Roman" pitchFamily="18" charset="0"/>
              </a:defRPr>
            </a:lvl1pPr>
            <a:lvl2pPr marL="742950" indent="-285750">
              <a:defRPr>
                <a:ea typeface="宋体" pitchFamily="2" charset="-122"/>
              </a:defRPr>
            </a:lvl2pPr>
            <a:lvl3pPr marL="1143000" indent="-228600">
              <a:defRPr>
                <a:ea typeface="宋体" pitchFamily="2" charset="-122"/>
              </a:defRPr>
            </a:lvl3pPr>
            <a:lvl4pPr marL="1600200" indent="-228600">
              <a:defRPr>
                <a:ea typeface="宋体" pitchFamily="2" charset="-122"/>
              </a:defRPr>
            </a:lvl4pPr>
            <a:lvl5pPr marL="2057400" indent="-228600">
              <a:defRPr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宋体" pitchFamily="2" charset="-122"/>
              </a:defRPr>
            </a:lvl9pPr>
          </a:lstStyle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☼ </a:t>
            </a:r>
            <a:r>
              <a:rPr lang="en-US" altLang="zh-CN" dirty="0" smtClean="0"/>
              <a:t>Crankcase Heater</a:t>
            </a:r>
          </a:p>
          <a:p>
            <a:r>
              <a:rPr lang="en-US" altLang="zh-CN" dirty="0" smtClean="0">
                <a:latin typeface="Arial" panose="020B0604020202020204" pitchFamily="34" charset="0"/>
                <a:cs typeface="Arial" panose="020B0604020202020204" pitchFamily="34" charset="0"/>
              </a:rPr>
              <a:t>☼ </a:t>
            </a:r>
            <a:r>
              <a:rPr lang="en-US" altLang="zh-CN" dirty="0" smtClean="0"/>
              <a:t>Base </a:t>
            </a:r>
            <a:r>
              <a:rPr lang="en-US" altLang="zh-CN" dirty="0"/>
              <a:t>Pan Heater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4809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altLang="zh-CN" dirty="0"/>
              <a:t>FLOOR STANDING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Golden Fin Plus</a:t>
            </a:r>
            <a:endParaRPr lang="en-US" altLang="zh-CN" dirty="0">
              <a:solidFill>
                <a:srgbClr val="00B050"/>
              </a:solidFill>
            </a:endParaRPr>
          </a:p>
        </p:txBody>
      </p:sp>
      <p:pic>
        <p:nvPicPr>
          <p:cNvPr id="9" name="Picture 2" descr="E:\2015 1028 美的空调2016全产品手册正稿\链接图\挂机室内机金翅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53" y="3339143"/>
            <a:ext cx="2303593" cy="154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2015 1028 美的空调2016全产品手册正稿\链接图\室外机金翅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910" y="3023887"/>
            <a:ext cx="2573373" cy="20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456556" y="2097300"/>
            <a:ext cx="839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The </a:t>
            </a:r>
            <a:r>
              <a:rPr lang="en-US" altLang="ja-JP" sz="1600" dirty="0" smtClean="0">
                <a:ea typeface="MS PGothic" pitchFamily="34" charset="-128"/>
              </a:rPr>
              <a:t>new generation </a:t>
            </a:r>
            <a:r>
              <a:rPr lang="en-US" altLang="ja-JP" sz="1600" dirty="0">
                <a:ea typeface="MS PGothic" pitchFamily="34" charset="-128"/>
              </a:rPr>
              <a:t>anticorrosive golden coating on the heat exchangers can withstand the salty air, rain and other corrosive elements. It also effectively prevents bacteria from breeding and improves heat efficiency.</a:t>
            </a:r>
          </a:p>
        </p:txBody>
      </p:sp>
      <p:sp>
        <p:nvSpPr>
          <p:cNvPr id="13" name="矩形 12"/>
          <p:cNvSpPr/>
          <p:nvPr/>
        </p:nvSpPr>
        <p:spPr>
          <a:xfrm>
            <a:off x="1902375" y="5091726"/>
            <a:ext cx="17956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 smtClean="0">
                <a:latin typeface="+mn-lt"/>
                <a:cs typeface="Century Gothic" panose="020B0502020202020204" charset="0"/>
              </a:rPr>
              <a:t>Indoor Coil (standard)</a:t>
            </a:r>
            <a:endParaRPr lang="en-US" altLang="zh-CN" sz="1200" b="1" dirty="0">
              <a:latin typeface="+mn-lt"/>
              <a:cs typeface="Century Gothic" panose="020B050202020202020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49935" y="5091726"/>
            <a:ext cx="3398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200" b="1" dirty="0" smtClean="0">
                <a:latin typeface="+mn-lt"/>
                <a:cs typeface="Century Gothic" panose="020B0502020202020204" charset="0"/>
              </a:rPr>
              <a:t>Outdoor  Coil (standard for heat pump only)</a:t>
            </a:r>
            <a:endParaRPr lang="en-US" altLang="zh-CN" sz="1200" b="1" dirty="0">
              <a:latin typeface="+mn-lt"/>
              <a:cs typeface="Century Gothic" panose="020B0502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68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altLang="zh-CN" dirty="0"/>
              <a:t>FLOOR STANDING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Golden Fin Plus</a:t>
            </a:r>
          </a:p>
        </p:txBody>
      </p:sp>
      <p:sp>
        <p:nvSpPr>
          <p:cNvPr id="16" name="矩形 15"/>
          <p:cNvSpPr/>
          <p:nvPr/>
        </p:nvSpPr>
        <p:spPr>
          <a:xfrm>
            <a:off x="1948261" y="2358659"/>
            <a:ext cx="762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+mn-lt"/>
                <a:cs typeface="Century Gothic" panose="020B0502020202020204" charset="0"/>
              </a:rPr>
              <a:t>Test 1</a:t>
            </a:r>
          </a:p>
        </p:txBody>
      </p:sp>
      <p:sp>
        <p:nvSpPr>
          <p:cNvPr id="18" name="矩形 17"/>
          <p:cNvSpPr/>
          <p:nvPr/>
        </p:nvSpPr>
        <p:spPr>
          <a:xfrm>
            <a:off x="821029" y="3976934"/>
            <a:ext cx="1127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  <a:cs typeface="Century Gothic" panose="020B0502020202020204" charset="0"/>
              </a:rPr>
              <a:t>Common Fin</a:t>
            </a:r>
          </a:p>
        </p:txBody>
      </p:sp>
      <p:sp>
        <p:nvSpPr>
          <p:cNvPr id="19" name="矩形 18"/>
          <p:cNvSpPr/>
          <p:nvPr/>
        </p:nvSpPr>
        <p:spPr>
          <a:xfrm>
            <a:off x="2865996" y="3976934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  <a:cs typeface="Century Gothic" panose="020B0502020202020204" charset="0"/>
              </a:rPr>
              <a:t>Golden Fin</a:t>
            </a:r>
          </a:p>
        </p:txBody>
      </p:sp>
      <p:sp>
        <p:nvSpPr>
          <p:cNvPr id="20" name="矩形 19"/>
          <p:cNvSpPr/>
          <p:nvPr/>
        </p:nvSpPr>
        <p:spPr>
          <a:xfrm>
            <a:off x="5300389" y="3976934"/>
            <a:ext cx="11272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  <a:cs typeface="Century Gothic" panose="020B0502020202020204" charset="0"/>
              </a:rPr>
              <a:t>Common Fin</a:t>
            </a:r>
          </a:p>
        </p:txBody>
      </p:sp>
      <p:sp>
        <p:nvSpPr>
          <p:cNvPr id="21" name="矩形 20"/>
          <p:cNvSpPr/>
          <p:nvPr/>
        </p:nvSpPr>
        <p:spPr>
          <a:xfrm>
            <a:off x="7303434" y="3976934"/>
            <a:ext cx="9925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latin typeface="+mn-lt"/>
                <a:cs typeface="Century Gothic" panose="020B0502020202020204" charset="0"/>
              </a:rPr>
              <a:t>Golden Fin</a:t>
            </a:r>
          </a:p>
        </p:txBody>
      </p:sp>
      <p:sp>
        <p:nvSpPr>
          <p:cNvPr id="22" name="矩形 21"/>
          <p:cNvSpPr/>
          <p:nvPr/>
        </p:nvSpPr>
        <p:spPr>
          <a:xfrm>
            <a:off x="6432871" y="2358659"/>
            <a:ext cx="762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+mn-lt"/>
                <a:cs typeface="Century Gothic" panose="020B0502020202020204" charset="0"/>
              </a:rPr>
              <a:t>Test 2</a:t>
            </a:r>
          </a:p>
        </p:txBody>
      </p:sp>
      <p:sp>
        <p:nvSpPr>
          <p:cNvPr id="23" name="矩形 22"/>
          <p:cNvSpPr/>
          <p:nvPr/>
        </p:nvSpPr>
        <p:spPr>
          <a:xfrm>
            <a:off x="458334" y="4637098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cs typeface="Century Gothic" panose="020B0502020202020204" charset="0"/>
              </a:rPr>
              <a:t>Test1</a:t>
            </a:r>
            <a:r>
              <a:rPr lang="zh-CN" altLang="en-US" sz="1600" b="1" dirty="0">
                <a:latin typeface="+mn-lt"/>
                <a:cs typeface="Century Gothic" panose="020B0502020202020204" charset="0"/>
              </a:rPr>
              <a:t>：</a:t>
            </a:r>
            <a:r>
              <a:rPr lang="en-US" altLang="zh-CN" sz="1600" dirty="0">
                <a:latin typeface="+mn-lt"/>
                <a:cs typeface="Century Gothic" panose="020B0502020202020204" charset="0"/>
              </a:rPr>
              <a:t>1000h neutral salt spray (equivalent to 10+ years of service life under normal conditions): </a:t>
            </a:r>
            <a:r>
              <a:rPr lang="en-US" altLang="zh-CN" sz="1600" dirty="0" smtClean="0">
                <a:latin typeface="+mn-lt"/>
                <a:cs typeface="Century Gothic" panose="020B0502020202020204" charset="0"/>
              </a:rPr>
              <a:t>protection </a:t>
            </a:r>
            <a:r>
              <a:rPr lang="en-US" altLang="zh-CN" sz="1600" dirty="0">
                <a:latin typeface="+mn-lt"/>
                <a:cs typeface="Century Gothic" panose="020B0502020202020204" charset="0"/>
              </a:rPr>
              <a:t>level ≥ 9.5, without perforation.</a:t>
            </a:r>
            <a:endParaRPr lang="zh-CN" altLang="en-US" sz="1600" dirty="0">
              <a:latin typeface="+mn-lt"/>
              <a:cs typeface="Century Gothic" panose="020B050202020202020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82960" y="5529519"/>
            <a:ext cx="79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+mn-lt"/>
                <a:cs typeface="Century Gothic" panose="020B0502020202020204" charset="0"/>
              </a:rPr>
              <a:t>Test2</a:t>
            </a:r>
            <a:r>
              <a:rPr lang="zh-CN" altLang="en-US" sz="1600" b="1" dirty="0">
                <a:latin typeface="+mn-lt"/>
                <a:cs typeface="Century Gothic" panose="020B0502020202020204" charset="0"/>
              </a:rPr>
              <a:t>：</a:t>
            </a:r>
            <a:r>
              <a:rPr lang="en-US" altLang="zh-CN" sz="1600" dirty="0">
                <a:latin typeface="+mn-lt"/>
                <a:cs typeface="Century Gothic" panose="020B0502020202020204" charset="0"/>
              </a:rPr>
              <a:t>Acid resistance tests for 30 minutes (equivalent to 10,000 times accelerated acid rain test): </a:t>
            </a:r>
            <a:r>
              <a:rPr lang="en-US" altLang="zh-CN" sz="1600" dirty="0" smtClean="0">
                <a:latin typeface="+mn-lt"/>
                <a:cs typeface="Century Gothic" panose="020B0502020202020204" charset="0"/>
              </a:rPr>
              <a:t>corrosion </a:t>
            </a:r>
            <a:r>
              <a:rPr lang="en-US" altLang="zh-CN" sz="1600" dirty="0">
                <a:latin typeface="+mn-lt"/>
                <a:cs typeface="Century Gothic" panose="020B0502020202020204" charset="0"/>
              </a:rPr>
              <a:t>area ≤ 0.5%.</a:t>
            </a:r>
            <a:endParaRPr lang="zh-CN" altLang="en-US" sz="1600" dirty="0">
              <a:latin typeface="+mn-lt"/>
              <a:cs typeface="Century Gothic" panose="020B0502020202020204" charset="0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9670" r="9121" b="23869"/>
          <a:stretch/>
        </p:blipFill>
        <p:spPr bwMode="auto">
          <a:xfrm rot="16200000">
            <a:off x="2719430" y="2469742"/>
            <a:ext cx="1285714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4" t="13168" r="6930" b="18931"/>
          <a:stretch/>
        </p:blipFill>
        <p:spPr bwMode="auto">
          <a:xfrm rot="16200000">
            <a:off x="735437" y="2469742"/>
            <a:ext cx="1285714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0" t="6584" r="4740" b="21193"/>
          <a:stretch/>
        </p:blipFill>
        <p:spPr bwMode="auto">
          <a:xfrm rot="16200000">
            <a:off x="7158644" y="2469742"/>
            <a:ext cx="1285714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0" t="16825" r="11747" b="21887"/>
          <a:stretch/>
        </p:blipFill>
        <p:spPr bwMode="auto">
          <a:xfrm rot="16200000">
            <a:off x="5167463" y="2465724"/>
            <a:ext cx="1293750" cy="18000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3777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altLang="zh-CN" dirty="0"/>
              <a:t>FLOOR STANDING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sz="3000" dirty="0" smtClean="0"/>
              <a:t>Features  </a:t>
            </a:r>
            <a:endParaRPr lang="en-US" sz="3000" dirty="0" smtClean="0"/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Golden Fin Plus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28243" r="49825" b="8747"/>
          <a:stretch/>
        </p:blipFill>
        <p:spPr bwMode="auto">
          <a:xfrm>
            <a:off x="2383130" y="3105528"/>
            <a:ext cx="4180672" cy="324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3794531" y="3316159"/>
            <a:ext cx="11384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Common 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Fin</a:t>
            </a:r>
          </a:p>
        </p:txBody>
      </p:sp>
      <p:sp>
        <p:nvSpPr>
          <p:cNvPr id="33" name="矩形 32"/>
          <p:cNvSpPr/>
          <p:nvPr/>
        </p:nvSpPr>
        <p:spPr>
          <a:xfrm>
            <a:off x="5155913" y="331615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Gold Fin</a:t>
            </a:r>
          </a:p>
        </p:txBody>
      </p:sp>
      <p:sp>
        <p:nvSpPr>
          <p:cNvPr id="34" name="矩形 33"/>
          <p:cNvSpPr/>
          <p:nvPr/>
        </p:nvSpPr>
        <p:spPr>
          <a:xfrm>
            <a:off x="2467261" y="3553552"/>
            <a:ext cx="16113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Contact Angle (°)</a:t>
            </a:r>
          </a:p>
        </p:txBody>
      </p:sp>
      <p:sp>
        <p:nvSpPr>
          <p:cNvPr id="35" name="矩形 34"/>
          <p:cNvSpPr/>
          <p:nvPr/>
        </p:nvSpPr>
        <p:spPr>
          <a:xfrm>
            <a:off x="2467261" y="3850292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50</a:t>
            </a:r>
          </a:p>
        </p:txBody>
      </p:sp>
      <p:sp>
        <p:nvSpPr>
          <p:cNvPr id="36" name="矩形 35"/>
          <p:cNvSpPr/>
          <p:nvPr/>
        </p:nvSpPr>
        <p:spPr>
          <a:xfrm>
            <a:off x="2467261" y="423935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40</a:t>
            </a:r>
          </a:p>
        </p:txBody>
      </p:sp>
      <p:sp>
        <p:nvSpPr>
          <p:cNvPr id="37" name="矩形 36"/>
          <p:cNvSpPr/>
          <p:nvPr/>
        </p:nvSpPr>
        <p:spPr>
          <a:xfrm>
            <a:off x="2467261" y="4628411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30</a:t>
            </a:r>
          </a:p>
        </p:txBody>
      </p:sp>
      <p:sp>
        <p:nvSpPr>
          <p:cNvPr id="38" name="矩形 37"/>
          <p:cNvSpPr/>
          <p:nvPr/>
        </p:nvSpPr>
        <p:spPr>
          <a:xfrm>
            <a:off x="2467261" y="5017470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20</a:t>
            </a:r>
          </a:p>
        </p:txBody>
      </p:sp>
      <p:sp>
        <p:nvSpPr>
          <p:cNvPr id="39" name="矩形 38"/>
          <p:cNvSpPr/>
          <p:nvPr/>
        </p:nvSpPr>
        <p:spPr>
          <a:xfrm>
            <a:off x="2467261" y="5406530"/>
            <a:ext cx="354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10</a:t>
            </a:r>
          </a:p>
        </p:txBody>
      </p:sp>
      <p:sp>
        <p:nvSpPr>
          <p:cNvPr id="40" name="矩形 39"/>
          <p:cNvSpPr/>
          <p:nvPr/>
        </p:nvSpPr>
        <p:spPr>
          <a:xfrm>
            <a:off x="2467261" y="5795590"/>
            <a:ext cx="2696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0</a:t>
            </a:r>
          </a:p>
        </p:txBody>
      </p:sp>
      <p:sp>
        <p:nvSpPr>
          <p:cNvPr id="41" name="矩形 40"/>
          <p:cNvSpPr/>
          <p:nvPr/>
        </p:nvSpPr>
        <p:spPr>
          <a:xfrm>
            <a:off x="2812442" y="5963742"/>
            <a:ext cx="4395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500</a:t>
            </a:r>
          </a:p>
        </p:txBody>
      </p:sp>
      <p:sp>
        <p:nvSpPr>
          <p:cNvPr id="42" name="矩形 41"/>
          <p:cNvSpPr/>
          <p:nvPr/>
        </p:nvSpPr>
        <p:spPr>
          <a:xfrm>
            <a:off x="3285130" y="596374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1000</a:t>
            </a:r>
          </a:p>
        </p:txBody>
      </p:sp>
      <p:sp>
        <p:nvSpPr>
          <p:cNvPr id="43" name="矩形 42"/>
          <p:cNvSpPr/>
          <p:nvPr/>
        </p:nvSpPr>
        <p:spPr>
          <a:xfrm>
            <a:off x="3835963" y="596374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1500</a:t>
            </a:r>
          </a:p>
        </p:txBody>
      </p:sp>
      <p:sp>
        <p:nvSpPr>
          <p:cNvPr id="44" name="矩形 43"/>
          <p:cNvSpPr/>
          <p:nvPr/>
        </p:nvSpPr>
        <p:spPr>
          <a:xfrm>
            <a:off x="4386797" y="596374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2000</a:t>
            </a:r>
          </a:p>
        </p:txBody>
      </p:sp>
      <p:sp>
        <p:nvSpPr>
          <p:cNvPr id="45" name="矩形 44"/>
          <p:cNvSpPr/>
          <p:nvPr/>
        </p:nvSpPr>
        <p:spPr>
          <a:xfrm>
            <a:off x="4937631" y="596374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2500</a:t>
            </a:r>
          </a:p>
        </p:txBody>
      </p:sp>
      <p:sp>
        <p:nvSpPr>
          <p:cNvPr id="46" name="矩形 45"/>
          <p:cNvSpPr/>
          <p:nvPr/>
        </p:nvSpPr>
        <p:spPr>
          <a:xfrm>
            <a:off x="5488465" y="596374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3000</a:t>
            </a:r>
          </a:p>
        </p:txBody>
      </p:sp>
      <p:sp>
        <p:nvSpPr>
          <p:cNvPr id="47" name="矩形 46"/>
          <p:cNvSpPr/>
          <p:nvPr/>
        </p:nvSpPr>
        <p:spPr>
          <a:xfrm>
            <a:off x="6039298" y="5963742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3500</a:t>
            </a:r>
          </a:p>
        </p:txBody>
      </p:sp>
      <p:sp>
        <p:nvSpPr>
          <p:cNvPr id="50" name="矩形 49"/>
          <p:cNvSpPr/>
          <p:nvPr/>
        </p:nvSpPr>
        <p:spPr>
          <a:xfrm>
            <a:off x="456556" y="2097300"/>
            <a:ext cx="839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cs typeface="Century Gothic" panose="020B0502020202020204" charset="0"/>
              </a:rPr>
              <a:t>Test </a:t>
            </a:r>
            <a:r>
              <a:rPr lang="en-US" altLang="zh-CN" sz="1600" b="1" dirty="0" smtClean="0">
                <a:cs typeface="Century Gothic" panose="020B0502020202020204" charset="0"/>
              </a:rPr>
              <a:t>3:  </a:t>
            </a:r>
            <a:r>
              <a:rPr lang="en-US" altLang="ja-JP" sz="1600" dirty="0" smtClean="0">
                <a:ea typeface="MS PGothic" pitchFamily="34" charset="-128"/>
              </a:rPr>
              <a:t>Dry-wet </a:t>
            </a:r>
            <a:r>
              <a:rPr lang="en-US" altLang="ja-JP" sz="1600" dirty="0">
                <a:ea typeface="MS PGothic" pitchFamily="34" charset="-128"/>
              </a:rPr>
              <a:t>cycle tests 3000 times (equivalent to using an air conditioner for 10 years): the golden fin still has good hydrophilicity (hydrophilic angle θ≤30°).</a:t>
            </a:r>
          </a:p>
        </p:txBody>
      </p:sp>
      <p:sp>
        <p:nvSpPr>
          <p:cNvPr id="51" name="矩形 50"/>
          <p:cNvSpPr/>
          <p:nvPr/>
        </p:nvSpPr>
        <p:spPr>
          <a:xfrm>
            <a:off x="4092208" y="2755277"/>
            <a:ext cx="7625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+mn-lt"/>
                <a:cs typeface="Century Gothic" panose="020B0502020202020204" charset="0"/>
              </a:rPr>
              <a:t>Test </a:t>
            </a:r>
            <a:r>
              <a:rPr lang="en-US" altLang="zh-CN" sz="1600" b="1" dirty="0" smtClean="0">
                <a:latin typeface="+mn-lt"/>
                <a:cs typeface="Century Gothic" panose="020B0502020202020204" charset="0"/>
              </a:rPr>
              <a:t>3</a:t>
            </a:r>
            <a:endParaRPr lang="en-US" altLang="zh-CN" sz="1600" b="1" dirty="0">
              <a:latin typeface="+mn-lt"/>
              <a:cs typeface="Century Gothic" panose="020B0502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41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altLang="zh-CN" dirty="0"/>
              <a:t>FLOOR STANDING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3759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Golden Fin Plus</a:t>
            </a:r>
          </a:p>
        </p:txBody>
      </p:sp>
      <p:sp>
        <p:nvSpPr>
          <p:cNvPr id="50" name="矩形 49"/>
          <p:cNvSpPr/>
          <p:nvPr/>
        </p:nvSpPr>
        <p:spPr>
          <a:xfrm>
            <a:off x="456556" y="2097300"/>
            <a:ext cx="8390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dirty="0">
                <a:ea typeface="MS PGothic" pitchFamily="34" charset="-128"/>
              </a:rPr>
              <a:t>After one year of operation, the prototype with golden coating shows better performance in all working conditions than the prototype with </a:t>
            </a:r>
            <a:r>
              <a:rPr lang="en-US" altLang="ja-JP" sz="1600" dirty="0" smtClean="0">
                <a:ea typeface="MS PGothic" pitchFamily="34" charset="-128"/>
              </a:rPr>
              <a:t>common </a:t>
            </a:r>
            <a:r>
              <a:rPr lang="en-US" altLang="ja-JP" sz="1600" dirty="0">
                <a:ea typeface="MS PGothic" pitchFamily="34" charset="-128"/>
              </a:rPr>
              <a:t>coated  foil. </a:t>
            </a:r>
          </a:p>
        </p:txBody>
      </p:sp>
      <p:pic>
        <p:nvPicPr>
          <p:cNvPr id="24" name="图片 23" descr="AF（可编辑文字）-06"/>
          <p:cNvPicPr>
            <a:picLocks noGrp="1" noChangeAspect="1"/>
          </p:cNvPicPr>
          <p:nvPr isPhoto="1"/>
        </p:nvPicPr>
        <p:blipFill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1" t="27562" r="51355" b="19022"/>
          <a:stretch/>
        </p:blipFill>
        <p:spPr>
          <a:xfrm>
            <a:off x="2341848" y="2901450"/>
            <a:ext cx="4637528" cy="32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矩形 25"/>
          <p:cNvSpPr/>
          <p:nvPr/>
        </p:nvSpPr>
        <p:spPr>
          <a:xfrm>
            <a:off x="2521465" y="2901450"/>
            <a:ext cx="8899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Capacity</a:t>
            </a:r>
          </a:p>
        </p:txBody>
      </p:sp>
      <p:sp>
        <p:nvSpPr>
          <p:cNvPr id="27" name="矩形 26"/>
          <p:cNvSpPr/>
          <p:nvPr/>
        </p:nvSpPr>
        <p:spPr>
          <a:xfrm>
            <a:off x="3560677" y="2901450"/>
            <a:ext cx="1188000" cy="27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Common </a:t>
            </a:r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Fin</a:t>
            </a:r>
          </a:p>
        </p:txBody>
      </p:sp>
      <p:sp>
        <p:nvSpPr>
          <p:cNvPr id="28" name="矩形 27"/>
          <p:cNvSpPr/>
          <p:nvPr/>
        </p:nvSpPr>
        <p:spPr>
          <a:xfrm>
            <a:off x="4908511" y="2901450"/>
            <a:ext cx="11363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Golden Fin</a:t>
            </a:r>
          </a:p>
        </p:txBody>
      </p:sp>
      <p:sp>
        <p:nvSpPr>
          <p:cNvPr id="29" name="矩形 28"/>
          <p:cNvSpPr/>
          <p:nvPr/>
        </p:nvSpPr>
        <p:spPr>
          <a:xfrm rot="711891">
            <a:off x="3533574" y="5401344"/>
            <a:ext cx="111662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13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Cooling </a:t>
            </a:r>
          </a:p>
        </p:txBody>
      </p:sp>
      <p:sp>
        <p:nvSpPr>
          <p:cNvPr id="31" name="矩形 30"/>
          <p:cNvSpPr/>
          <p:nvPr/>
        </p:nvSpPr>
        <p:spPr>
          <a:xfrm rot="711891">
            <a:off x="4623817" y="5660716"/>
            <a:ext cx="1116623" cy="248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13" dirty="0">
                <a:solidFill>
                  <a:srgbClr val="FFFFFF"/>
                </a:solidFill>
                <a:latin typeface="Century Gothic" panose="020B0502020202020204" charset="0"/>
                <a:cs typeface="Century Gothic" panose="020B0502020202020204" charset="0"/>
              </a:rPr>
              <a:t>Heating </a:t>
            </a:r>
          </a:p>
        </p:txBody>
      </p:sp>
    </p:spTree>
    <p:extLst>
      <p:ext uri="{BB962C8B-B14F-4D97-AF65-F5344CB8AC3E}">
        <p14:creationId xmlns:p14="http://schemas.microsoft.com/office/powerpoint/2010/main" val="248694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Line 2"/>
          <p:cNvSpPr>
            <a:spLocks noChangeShapeType="1"/>
          </p:cNvSpPr>
          <p:nvPr/>
        </p:nvSpPr>
        <p:spPr bwMode="auto">
          <a:xfrm flipH="1">
            <a:off x="0" y="6096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>
            <a:spAutoFit/>
          </a:bodyPr>
          <a:lstStyle/>
          <a:p>
            <a:pPr eaLnBrk="1" hangingPunct="1"/>
            <a:endParaRPr lang="zh-CN" altLang="en-US" sz="180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7411" name="Line 3"/>
          <p:cNvSpPr>
            <a:spLocks noChangeShapeType="1"/>
          </p:cNvSpPr>
          <p:nvPr/>
        </p:nvSpPr>
        <p:spPr bwMode="auto">
          <a:xfrm flipH="1">
            <a:off x="0" y="1312863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ot="10800000">
            <a:spAutoFit/>
          </a:bodyPr>
          <a:lstStyle/>
          <a:p>
            <a:pPr eaLnBrk="1" hangingPunct="1"/>
            <a:endParaRPr lang="zh-CN" altLang="en-US" sz="1800">
              <a:solidFill>
                <a:prstClr val="black"/>
              </a:solidFill>
              <a:ea typeface="宋体" charset="-122"/>
            </a:endParaRPr>
          </a:p>
        </p:txBody>
      </p:sp>
      <p:sp>
        <p:nvSpPr>
          <p:cNvPr id="17412" name="Text Box 107"/>
          <p:cNvSpPr txBox="1">
            <a:spLocks noChangeArrowheads="1"/>
          </p:cNvSpPr>
          <p:nvPr/>
        </p:nvSpPr>
        <p:spPr bwMode="auto">
          <a:xfrm>
            <a:off x="2995242" y="5195888"/>
            <a:ext cx="336852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1pPr>
            <a:lvl2pPr marL="742950" indent="-28575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2pPr>
            <a:lvl3pPr marL="1143000" indent="-22860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3pPr>
            <a:lvl4pPr marL="1600200" indent="-22860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4pPr>
            <a:lvl5pPr marL="2057400" indent="-228600" eaLnBrk="0" hangingPunct="0"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003399"/>
                </a:solidFill>
                <a:latin typeface="Arial" pitchFamily="34" charset="0"/>
                <a:ea typeface="黑体" pitchFamily="49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0" lang="en-US" altLang="zh-CN" sz="2800" i="1">
                <a:solidFill>
                  <a:srgbClr val="0099FF"/>
                </a:solidFill>
                <a:ea typeface="宋体" pitchFamily="2" charset="-122"/>
              </a:rPr>
              <a:t>THANKS </a:t>
            </a:r>
            <a:r>
              <a:rPr kumimoji="0" lang="zh-CN" altLang="en-US" sz="2800" i="1">
                <a:solidFill>
                  <a:srgbClr val="0099FF"/>
                </a:solidFill>
                <a:ea typeface="宋体" pitchFamily="2" charset="-122"/>
              </a:rPr>
              <a:t>！</a:t>
            </a:r>
          </a:p>
        </p:txBody>
      </p:sp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47" t="30562" r="45544" b="54691"/>
          <a:stretch>
            <a:fillRect/>
          </a:stretch>
        </p:blipFill>
        <p:spPr bwMode="auto">
          <a:xfrm>
            <a:off x="2780230" y="1614489"/>
            <a:ext cx="3296857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28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pitchFamily="1" charset="-128"/>
              </a:defRPr>
            </a:lvl9pPr>
          </a:lstStyle>
          <a:p>
            <a:fld id="{2B577C84-57F4-4F10-B1D4-0AEE2471A9BE}" type="slidenum">
              <a:rPr lang="en-US" sz="1200">
                <a:latin typeface="Times New Roman" pitchFamily="18" charset="0"/>
              </a:rPr>
              <a:pPr/>
              <a:t>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UNIVERTIAL CDU</a:t>
            </a:r>
            <a:br>
              <a:rPr lang="en-US" dirty="0" smtClean="0"/>
            </a:br>
            <a:endParaRPr lang="en-US" sz="3000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15" y="2012797"/>
            <a:ext cx="2062214" cy="2712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9237" y="4725312"/>
            <a:ext cx="1537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Universal CDU</a:t>
            </a:r>
            <a:endParaRPr lang="zh-CN" altLang="en-US" sz="1600" dirty="0"/>
          </a:p>
        </p:txBody>
      </p:sp>
      <p:pic>
        <p:nvPicPr>
          <p:cNvPr id="1026" name="Picture 2" descr="D:\P-LC\Floorstand\DA400\DA4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8" r="26343"/>
          <a:stretch/>
        </p:blipFill>
        <p:spPr bwMode="auto">
          <a:xfrm>
            <a:off x="2353728" y="1430923"/>
            <a:ext cx="1165393" cy="346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064147" y="4725311"/>
            <a:ext cx="219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GD Floor-standing</a:t>
            </a:r>
            <a:endParaRPr lang="zh-CN" altLang="en-US" sz="1600" dirty="0"/>
          </a:p>
        </p:txBody>
      </p:sp>
      <p:pic>
        <p:nvPicPr>
          <p:cNvPr id="2050" name="Picture 2" descr="D:\O 产品资料\产品图片\Carri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565" y="2272696"/>
            <a:ext cx="351355" cy="1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0264070"/>
              </p:ext>
            </p:extLst>
          </p:nvPr>
        </p:nvGraphicFramePr>
        <p:xfrm>
          <a:off x="624527" y="5125111"/>
          <a:ext cx="8214673" cy="1645920"/>
        </p:xfrm>
        <a:graphic>
          <a:graphicData uri="http://schemas.openxmlformats.org/drawingml/2006/table">
            <a:tbl>
              <a:tblPr firstRow="1" bandRow="1"/>
              <a:tblGrid>
                <a:gridCol w="503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29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36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53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168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762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47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No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Inverter</a:t>
                      </a:r>
                      <a:r>
                        <a:rPr lang="zh-CN" altLang="en-US" sz="1600" baseline="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(R32)</a:t>
                      </a:r>
                      <a:endParaRPr lang="zh-CN" altLang="en-US" sz="1600" dirty="0" smtClean="0"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SEER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SCOP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600" b="1" kern="1200" dirty="0" smtClean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Operation temperature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1" kern="1200" dirty="0" smtClean="0">
                          <a:solidFill>
                            <a:schemeClr val="lt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Power supply</a:t>
                      </a:r>
                      <a:endParaRPr lang="zh-CN" altLang="en-US" sz="1600" b="1" kern="1200" dirty="0">
                        <a:solidFill>
                          <a:schemeClr val="lt1"/>
                        </a:solidFill>
                        <a:latin typeface="Century Gothic" panose="020B0502020202020204" pitchFamily="34" charset="0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Remark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ERP </a:t>
                      </a:r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altLang="zh-CN" sz="1600" baseline="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48K</a:t>
                      </a:r>
                      <a:endParaRPr lang="en-US" altLang="zh-CN" sz="16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6.2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A</a:t>
                      </a:r>
                      <a:r>
                        <a:rPr lang="en-US" altLang="zh-CN" sz="16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+++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algn="ctr" defTabSz="914354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4.0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Century Gothic" panose="020B0502020202020204" pitchFamily="34" charset="0"/>
                      </a:endParaRPr>
                    </a:p>
                    <a:p>
                      <a:pPr marL="0" algn="ctr" defTabSz="914354" rtl="0" eaLnBrk="1" latinLnBrk="0" hangingPunct="1"/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A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+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17~30 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℃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380~415V / 50Hz / 3Ph</a:t>
                      </a:r>
                      <a:endParaRPr lang="zh-CN" altLang="en-US" sz="160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European standard (EU)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9014" y="1419862"/>
            <a:ext cx="1112857" cy="2933174"/>
          </a:xfrm>
          <a:prstGeom prst="rect">
            <a:avLst/>
          </a:prstGeom>
        </p:spPr>
      </p:pic>
      <p:sp>
        <p:nvSpPr>
          <p:cNvPr id="22" name="TextBox 26"/>
          <p:cNvSpPr txBox="1"/>
          <p:nvPr/>
        </p:nvSpPr>
        <p:spPr>
          <a:xfrm>
            <a:off x="3829014" y="4369896"/>
            <a:ext cx="1172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RG67N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4934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-LC\Floorstand\DA400\DA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00" y="2805186"/>
            <a:ext cx="5232895" cy="7849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069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Model </a:t>
            </a:r>
            <a:r>
              <a:rPr lang="en-US" altLang="zh-CN" dirty="0" smtClean="0">
                <a:solidFill>
                  <a:srgbClr val="00B050"/>
                </a:solidFill>
              </a:rPr>
              <a:t>Design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6556" y="2097300"/>
            <a:ext cx="839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MS PGothic" pitchFamily="34" charset="-128"/>
              </a:rPr>
              <a:t>When the unit is shut down, the air outlet will automatically close to keep the dust </a:t>
            </a:r>
            <a:r>
              <a:rPr lang="en-US" altLang="ja-JP" sz="2000" dirty="0" smtClean="0">
                <a:ea typeface="MS PGothic" pitchFamily="34" charset="-128"/>
              </a:rPr>
              <a:t>out.</a:t>
            </a:r>
            <a:endParaRPr lang="en-US" altLang="ja-JP" sz="2000" dirty="0">
              <a:ea typeface="MS PGothic" pitchFamily="34" charset="-128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3498602" y="3993446"/>
            <a:ext cx="10001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54284" y="3854946"/>
            <a:ext cx="1502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Dust-proof Air Outlet</a:t>
            </a:r>
            <a:endParaRPr lang="zh-CN" altLang="en-US" sz="1200" dirty="0"/>
          </a:p>
        </p:txBody>
      </p:sp>
      <p:cxnSp>
        <p:nvCxnSpPr>
          <p:cNvPr id="23" name="直接连接符 22"/>
          <p:cNvCxnSpPr/>
          <p:nvPr/>
        </p:nvCxnSpPr>
        <p:spPr>
          <a:xfrm>
            <a:off x="3498602" y="5153210"/>
            <a:ext cx="10001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54284" y="5014710"/>
            <a:ext cx="1657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VLED Hidden Display</a:t>
            </a:r>
            <a:endParaRPr lang="zh-CN" altLang="en-US" sz="1200" dirty="0"/>
          </a:p>
        </p:txBody>
      </p:sp>
      <p:cxnSp>
        <p:nvCxnSpPr>
          <p:cNvPr id="25" name="直接连接符 24"/>
          <p:cNvCxnSpPr/>
          <p:nvPr/>
        </p:nvCxnSpPr>
        <p:spPr>
          <a:xfrm>
            <a:off x="3498602" y="5601941"/>
            <a:ext cx="100010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854284" y="5463441"/>
            <a:ext cx="1158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Touch Buttons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335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43284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VLED Display &amp; Control Panel</a:t>
            </a:r>
            <a:endParaRPr lang="en-US" altLang="zh-CN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68" y="2246674"/>
            <a:ext cx="7955528" cy="3836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2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56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Powerful </a:t>
            </a:r>
            <a:r>
              <a:rPr lang="en-US" altLang="zh-CN" dirty="0">
                <a:solidFill>
                  <a:srgbClr val="00B050"/>
                </a:solidFill>
              </a:rPr>
              <a:t>Air Flow</a:t>
            </a:r>
          </a:p>
        </p:txBody>
      </p:sp>
      <p:sp>
        <p:nvSpPr>
          <p:cNvPr id="7" name="矩形 6"/>
          <p:cNvSpPr/>
          <p:nvPr/>
        </p:nvSpPr>
        <p:spPr>
          <a:xfrm>
            <a:off x="456556" y="2097300"/>
            <a:ext cx="86874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MS PGothic" pitchFamily="34" charset="-128"/>
              </a:rPr>
              <a:t>Equipped with a powerful DC motor and a large-diameter centrifugal blower wheel to achieve an airflow of up to </a:t>
            </a:r>
            <a:r>
              <a:rPr lang="en-US" altLang="ja-JP" sz="2000" dirty="0" smtClean="0">
                <a:ea typeface="MS PGothic" pitchFamily="34" charset="-128"/>
              </a:rPr>
              <a:t>2</a:t>
            </a:r>
            <a:r>
              <a:rPr lang="en-US" altLang="zh-CN" sz="2000" dirty="0" smtClean="0">
                <a:ea typeface="MS PGothic" pitchFamily="34" charset="-128"/>
              </a:rPr>
              <a:t>4</a:t>
            </a:r>
            <a:r>
              <a:rPr lang="en-US" altLang="ja-JP" sz="2000" dirty="0" smtClean="0">
                <a:ea typeface="MS PGothic" pitchFamily="34" charset="-128"/>
              </a:rPr>
              <a:t>00 </a:t>
            </a:r>
            <a:r>
              <a:rPr lang="en-US" altLang="ja-JP" sz="2000" dirty="0">
                <a:ea typeface="MS PGothic" pitchFamily="34" charset="-128"/>
              </a:rPr>
              <a:t>m³/h. The large air outlet and six large air directing blades enable an airflow distance of up to 12 m.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27" y="3112962"/>
            <a:ext cx="6657843" cy="3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1536283" y="4454784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40cm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75967" y="4492884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350mm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347130" y="4077357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496mm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358527" y="5021230"/>
            <a:ext cx="1483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Large-diameter centrifugal blower wheel with a diameter of 40 cm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023979" y="5021230"/>
            <a:ext cx="1494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>
                <a:solidFill>
                  <a:schemeClr val="bg1"/>
                </a:solidFill>
              </a:rPr>
              <a:t>The air outlet area increases by 28%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1759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3D </a:t>
            </a:r>
            <a:r>
              <a:rPr lang="en-US" altLang="zh-CN" dirty="0">
                <a:solidFill>
                  <a:srgbClr val="00B050"/>
                </a:solidFill>
              </a:rPr>
              <a:t>Air </a:t>
            </a:r>
            <a:r>
              <a:rPr lang="en-US" altLang="zh-CN" dirty="0" smtClean="0">
                <a:solidFill>
                  <a:srgbClr val="00B050"/>
                </a:solidFill>
              </a:rPr>
              <a:t>Flow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6556" y="2097300"/>
            <a:ext cx="839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MS PGothic" pitchFamily="34" charset="-128"/>
              </a:rPr>
              <a:t>Auto-swing horizontal and vertical air flap for optimal air distribution of supply air temperature and velocity inside air conditioned </a:t>
            </a:r>
            <a:r>
              <a:rPr lang="en-US" altLang="ja-JP" sz="2000" dirty="0" smtClean="0">
                <a:ea typeface="MS PGothic" pitchFamily="34" charset="-128"/>
              </a:rPr>
              <a:t>space.</a:t>
            </a:r>
            <a:endParaRPr lang="en-US" altLang="ja-JP" sz="2000" dirty="0"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591" y="2859668"/>
            <a:ext cx="7025833" cy="395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227052" y="4073267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50°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11430" y="4266306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72°</a:t>
            </a:r>
            <a:endParaRPr lang="zh-CN" alt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22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2233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50"/>
                </a:solidFill>
              </a:rPr>
              <a:t>Wind Avoid Me</a:t>
            </a:r>
          </a:p>
        </p:txBody>
      </p:sp>
      <p:sp>
        <p:nvSpPr>
          <p:cNvPr id="7" name="矩形 6"/>
          <p:cNvSpPr/>
          <p:nvPr/>
        </p:nvSpPr>
        <p:spPr>
          <a:xfrm>
            <a:off x="456556" y="2097300"/>
            <a:ext cx="839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MS PGothic" pitchFamily="34" charset="-128"/>
              </a:rPr>
              <a:t>With one tap of button, the airflow </a:t>
            </a:r>
            <a:r>
              <a:rPr lang="en-US" altLang="ja-JP" sz="2000" dirty="0" smtClean="0">
                <a:ea typeface="MS PGothic" pitchFamily="34" charset="-128"/>
              </a:rPr>
              <a:t>direction </a:t>
            </a:r>
            <a:r>
              <a:rPr lang="en-US" altLang="ja-JP" sz="2000" dirty="0">
                <a:ea typeface="MS PGothic" pitchFamily="34" charset="-128"/>
              </a:rPr>
              <a:t>is automatically adjusted to the </a:t>
            </a:r>
            <a:r>
              <a:rPr lang="en-US" altLang="ja-JP" sz="2000" dirty="0" smtClean="0">
                <a:ea typeface="MS PGothic" pitchFamily="34" charset="-128"/>
              </a:rPr>
              <a:t>maximum </a:t>
            </a:r>
            <a:r>
              <a:rPr lang="en-US" altLang="ja-JP" sz="2000" dirty="0">
                <a:ea typeface="MS PGothic" pitchFamily="34" charset="-128"/>
              </a:rPr>
              <a:t>angle to prevent direct </a:t>
            </a:r>
            <a:r>
              <a:rPr lang="en-US" altLang="ja-JP" sz="2000" dirty="0" smtClean="0">
                <a:ea typeface="MS PGothic" pitchFamily="34" charset="-128"/>
              </a:rPr>
              <a:t>cold/hot </a:t>
            </a:r>
            <a:r>
              <a:rPr lang="en-US" altLang="ja-JP" sz="2000" dirty="0" smtClean="0">
                <a:ea typeface="MS PGothic" pitchFamily="34" charset="-128"/>
              </a:rPr>
              <a:t>drafts.</a:t>
            </a:r>
            <a:endParaRPr lang="en-US" altLang="ja-JP" sz="2000" dirty="0">
              <a:ea typeface="MS PGothic" pitchFamily="34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103" y="2863061"/>
            <a:ext cx="6591319" cy="3707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00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30620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Cleanable Dust Filter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6556" y="2097300"/>
            <a:ext cx="8390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MS PGothic" pitchFamily="34" charset="-128"/>
              </a:rPr>
              <a:t>High density filter  removes the particles in the air, provides clean air always, and it is washable.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556718" y="3208745"/>
            <a:ext cx="5652296" cy="2462843"/>
            <a:chOff x="6572433" y="2396922"/>
            <a:chExt cx="5652296" cy="2462843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157" t="22554" b="36646"/>
            <a:stretch/>
          </p:blipFill>
          <p:spPr>
            <a:xfrm>
              <a:off x="6976864" y="2396922"/>
              <a:ext cx="5247865" cy="2435771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5" t="22554" r="65802" b="36646"/>
            <a:stretch/>
          </p:blipFill>
          <p:spPr>
            <a:xfrm>
              <a:off x="6572433" y="2423994"/>
              <a:ext cx="2267542" cy="24357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33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72CC-EC4D-4223-8570-73F83A14724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90563"/>
            <a:ext cx="8610600" cy="609600"/>
          </a:xfrm>
        </p:spPr>
        <p:txBody>
          <a:bodyPr/>
          <a:lstStyle/>
          <a:p>
            <a:r>
              <a:rPr lang="en-US" dirty="0" smtClean="0"/>
              <a:t>FLOOR STANDING</a:t>
            </a:r>
            <a:br>
              <a:rPr lang="en-US" dirty="0" smtClean="0"/>
            </a:br>
            <a:r>
              <a:rPr lang="en-US" sz="3000" dirty="0" smtClean="0"/>
              <a:t>Features  </a:t>
            </a:r>
          </a:p>
        </p:txBody>
      </p:sp>
      <p:pic>
        <p:nvPicPr>
          <p:cNvPr id="5" name="Picture 16" descr="orange-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7" y="1814831"/>
            <a:ext cx="136525" cy="1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6556" y="1680837"/>
            <a:ext cx="19127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B050"/>
                </a:solidFill>
              </a:rPr>
              <a:t>Auto-Restart</a:t>
            </a:r>
            <a:endParaRPr lang="en-US" altLang="zh-CN" dirty="0">
              <a:solidFill>
                <a:srgbClr val="00B05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6556" y="2097300"/>
            <a:ext cx="8390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ea typeface="MS PGothic" pitchFamily="34" charset="-128"/>
              </a:rPr>
              <a:t>If the air conditioner breaks off unexpectedly due to the power cut, it will restart with the previous function setting automatically when the power resumes.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0" y="3164688"/>
            <a:ext cx="3622856" cy="28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51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85437676-2293-4004-bd57-00a0e122c55d}"/>
</p:tagLst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20000"/>
      </a:accent1>
      <a:accent2>
        <a:srgbClr val="0000F0"/>
      </a:accent2>
      <a:accent3>
        <a:srgbClr val="FFFFFF"/>
      </a:accent3>
      <a:accent4>
        <a:srgbClr val="000000"/>
      </a:accent4>
      <a:accent5>
        <a:srgbClr val="E5AAAA"/>
      </a:accent5>
      <a:accent6>
        <a:srgbClr val="0000D9"/>
      </a:accent6>
      <a:hlink>
        <a:srgbClr val="F6FC00"/>
      </a:hlink>
      <a:folHlink>
        <a:srgbClr val="009A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EFCB6914CF054AAAF3F452609D1F6B" ma:contentTypeVersion="1" ma:contentTypeDescription="Create a new document." ma:contentTypeScope="" ma:versionID="4bdf7c694b97fd7eb283a0429fc4cf3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a06d6fac6d8f3ef9a355fe6c8a09ea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751533-CF0C-4182-BA89-5D95F24C77A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20806567-3548-4137-A36A-12F2318A79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A7DCD4-AAA0-4A12-9114-9A20F3CD883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MagdaG3:Applications:Microsoft Office 98:Templates:Blank Presentation</Template>
  <TotalTime>992</TotalTime>
  <Words>563</Words>
  <Application>Microsoft Office PowerPoint</Application>
  <PresentationFormat>全屏显示(4:3)</PresentationFormat>
  <Paragraphs>129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Geneva</vt:lpstr>
      <vt:lpstr>MS PGothic</vt:lpstr>
      <vt:lpstr>宋体</vt:lpstr>
      <vt:lpstr>Arial</vt:lpstr>
      <vt:lpstr>Calibri</vt:lpstr>
      <vt:lpstr>Century Gothic</vt:lpstr>
      <vt:lpstr>Times</vt:lpstr>
      <vt:lpstr>Times New Roman</vt:lpstr>
      <vt:lpstr>Blank Presentation</vt:lpstr>
      <vt:lpstr>Office 主题</vt:lpstr>
      <vt:lpstr>PowerPoint 演示文稿</vt:lpstr>
      <vt:lpstr>UNIVERTIAL CDU </vt:lpstr>
      <vt:lpstr>FLOOR STANDING Features  </vt:lpstr>
      <vt:lpstr>FLOOR STANDING Features  </vt:lpstr>
      <vt:lpstr>FLOOR STANDING Features  </vt:lpstr>
      <vt:lpstr>FLOOR STANDING Features  </vt:lpstr>
      <vt:lpstr>FLOOR STANDING Features  </vt:lpstr>
      <vt:lpstr>FLOOR STANDING Features  </vt:lpstr>
      <vt:lpstr>FLOOR STANDING Features  </vt:lpstr>
      <vt:lpstr>FLOOR STANDING  Other Features  </vt:lpstr>
      <vt:lpstr>FLOOR STANDING Features  </vt:lpstr>
      <vt:lpstr>FLOOR STANDING Features  </vt:lpstr>
      <vt:lpstr>FLOOR STANDING  Features  </vt:lpstr>
      <vt:lpstr>FLOOR STANDING Features 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Kunze, Jeffrey            BIS</dc:creator>
  <cp:lastModifiedBy>姚菊</cp:lastModifiedBy>
  <cp:revision>751</cp:revision>
  <cp:lastPrinted>2003-12-08T20:50:22Z</cp:lastPrinted>
  <dcterms:created xsi:type="dcterms:W3CDTF">2000-11-14T15:35:50Z</dcterms:created>
  <dcterms:modified xsi:type="dcterms:W3CDTF">2021-11-04T03:30:29Z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0x010100C6EFCB6914CF054AAAF3F452609D1F6B</vt:lpwstr>
  </property>
</Properties>
</file>