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2" r:id="rId1"/>
  </p:sldMasterIdLst>
  <p:notesMasterIdLst>
    <p:notesMasterId r:id="rId50"/>
  </p:notesMasterIdLst>
  <p:handoutMasterIdLst>
    <p:handoutMasterId r:id="rId51"/>
  </p:handoutMasterIdLst>
  <p:sldIdLst>
    <p:sldId id="573" r:id="rId2"/>
    <p:sldId id="624" r:id="rId3"/>
    <p:sldId id="574" r:id="rId4"/>
    <p:sldId id="649" r:id="rId5"/>
    <p:sldId id="628" r:id="rId6"/>
    <p:sldId id="643" r:id="rId7"/>
    <p:sldId id="626" r:id="rId8"/>
    <p:sldId id="627" r:id="rId9"/>
    <p:sldId id="652" r:id="rId10"/>
    <p:sldId id="653" r:id="rId11"/>
    <p:sldId id="645" r:id="rId12"/>
    <p:sldId id="644" r:id="rId13"/>
    <p:sldId id="655" r:id="rId14"/>
    <p:sldId id="646" r:id="rId15"/>
    <p:sldId id="647" r:id="rId16"/>
    <p:sldId id="648" r:id="rId17"/>
    <p:sldId id="630" r:id="rId18"/>
    <p:sldId id="654" r:id="rId19"/>
    <p:sldId id="635" r:id="rId20"/>
    <p:sldId id="633" r:id="rId21"/>
    <p:sldId id="634" r:id="rId22"/>
    <p:sldId id="636" r:id="rId23"/>
    <p:sldId id="637" r:id="rId24"/>
    <p:sldId id="641" r:id="rId25"/>
    <p:sldId id="642" r:id="rId26"/>
    <p:sldId id="650" r:id="rId27"/>
    <p:sldId id="575" r:id="rId28"/>
    <p:sldId id="581" r:id="rId29"/>
    <p:sldId id="582" r:id="rId30"/>
    <p:sldId id="586" r:id="rId31"/>
    <p:sldId id="580" r:id="rId32"/>
    <p:sldId id="584" r:id="rId33"/>
    <p:sldId id="585" r:id="rId34"/>
    <p:sldId id="587" r:id="rId35"/>
    <p:sldId id="620" r:id="rId36"/>
    <p:sldId id="588" r:id="rId37"/>
    <p:sldId id="613" r:id="rId38"/>
    <p:sldId id="589" r:id="rId39"/>
    <p:sldId id="651" r:id="rId40"/>
    <p:sldId id="608" r:id="rId41"/>
    <p:sldId id="596" r:id="rId42"/>
    <p:sldId id="607" r:id="rId43"/>
    <p:sldId id="619" r:id="rId44"/>
    <p:sldId id="614" r:id="rId45"/>
    <p:sldId id="598" r:id="rId46"/>
    <p:sldId id="606" r:id="rId47"/>
    <p:sldId id="595" r:id="rId48"/>
    <p:sldId id="599" r:id="rId49"/>
  </p:sldIdLst>
  <p:sldSz cx="9144000" cy="5143500" type="screen16x9"/>
  <p:notesSz cx="6858000" cy="9144000"/>
  <p:custDataLst>
    <p:tags r:id="rId52"/>
  </p:custDataLst>
  <p:defaultTextStyle>
    <a:defPPr marL="0" marR="0" indent="0" algn="l" defTabSz="342900" rtl="0" fontAlgn="auto" latinLnBrk="1" hangingPunct="0">
      <a:lnSpc>
        <a:spcPct val="100000"/>
      </a:lnSpc>
      <a:spcBef>
        <a:spcPts val="0"/>
      </a:spcBef>
      <a:spcAft>
        <a:spcPts val="0"/>
      </a:spcAft>
      <a:buClrTx/>
      <a:buSzTx/>
      <a:buFontTx/>
      <a:buNone/>
      <a:defRPr kumimoji="0" sz="675"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1pPr>
    <a:lvl2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defRPr kumimoji="0" sz="135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826" userDrawn="1">
          <p15:clr>
            <a:srgbClr val="A4A3A4"/>
          </p15:clr>
        </p15:guide>
        <p15:guide id="2" pos="317" userDrawn="1">
          <p15:clr>
            <a:srgbClr val="A4A3A4"/>
          </p15:clr>
        </p15:guide>
        <p15:guide id="3" pos="5443" userDrawn="1">
          <p15:clr>
            <a:srgbClr val="A4A3A4"/>
          </p15:clr>
        </p15:guide>
        <p15:guide id="4" orient="horz" pos="2867" userDrawn="1">
          <p15:clr>
            <a:srgbClr val="A4A3A4"/>
          </p15:clr>
        </p15:guide>
        <p15:guide id="9" pos="5261" userDrawn="1">
          <p15:clr>
            <a:srgbClr val="A4A3A4"/>
          </p15:clr>
        </p15:guide>
        <p15:guide id="13" pos="204" userDrawn="1">
          <p15:clr>
            <a:srgbClr val="A4A3A4"/>
          </p15:clr>
        </p15:guide>
        <p15:guide id="17" orient="horz" pos="3072" userDrawn="1">
          <p15:clr>
            <a:srgbClr val="A4A3A4"/>
          </p15:clr>
        </p15:guide>
        <p15:guide id="19" orient="horz" pos="282" userDrawn="1">
          <p15:clr>
            <a:srgbClr val="A4A3A4"/>
          </p15:clr>
        </p15:guide>
        <p15:guide id="20" pos="2903" userDrawn="1">
          <p15:clr>
            <a:srgbClr val="A4A3A4"/>
          </p15:clr>
        </p15:guide>
        <p15:guide id="22" orient="horz" pos="1234" userDrawn="1">
          <p15:clr>
            <a:srgbClr val="A4A3A4"/>
          </p15:clr>
        </p15:guide>
        <p15:guide id="24" pos="1314" userDrawn="1">
          <p15:clr>
            <a:srgbClr val="A4A3A4"/>
          </p15:clr>
        </p15:guide>
        <p15:guide id="25" pos="635" userDrawn="1">
          <p15:clr>
            <a:srgbClr val="A4A3A4"/>
          </p15:clr>
        </p15:guide>
        <p15:guide id="26" pos="3351" userDrawn="1">
          <p15:clr>
            <a:srgbClr val="A4A3A4"/>
          </p15:clr>
        </p15:guide>
        <p15:guide id="27" pos="4672" userDrawn="1">
          <p15:clr>
            <a:srgbClr val="A4A3A4"/>
          </p15:clr>
        </p15:guide>
        <p15:guide id="28" pos="5534" userDrawn="1">
          <p15:clr>
            <a:srgbClr val="A4A3A4"/>
          </p15:clr>
        </p15:guide>
        <p15:guide id="29" pos="2213" userDrawn="1">
          <p15:clr>
            <a:srgbClr val="A4A3A4"/>
          </p15:clr>
        </p15:guide>
        <p15:guide id="30" orient="horz" pos="395" userDrawn="1">
          <p15:clr>
            <a:srgbClr val="A4A3A4"/>
          </p15:clr>
        </p15:guide>
        <p15:guide id="31" orient="horz" pos="146" userDrawn="1">
          <p15:clr>
            <a:srgbClr val="A4A3A4"/>
          </p15:clr>
        </p15:guide>
        <p15:guide id="32" pos="4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478FE"/>
    <a:srgbClr val="0096DF"/>
    <a:srgbClr val="82D8FF"/>
    <a:srgbClr val="0091D7"/>
    <a:srgbClr val="1178FE"/>
    <a:srgbClr val="00B0F0"/>
    <a:srgbClr val="404040"/>
    <a:srgbClr val="94C8FF"/>
    <a:srgbClr val="90C5FF"/>
    <a:srgbClr val="157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73885" autoAdjust="0"/>
  </p:normalViewPr>
  <p:slideViewPr>
    <p:cSldViewPr snapToGrid="0" snapToObjects="1">
      <p:cViewPr varScale="1">
        <p:scale>
          <a:sx n="150" d="100"/>
          <a:sy n="150" d="100"/>
        </p:scale>
        <p:origin x="450" y="126"/>
      </p:cViewPr>
      <p:guideLst>
        <p:guide orient="horz" pos="826"/>
        <p:guide pos="317"/>
        <p:guide pos="5443"/>
        <p:guide orient="horz" pos="2867"/>
        <p:guide pos="5261"/>
        <p:guide pos="204"/>
        <p:guide orient="horz" pos="3072"/>
        <p:guide orient="horz" pos="282"/>
        <p:guide pos="2903"/>
        <p:guide orient="horz" pos="1234"/>
        <p:guide pos="1314"/>
        <p:guide pos="635"/>
        <p:guide pos="3351"/>
        <p:guide pos="4672"/>
        <p:guide pos="5534"/>
        <p:guide pos="2213"/>
        <p:guide orient="horz" pos="395"/>
        <p:guide orient="horz" pos="146"/>
        <p:guide pos="495"/>
      </p:guideLst>
    </p:cSldViewPr>
  </p:slideViewPr>
  <p:notesTextViewPr>
    <p:cViewPr>
      <p:scale>
        <a:sx n="100" d="100"/>
        <a:sy n="100" d="100"/>
      </p:scale>
      <p:origin x="0" y="0"/>
    </p:cViewPr>
  </p:notesTextViewPr>
  <p:notesViewPr>
    <p:cSldViewPr snapToGrid="0" snapToObjects="1">
      <p:cViewPr varScale="1">
        <p:scale>
          <a:sx n="52" d="100"/>
          <a:sy n="52" d="100"/>
        </p:scale>
        <p:origin x="2680" y="56"/>
      </p:cViewPr>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A7D79-352E-455C-AFDD-24483872B94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245A0737-EFB3-449E-8402-C856E261CB8A}">
      <dgm:prSet phldrT="[文本]"/>
      <dgm:spPr/>
      <dgm:t>
        <a:bodyPr/>
        <a:lstStyle/>
        <a:p>
          <a:r>
            <a:rPr lang="en-US" altLang="zh-CN" dirty="0"/>
            <a:t>Electrical difference</a:t>
          </a:r>
          <a:endParaRPr lang="zh-CN" altLang="en-US" dirty="0"/>
        </a:p>
      </dgm:t>
    </dgm:pt>
    <dgm:pt modelId="{52271F6E-2E76-4F07-9111-E8389D8E828F}" type="parTrans" cxnId="{73C575EB-A6F8-4C95-9B38-D5BCCE2950A9}">
      <dgm:prSet/>
      <dgm:spPr/>
      <dgm:t>
        <a:bodyPr/>
        <a:lstStyle/>
        <a:p>
          <a:endParaRPr lang="zh-CN" altLang="en-US"/>
        </a:p>
      </dgm:t>
    </dgm:pt>
    <dgm:pt modelId="{0614860E-D5F3-4976-829F-C454EFD00452}" type="sibTrans" cxnId="{73C575EB-A6F8-4C95-9B38-D5BCCE2950A9}">
      <dgm:prSet/>
      <dgm:spPr/>
      <dgm:t>
        <a:bodyPr/>
        <a:lstStyle/>
        <a:p>
          <a:endParaRPr lang="zh-CN" altLang="en-US"/>
        </a:p>
      </dgm:t>
    </dgm:pt>
    <dgm:pt modelId="{D94E27B6-BFB3-4C66-BF41-3A2CD102031F}">
      <dgm:prSet phldrT="[文本]"/>
      <dgm:spPr/>
      <dgm:t>
        <a:bodyPr/>
        <a:lstStyle/>
        <a:p>
          <a:r>
            <a:rPr lang="en-US" altLang="zh-CN" dirty="0"/>
            <a:t>Features difference</a:t>
          </a:r>
          <a:endParaRPr lang="zh-CN" altLang="en-US" dirty="0"/>
        </a:p>
      </dgm:t>
    </dgm:pt>
    <dgm:pt modelId="{E4CC77E8-E2F0-4445-BE47-0A0F5FABFB29}" type="parTrans" cxnId="{5DACD5C7-F72D-4404-8F3E-67D8F3A7CF3A}">
      <dgm:prSet/>
      <dgm:spPr/>
      <dgm:t>
        <a:bodyPr/>
        <a:lstStyle/>
        <a:p>
          <a:endParaRPr lang="zh-CN" altLang="en-US"/>
        </a:p>
      </dgm:t>
    </dgm:pt>
    <dgm:pt modelId="{090B3DF9-1692-489D-B06D-85273DE0809D}" type="sibTrans" cxnId="{5DACD5C7-F72D-4404-8F3E-67D8F3A7CF3A}">
      <dgm:prSet/>
      <dgm:spPr/>
      <dgm:t>
        <a:bodyPr/>
        <a:lstStyle/>
        <a:p>
          <a:endParaRPr lang="zh-CN" altLang="en-US"/>
        </a:p>
      </dgm:t>
    </dgm:pt>
    <dgm:pt modelId="{213D500B-741B-405C-9C98-C96B4111A855}">
      <dgm:prSet phldrT="[文本]"/>
      <dgm:spPr/>
      <dgm:t>
        <a:bodyPr/>
        <a:lstStyle/>
        <a:p>
          <a:r>
            <a:rPr lang="en-US" altLang="zh-CN" dirty="0"/>
            <a:t>Structure difference</a:t>
          </a:r>
          <a:endParaRPr lang="zh-CN" altLang="en-US" dirty="0"/>
        </a:p>
      </dgm:t>
    </dgm:pt>
    <dgm:pt modelId="{976FF5F9-0648-4782-B0A5-2962E88AEBB7}" type="sibTrans" cxnId="{FF47C826-676C-4C78-A244-36E1D0FECD89}">
      <dgm:prSet/>
      <dgm:spPr/>
      <dgm:t>
        <a:bodyPr/>
        <a:lstStyle/>
        <a:p>
          <a:endParaRPr lang="zh-CN" altLang="en-US"/>
        </a:p>
      </dgm:t>
    </dgm:pt>
    <dgm:pt modelId="{BBC49490-52DD-4A0F-A503-007C81F13D15}" type="parTrans" cxnId="{FF47C826-676C-4C78-A244-36E1D0FECD89}">
      <dgm:prSet/>
      <dgm:spPr/>
      <dgm:t>
        <a:bodyPr/>
        <a:lstStyle/>
        <a:p>
          <a:endParaRPr lang="zh-CN" altLang="en-US"/>
        </a:p>
      </dgm:t>
    </dgm:pt>
    <dgm:pt modelId="{EC887A66-9F8C-4909-BC2C-E8D9693F4A83}" type="pres">
      <dgm:prSet presAssocID="{C1FA7D79-352E-455C-AFDD-24483872B94C}" presName="Name0" presStyleCnt="0">
        <dgm:presLayoutVars>
          <dgm:chMax val="7"/>
          <dgm:chPref val="7"/>
          <dgm:dir/>
        </dgm:presLayoutVars>
      </dgm:prSet>
      <dgm:spPr/>
    </dgm:pt>
    <dgm:pt modelId="{E000AFA0-0B81-480D-B093-BD83218CD5E1}" type="pres">
      <dgm:prSet presAssocID="{C1FA7D79-352E-455C-AFDD-24483872B94C}" presName="Name1" presStyleCnt="0"/>
      <dgm:spPr/>
    </dgm:pt>
    <dgm:pt modelId="{70BF6D22-64CA-44FE-93FC-4317FF97E9DF}" type="pres">
      <dgm:prSet presAssocID="{C1FA7D79-352E-455C-AFDD-24483872B94C}" presName="cycle" presStyleCnt="0"/>
      <dgm:spPr/>
    </dgm:pt>
    <dgm:pt modelId="{9B9FAD4E-091C-4112-AA4A-6AD5F27734FE}" type="pres">
      <dgm:prSet presAssocID="{C1FA7D79-352E-455C-AFDD-24483872B94C}" presName="srcNode" presStyleLbl="node1" presStyleIdx="0" presStyleCnt="3"/>
      <dgm:spPr/>
    </dgm:pt>
    <dgm:pt modelId="{824F9E52-5191-42D4-B220-3EADB4195172}" type="pres">
      <dgm:prSet presAssocID="{C1FA7D79-352E-455C-AFDD-24483872B94C}" presName="conn" presStyleLbl="parChTrans1D2" presStyleIdx="0" presStyleCnt="1"/>
      <dgm:spPr/>
    </dgm:pt>
    <dgm:pt modelId="{78443FB1-0247-4569-80E5-B0C1634B91C5}" type="pres">
      <dgm:prSet presAssocID="{C1FA7D79-352E-455C-AFDD-24483872B94C}" presName="extraNode" presStyleLbl="node1" presStyleIdx="0" presStyleCnt="3"/>
      <dgm:spPr/>
    </dgm:pt>
    <dgm:pt modelId="{B7ED10DA-058C-4E3D-B8BF-ED39B7264CEB}" type="pres">
      <dgm:prSet presAssocID="{C1FA7D79-352E-455C-AFDD-24483872B94C}" presName="dstNode" presStyleLbl="node1" presStyleIdx="0" presStyleCnt="3"/>
      <dgm:spPr/>
    </dgm:pt>
    <dgm:pt modelId="{46BA4BCA-0D98-4B81-97D7-0DD8006CCC27}" type="pres">
      <dgm:prSet presAssocID="{245A0737-EFB3-449E-8402-C856E261CB8A}" presName="text_1" presStyleLbl="node1" presStyleIdx="0" presStyleCnt="3">
        <dgm:presLayoutVars>
          <dgm:bulletEnabled val="1"/>
        </dgm:presLayoutVars>
      </dgm:prSet>
      <dgm:spPr/>
    </dgm:pt>
    <dgm:pt modelId="{5A3391CF-BDCB-46A9-A0FB-AE08FE83921B}" type="pres">
      <dgm:prSet presAssocID="{245A0737-EFB3-449E-8402-C856E261CB8A}" presName="accent_1" presStyleCnt="0"/>
      <dgm:spPr/>
    </dgm:pt>
    <dgm:pt modelId="{8F836E15-BD19-4EE0-9BE1-107C31E4ADBA}" type="pres">
      <dgm:prSet presAssocID="{245A0737-EFB3-449E-8402-C856E261CB8A}" presName="accentRepeatNode" presStyleLbl="solidFgAcc1" presStyleIdx="0" presStyleCnt="3"/>
      <dgm:spPr/>
    </dgm:pt>
    <dgm:pt modelId="{AD5CCA7E-890E-412A-93BB-CB3655E42C28}" type="pres">
      <dgm:prSet presAssocID="{213D500B-741B-405C-9C98-C96B4111A855}" presName="text_2" presStyleLbl="node1" presStyleIdx="1" presStyleCnt="3">
        <dgm:presLayoutVars>
          <dgm:bulletEnabled val="1"/>
        </dgm:presLayoutVars>
      </dgm:prSet>
      <dgm:spPr/>
    </dgm:pt>
    <dgm:pt modelId="{EBDCA5C4-5372-4298-835A-D19C99431BBC}" type="pres">
      <dgm:prSet presAssocID="{213D500B-741B-405C-9C98-C96B4111A855}" presName="accent_2" presStyleCnt="0"/>
      <dgm:spPr/>
    </dgm:pt>
    <dgm:pt modelId="{0D276D6B-A0AB-42E6-A1B2-6A2AE1448A39}" type="pres">
      <dgm:prSet presAssocID="{213D500B-741B-405C-9C98-C96B4111A855}" presName="accentRepeatNode" presStyleLbl="solidFgAcc1" presStyleIdx="1" presStyleCnt="3"/>
      <dgm:spPr/>
    </dgm:pt>
    <dgm:pt modelId="{34CD7BCA-92B2-4EB0-9A37-18AB5C5AF9D9}" type="pres">
      <dgm:prSet presAssocID="{D94E27B6-BFB3-4C66-BF41-3A2CD102031F}" presName="text_3" presStyleLbl="node1" presStyleIdx="2" presStyleCnt="3">
        <dgm:presLayoutVars>
          <dgm:bulletEnabled val="1"/>
        </dgm:presLayoutVars>
      </dgm:prSet>
      <dgm:spPr/>
    </dgm:pt>
    <dgm:pt modelId="{221E323E-F667-4A3C-BCF6-3CC578B2842B}" type="pres">
      <dgm:prSet presAssocID="{D94E27B6-BFB3-4C66-BF41-3A2CD102031F}" presName="accent_3" presStyleCnt="0"/>
      <dgm:spPr/>
    </dgm:pt>
    <dgm:pt modelId="{A00A1573-46B7-4614-ADF2-0CB3A51B9793}" type="pres">
      <dgm:prSet presAssocID="{D94E27B6-BFB3-4C66-BF41-3A2CD102031F}" presName="accentRepeatNode" presStyleLbl="solidFgAcc1" presStyleIdx="2" presStyleCnt="3"/>
      <dgm:spPr/>
    </dgm:pt>
  </dgm:ptLst>
  <dgm:cxnLst>
    <dgm:cxn modelId="{C4E7290D-F82E-479C-A295-5D9EF6A6D15E}" type="presOf" srcId="{D94E27B6-BFB3-4C66-BF41-3A2CD102031F}" destId="{34CD7BCA-92B2-4EB0-9A37-18AB5C5AF9D9}" srcOrd="0" destOrd="0" presId="urn:microsoft.com/office/officeart/2008/layout/VerticalCurvedList"/>
    <dgm:cxn modelId="{FF47C826-676C-4C78-A244-36E1D0FECD89}" srcId="{C1FA7D79-352E-455C-AFDD-24483872B94C}" destId="{213D500B-741B-405C-9C98-C96B4111A855}" srcOrd="1" destOrd="0" parTransId="{BBC49490-52DD-4A0F-A503-007C81F13D15}" sibTransId="{976FF5F9-0648-4782-B0A5-2962E88AEBB7}"/>
    <dgm:cxn modelId="{F3AFEE27-711C-46D5-B880-61E117099CAA}" type="presOf" srcId="{C1FA7D79-352E-455C-AFDD-24483872B94C}" destId="{EC887A66-9F8C-4909-BC2C-E8D9693F4A83}" srcOrd="0" destOrd="0" presId="urn:microsoft.com/office/officeart/2008/layout/VerticalCurvedList"/>
    <dgm:cxn modelId="{F520CB4F-4C7C-40C7-93A0-E730B3341646}" type="presOf" srcId="{213D500B-741B-405C-9C98-C96B4111A855}" destId="{AD5CCA7E-890E-412A-93BB-CB3655E42C28}" srcOrd="0" destOrd="0" presId="urn:microsoft.com/office/officeart/2008/layout/VerticalCurvedList"/>
    <dgm:cxn modelId="{114DA576-D8C4-41E7-AE9D-C4BF22E47C2E}" type="presOf" srcId="{245A0737-EFB3-449E-8402-C856E261CB8A}" destId="{46BA4BCA-0D98-4B81-97D7-0DD8006CCC27}" srcOrd="0" destOrd="0" presId="urn:microsoft.com/office/officeart/2008/layout/VerticalCurvedList"/>
    <dgm:cxn modelId="{4127F4B2-198B-4406-BF26-621BD3A64B3A}" type="presOf" srcId="{0614860E-D5F3-4976-829F-C454EFD00452}" destId="{824F9E52-5191-42D4-B220-3EADB4195172}" srcOrd="0" destOrd="0" presId="urn:microsoft.com/office/officeart/2008/layout/VerticalCurvedList"/>
    <dgm:cxn modelId="{5DACD5C7-F72D-4404-8F3E-67D8F3A7CF3A}" srcId="{C1FA7D79-352E-455C-AFDD-24483872B94C}" destId="{D94E27B6-BFB3-4C66-BF41-3A2CD102031F}" srcOrd="2" destOrd="0" parTransId="{E4CC77E8-E2F0-4445-BE47-0A0F5FABFB29}" sibTransId="{090B3DF9-1692-489D-B06D-85273DE0809D}"/>
    <dgm:cxn modelId="{73C575EB-A6F8-4C95-9B38-D5BCCE2950A9}" srcId="{C1FA7D79-352E-455C-AFDD-24483872B94C}" destId="{245A0737-EFB3-449E-8402-C856E261CB8A}" srcOrd="0" destOrd="0" parTransId="{52271F6E-2E76-4F07-9111-E8389D8E828F}" sibTransId="{0614860E-D5F3-4976-829F-C454EFD00452}"/>
    <dgm:cxn modelId="{13E22785-9D35-471E-A372-DD6B75A67A86}" type="presParOf" srcId="{EC887A66-9F8C-4909-BC2C-E8D9693F4A83}" destId="{E000AFA0-0B81-480D-B093-BD83218CD5E1}" srcOrd="0" destOrd="0" presId="urn:microsoft.com/office/officeart/2008/layout/VerticalCurvedList"/>
    <dgm:cxn modelId="{BE90ECB4-80D5-4CAE-AFB6-AA165805AAC7}" type="presParOf" srcId="{E000AFA0-0B81-480D-B093-BD83218CD5E1}" destId="{70BF6D22-64CA-44FE-93FC-4317FF97E9DF}" srcOrd="0" destOrd="0" presId="urn:microsoft.com/office/officeart/2008/layout/VerticalCurvedList"/>
    <dgm:cxn modelId="{156C16CB-65FC-45BF-B4BC-773B66AB9943}" type="presParOf" srcId="{70BF6D22-64CA-44FE-93FC-4317FF97E9DF}" destId="{9B9FAD4E-091C-4112-AA4A-6AD5F27734FE}" srcOrd="0" destOrd="0" presId="urn:microsoft.com/office/officeart/2008/layout/VerticalCurvedList"/>
    <dgm:cxn modelId="{822792F9-66B6-4388-87B2-F80640EEF99B}" type="presParOf" srcId="{70BF6D22-64CA-44FE-93FC-4317FF97E9DF}" destId="{824F9E52-5191-42D4-B220-3EADB4195172}" srcOrd="1" destOrd="0" presId="urn:microsoft.com/office/officeart/2008/layout/VerticalCurvedList"/>
    <dgm:cxn modelId="{2F5A1870-3F4F-41DB-A7AC-9A85289607E6}" type="presParOf" srcId="{70BF6D22-64CA-44FE-93FC-4317FF97E9DF}" destId="{78443FB1-0247-4569-80E5-B0C1634B91C5}" srcOrd="2" destOrd="0" presId="urn:microsoft.com/office/officeart/2008/layout/VerticalCurvedList"/>
    <dgm:cxn modelId="{8343B861-AD1D-454E-856A-02B117D325BB}" type="presParOf" srcId="{70BF6D22-64CA-44FE-93FC-4317FF97E9DF}" destId="{B7ED10DA-058C-4E3D-B8BF-ED39B7264CEB}" srcOrd="3" destOrd="0" presId="urn:microsoft.com/office/officeart/2008/layout/VerticalCurvedList"/>
    <dgm:cxn modelId="{796F5F37-C190-4A18-8DAE-0E742094D2A6}" type="presParOf" srcId="{E000AFA0-0B81-480D-B093-BD83218CD5E1}" destId="{46BA4BCA-0D98-4B81-97D7-0DD8006CCC27}" srcOrd="1" destOrd="0" presId="urn:microsoft.com/office/officeart/2008/layout/VerticalCurvedList"/>
    <dgm:cxn modelId="{E21DA0D2-BAC1-4827-821C-DF39D869690A}" type="presParOf" srcId="{E000AFA0-0B81-480D-B093-BD83218CD5E1}" destId="{5A3391CF-BDCB-46A9-A0FB-AE08FE83921B}" srcOrd="2" destOrd="0" presId="urn:microsoft.com/office/officeart/2008/layout/VerticalCurvedList"/>
    <dgm:cxn modelId="{B483D360-0FBC-4ACF-A963-983DC9E2D706}" type="presParOf" srcId="{5A3391CF-BDCB-46A9-A0FB-AE08FE83921B}" destId="{8F836E15-BD19-4EE0-9BE1-107C31E4ADBA}" srcOrd="0" destOrd="0" presId="urn:microsoft.com/office/officeart/2008/layout/VerticalCurvedList"/>
    <dgm:cxn modelId="{99B95107-BB59-4768-883F-FB3ED4D3E492}" type="presParOf" srcId="{E000AFA0-0B81-480D-B093-BD83218CD5E1}" destId="{AD5CCA7E-890E-412A-93BB-CB3655E42C28}" srcOrd="3" destOrd="0" presId="urn:microsoft.com/office/officeart/2008/layout/VerticalCurvedList"/>
    <dgm:cxn modelId="{3E9D6D66-6C3E-43E4-B7A4-28FF424E924D}" type="presParOf" srcId="{E000AFA0-0B81-480D-B093-BD83218CD5E1}" destId="{EBDCA5C4-5372-4298-835A-D19C99431BBC}" srcOrd="4" destOrd="0" presId="urn:microsoft.com/office/officeart/2008/layout/VerticalCurvedList"/>
    <dgm:cxn modelId="{1465B5F7-5B27-4D4F-9872-EB3B3D0AEA85}" type="presParOf" srcId="{EBDCA5C4-5372-4298-835A-D19C99431BBC}" destId="{0D276D6B-A0AB-42E6-A1B2-6A2AE1448A39}" srcOrd="0" destOrd="0" presId="urn:microsoft.com/office/officeart/2008/layout/VerticalCurvedList"/>
    <dgm:cxn modelId="{47711502-E0C0-471C-BA32-E681F1024E6C}" type="presParOf" srcId="{E000AFA0-0B81-480D-B093-BD83218CD5E1}" destId="{34CD7BCA-92B2-4EB0-9A37-18AB5C5AF9D9}" srcOrd="5" destOrd="0" presId="urn:microsoft.com/office/officeart/2008/layout/VerticalCurvedList"/>
    <dgm:cxn modelId="{3CB6F058-0BEF-4CB4-AC82-BC65E09D9583}" type="presParOf" srcId="{E000AFA0-0B81-480D-B093-BD83218CD5E1}" destId="{221E323E-F667-4A3C-BCF6-3CC578B2842B}" srcOrd="6" destOrd="0" presId="urn:microsoft.com/office/officeart/2008/layout/VerticalCurvedList"/>
    <dgm:cxn modelId="{4DE54369-C831-44E1-B55D-424C42EAD29D}" type="presParOf" srcId="{221E323E-F667-4A3C-BCF6-3CC578B2842B}" destId="{A00A1573-46B7-4614-ADF2-0CB3A51B979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AD3CC-794E-473C-BE01-1681550D434D}" type="doc">
      <dgm:prSet loTypeId="urn:microsoft.com/office/officeart/2005/8/layout/cycle2" loCatId="cycle" qsTypeId="urn:microsoft.com/office/officeart/2005/8/quickstyle/simple3" qsCatId="simple" csTypeId="urn:microsoft.com/office/officeart/2005/8/colors/accent0_3" csCatId="mainScheme" phldr="1"/>
      <dgm:spPr/>
      <dgm:t>
        <a:bodyPr/>
        <a:lstStyle/>
        <a:p>
          <a:endParaRPr lang="zh-CN" altLang="en-US"/>
        </a:p>
      </dgm:t>
    </dgm:pt>
    <dgm:pt modelId="{4CBA3F68-B9C9-463C-A244-A8DD668EA06C}">
      <dgm:prSet phldrT="[文本]"/>
      <dgm:spPr/>
      <dgm:t>
        <a:bodyPr/>
        <a:lstStyle/>
        <a:p>
          <a:r>
            <a:rPr lang="en-US" altLang="zh-CN" dirty="0"/>
            <a:t>Au</a:t>
          </a:r>
          <a:endParaRPr lang="zh-CN" altLang="en-US" dirty="0"/>
        </a:p>
      </dgm:t>
    </dgm:pt>
    <dgm:pt modelId="{5FA9426F-99CA-40B4-A527-1DC9D69D7B46}" type="parTrans" cxnId="{B79A0071-CA67-41F3-B47B-78C0FC111CD3}">
      <dgm:prSet/>
      <dgm:spPr/>
      <dgm:t>
        <a:bodyPr/>
        <a:lstStyle/>
        <a:p>
          <a:endParaRPr lang="zh-CN" altLang="en-US"/>
        </a:p>
      </dgm:t>
    </dgm:pt>
    <dgm:pt modelId="{0408003F-17A5-4BAE-8299-C1B8D62AD42C}" type="sibTrans" cxnId="{B79A0071-CA67-41F3-B47B-78C0FC111CD3}">
      <dgm:prSet/>
      <dgm:spPr/>
      <dgm:t>
        <a:bodyPr/>
        <a:lstStyle/>
        <a:p>
          <a:endParaRPr lang="zh-CN" altLang="en-US"/>
        </a:p>
      </dgm:t>
    </dgm:pt>
    <dgm:pt modelId="{0981D835-B8FF-4EBA-9421-E25D132B802F}">
      <dgm:prSet phldrT="[文本]"/>
      <dgm:spPr/>
      <dgm:t>
        <a:bodyPr/>
        <a:lstStyle/>
        <a:p>
          <a:r>
            <a:rPr lang="en-US" altLang="zh-CN" dirty="0"/>
            <a:t>20%</a:t>
          </a:r>
          <a:endParaRPr lang="zh-CN" altLang="en-US" dirty="0"/>
        </a:p>
      </dgm:t>
    </dgm:pt>
    <dgm:pt modelId="{7A7BFDF0-C606-4858-8831-B844906B6EC3}" type="parTrans" cxnId="{09885E6B-00C8-4223-A7BF-0B1107363B88}">
      <dgm:prSet/>
      <dgm:spPr/>
      <dgm:t>
        <a:bodyPr/>
        <a:lstStyle/>
        <a:p>
          <a:endParaRPr lang="zh-CN" altLang="en-US"/>
        </a:p>
      </dgm:t>
    </dgm:pt>
    <dgm:pt modelId="{1369BD2A-4531-48BE-B8D3-2EE1AF4478EC}" type="sibTrans" cxnId="{09885E6B-00C8-4223-A7BF-0B1107363B88}">
      <dgm:prSet/>
      <dgm:spPr/>
      <dgm:t>
        <a:bodyPr/>
        <a:lstStyle/>
        <a:p>
          <a:endParaRPr lang="zh-CN" altLang="en-US"/>
        </a:p>
      </dgm:t>
    </dgm:pt>
    <dgm:pt modelId="{2EA46720-40B6-4473-A7A8-C0650F5457C8}">
      <dgm:prSet phldrT="[文本]"/>
      <dgm:spPr/>
      <dgm:t>
        <a:bodyPr/>
        <a:lstStyle/>
        <a:p>
          <a:r>
            <a:rPr lang="en-US" altLang="zh-CN" dirty="0"/>
            <a:t>40%</a:t>
          </a:r>
          <a:endParaRPr lang="zh-CN" altLang="en-US" dirty="0"/>
        </a:p>
      </dgm:t>
    </dgm:pt>
    <dgm:pt modelId="{B047D06C-A71E-4C91-85C8-EA07D99198DC}" type="parTrans" cxnId="{C1D39DD9-EF18-486F-9870-F1B20C84D0D8}">
      <dgm:prSet/>
      <dgm:spPr/>
      <dgm:t>
        <a:bodyPr/>
        <a:lstStyle/>
        <a:p>
          <a:endParaRPr lang="zh-CN" altLang="en-US"/>
        </a:p>
      </dgm:t>
    </dgm:pt>
    <dgm:pt modelId="{C50C8378-934C-45CB-A4CB-13F382786659}" type="sibTrans" cxnId="{C1D39DD9-EF18-486F-9870-F1B20C84D0D8}">
      <dgm:prSet/>
      <dgm:spPr/>
      <dgm:t>
        <a:bodyPr/>
        <a:lstStyle/>
        <a:p>
          <a:endParaRPr lang="zh-CN" altLang="en-US"/>
        </a:p>
      </dgm:t>
    </dgm:pt>
    <dgm:pt modelId="{5CBC7F58-49F7-4ABD-9080-A508299BAAA1}">
      <dgm:prSet phldrT="[文本]"/>
      <dgm:spPr/>
      <dgm:t>
        <a:bodyPr/>
        <a:lstStyle/>
        <a:p>
          <a:r>
            <a:rPr lang="en-US" altLang="zh-CN" dirty="0"/>
            <a:t>60%</a:t>
          </a:r>
          <a:endParaRPr lang="zh-CN" altLang="en-US" dirty="0"/>
        </a:p>
      </dgm:t>
    </dgm:pt>
    <dgm:pt modelId="{161FD517-A078-495F-BA95-54497AC65DA5}" type="parTrans" cxnId="{62D85C62-5501-4FA8-96D8-BE8D81A474D6}">
      <dgm:prSet/>
      <dgm:spPr/>
      <dgm:t>
        <a:bodyPr/>
        <a:lstStyle/>
        <a:p>
          <a:endParaRPr lang="zh-CN" altLang="en-US"/>
        </a:p>
      </dgm:t>
    </dgm:pt>
    <dgm:pt modelId="{7B9DE0F8-6A84-4E5E-B656-4A910EE5DBD9}" type="sibTrans" cxnId="{62D85C62-5501-4FA8-96D8-BE8D81A474D6}">
      <dgm:prSet/>
      <dgm:spPr/>
      <dgm:t>
        <a:bodyPr/>
        <a:lstStyle/>
        <a:p>
          <a:endParaRPr lang="zh-CN" altLang="en-US"/>
        </a:p>
      </dgm:t>
    </dgm:pt>
    <dgm:pt modelId="{12553558-7AE5-40F6-A75F-62DAB4C8C962}">
      <dgm:prSet phldrT="[文本]"/>
      <dgm:spPr/>
      <dgm:t>
        <a:bodyPr/>
        <a:lstStyle/>
        <a:p>
          <a:r>
            <a:rPr lang="en-US" altLang="zh-CN" dirty="0"/>
            <a:t>100%</a:t>
          </a:r>
          <a:endParaRPr lang="zh-CN" altLang="en-US" dirty="0"/>
        </a:p>
      </dgm:t>
    </dgm:pt>
    <dgm:pt modelId="{872AAAE2-761E-4765-93CA-CB35A897B5A4}" type="parTrans" cxnId="{26707E22-4A05-45A7-9D58-3E4C0A5362D5}">
      <dgm:prSet/>
      <dgm:spPr/>
      <dgm:t>
        <a:bodyPr/>
        <a:lstStyle/>
        <a:p>
          <a:endParaRPr lang="zh-CN" altLang="en-US"/>
        </a:p>
      </dgm:t>
    </dgm:pt>
    <dgm:pt modelId="{DE8E9A1E-B6F9-4108-B659-70F2B4EA525E}" type="sibTrans" cxnId="{26707E22-4A05-45A7-9D58-3E4C0A5362D5}">
      <dgm:prSet/>
      <dgm:spPr/>
      <dgm:t>
        <a:bodyPr/>
        <a:lstStyle/>
        <a:p>
          <a:endParaRPr lang="zh-CN" altLang="en-US"/>
        </a:p>
      </dgm:t>
    </dgm:pt>
    <dgm:pt modelId="{13EFBC98-390E-4590-B9F3-55349DBA9BBA}">
      <dgm:prSet/>
      <dgm:spPr/>
      <dgm:t>
        <a:bodyPr/>
        <a:lstStyle/>
        <a:p>
          <a:r>
            <a:rPr lang="en-US" altLang="zh-CN" dirty="0"/>
            <a:t>80%</a:t>
          </a:r>
          <a:endParaRPr lang="zh-CN" altLang="en-US" dirty="0"/>
        </a:p>
      </dgm:t>
    </dgm:pt>
    <dgm:pt modelId="{39B034DA-B409-4078-BA9D-299DC92B66A1}" type="parTrans" cxnId="{10F91010-18A2-4DAF-B5DF-D848B087F58E}">
      <dgm:prSet/>
      <dgm:spPr/>
      <dgm:t>
        <a:bodyPr/>
        <a:lstStyle/>
        <a:p>
          <a:endParaRPr lang="zh-CN" altLang="en-US"/>
        </a:p>
      </dgm:t>
    </dgm:pt>
    <dgm:pt modelId="{0E7F8CCA-F597-433F-A8BC-66D0217BDC24}" type="sibTrans" cxnId="{10F91010-18A2-4DAF-B5DF-D848B087F58E}">
      <dgm:prSet/>
      <dgm:spPr/>
      <dgm:t>
        <a:bodyPr/>
        <a:lstStyle/>
        <a:p>
          <a:endParaRPr lang="zh-CN" altLang="en-US"/>
        </a:p>
      </dgm:t>
    </dgm:pt>
    <dgm:pt modelId="{41095F51-49EC-4D13-AF9F-9C023599FBB1}" type="pres">
      <dgm:prSet presAssocID="{363AD3CC-794E-473C-BE01-1681550D434D}" presName="cycle" presStyleCnt="0">
        <dgm:presLayoutVars>
          <dgm:dir/>
          <dgm:resizeHandles val="exact"/>
        </dgm:presLayoutVars>
      </dgm:prSet>
      <dgm:spPr/>
    </dgm:pt>
    <dgm:pt modelId="{8CE09FC5-08F0-41B1-8F3B-565ED81492F0}" type="pres">
      <dgm:prSet presAssocID="{4CBA3F68-B9C9-463C-A244-A8DD668EA06C}" presName="node" presStyleLbl="node1" presStyleIdx="0" presStyleCnt="6">
        <dgm:presLayoutVars>
          <dgm:bulletEnabled val="1"/>
        </dgm:presLayoutVars>
      </dgm:prSet>
      <dgm:spPr/>
    </dgm:pt>
    <dgm:pt modelId="{9E2C8104-765E-402D-897F-6DD3B0114B97}" type="pres">
      <dgm:prSet presAssocID="{0408003F-17A5-4BAE-8299-C1B8D62AD42C}" presName="sibTrans" presStyleLbl="sibTrans2D1" presStyleIdx="0" presStyleCnt="6"/>
      <dgm:spPr/>
    </dgm:pt>
    <dgm:pt modelId="{7EDD966B-E02B-4936-9C3A-1882B4D1E16B}" type="pres">
      <dgm:prSet presAssocID="{0408003F-17A5-4BAE-8299-C1B8D62AD42C}" presName="connectorText" presStyleLbl="sibTrans2D1" presStyleIdx="0" presStyleCnt="6"/>
      <dgm:spPr/>
    </dgm:pt>
    <dgm:pt modelId="{BE888723-CAE1-4BF8-B3B3-425D065969E4}" type="pres">
      <dgm:prSet presAssocID="{0981D835-B8FF-4EBA-9421-E25D132B802F}" presName="node" presStyleLbl="node1" presStyleIdx="1" presStyleCnt="6">
        <dgm:presLayoutVars>
          <dgm:bulletEnabled val="1"/>
        </dgm:presLayoutVars>
      </dgm:prSet>
      <dgm:spPr/>
    </dgm:pt>
    <dgm:pt modelId="{1C7A5A69-0632-4296-A3D0-9C7F7219BCA1}" type="pres">
      <dgm:prSet presAssocID="{1369BD2A-4531-48BE-B8D3-2EE1AF4478EC}" presName="sibTrans" presStyleLbl="sibTrans2D1" presStyleIdx="1" presStyleCnt="6"/>
      <dgm:spPr/>
    </dgm:pt>
    <dgm:pt modelId="{860D1645-BD2B-4396-97D7-373413F2F734}" type="pres">
      <dgm:prSet presAssocID="{1369BD2A-4531-48BE-B8D3-2EE1AF4478EC}" presName="connectorText" presStyleLbl="sibTrans2D1" presStyleIdx="1" presStyleCnt="6"/>
      <dgm:spPr/>
    </dgm:pt>
    <dgm:pt modelId="{5B2CA3F0-AECF-4588-B12F-FD48019E7270}" type="pres">
      <dgm:prSet presAssocID="{2EA46720-40B6-4473-A7A8-C0650F5457C8}" presName="node" presStyleLbl="node1" presStyleIdx="2" presStyleCnt="6">
        <dgm:presLayoutVars>
          <dgm:bulletEnabled val="1"/>
        </dgm:presLayoutVars>
      </dgm:prSet>
      <dgm:spPr/>
    </dgm:pt>
    <dgm:pt modelId="{8C079DC8-D396-40BB-8F31-33C954A616FA}" type="pres">
      <dgm:prSet presAssocID="{C50C8378-934C-45CB-A4CB-13F382786659}" presName="sibTrans" presStyleLbl="sibTrans2D1" presStyleIdx="2" presStyleCnt="6"/>
      <dgm:spPr/>
    </dgm:pt>
    <dgm:pt modelId="{843BBA52-5257-477D-8D03-A75DB3DA0C68}" type="pres">
      <dgm:prSet presAssocID="{C50C8378-934C-45CB-A4CB-13F382786659}" presName="connectorText" presStyleLbl="sibTrans2D1" presStyleIdx="2" presStyleCnt="6"/>
      <dgm:spPr/>
    </dgm:pt>
    <dgm:pt modelId="{33FDFD16-0012-4A08-80D4-C9EBD571F2F8}" type="pres">
      <dgm:prSet presAssocID="{5CBC7F58-49F7-4ABD-9080-A508299BAAA1}" presName="node" presStyleLbl="node1" presStyleIdx="3" presStyleCnt="6">
        <dgm:presLayoutVars>
          <dgm:bulletEnabled val="1"/>
        </dgm:presLayoutVars>
      </dgm:prSet>
      <dgm:spPr/>
    </dgm:pt>
    <dgm:pt modelId="{6057AEB0-921B-4006-9F1F-A8742F4C8AED}" type="pres">
      <dgm:prSet presAssocID="{7B9DE0F8-6A84-4E5E-B656-4A910EE5DBD9}" presName="sibTrans" presStyleLbl="sibTrans2D1" presStyleIdx="3" presStyleCnt="6"/>
      <dgm:spPr/>
    </dgm:pt>
    <dgm:pt modelId="{1B9B8215-C65D-4217-9502-6F5FA4051153}" type="pres">
      <dgm:prSet presAssocID="{7B9DE0F8-6A84-4E5E-B656-4A910EE5DBD9}" presName="connectorText" presStyleLbl="sibTrans2D1" presStyleIdx="3" presStyleCnt="6"/>
      <dgm:spPr/>
    </dgm:pt>
    <dgm:pt modelId="{158F2F22-C6FC-4789-A53F-19738C67F86F}" type="pres">
      <dgm:prSet presAssocID="{13EFBC98-390E-4590-B9F3-55349DBA9BBA}" presName="node" presStyleLbl="node1" presStyleIdx="4" presStyleCnt="6">
        <dgm:presLayoutVars>
          <dgm:bulletEnabled val="1"/>
        </dgm:presLayoutVars>
      </dgm:prSet>
      <dgm:spPr/>
    </dgm:pt>
    <dgm:pt modelId="{1FC219DA-4E77-4210-BEFF-67B8C9931BD2}" type="pres">
      <dgm:prSet presAssocID="{0E7F8CCA-F597-433F-A8BC-66D0217BDC24}" presName="sibTrans" presStyleLbl="sibTrans2D1" presStyleIdx="4" presStyleCnt="6"/>
      <dgm:spPr/>
    </dgm:pt>
    <dgm:pt modelId="{A0B3BB1B-3402-4A67-8001-4C590ED65262}" type="pres">
      <dgm:prSet presAssocID="{0E7F8CCA-F597-433F-A8BC-66D0217BDC24}" presName="connectorText" presStyleLbl="sibTrans2D1" presStyleIdx="4" presStyleCnt="6"/>
      <dgm:spPr/>
    </dgm:pt>
    <dgm:pt modelId="{98FBA11D-D4B8-4EEF-B580-1329884AB51E}" type="pres">
      <dgm:prSet presAssocID="{12553558-7AE5-40F6-A75F-62DAB4C8C962}" presName="node" presStyleLbl="node1" presStyleIdx="5" presStyleCnt="6">
        <dgm:presLayoutVars>
          <dgm:bulletEnabled val="1"/>
        </dgm:presLayoutVars>
      </dgm:prSet>
      <dgm:spPr/>
    </dgm:pt>
    <dgm:pt modelId="{BDE8016C-27CC-4411-85B5-B7A6DDB7F859}" type="pres">
      <dgm:prSet presAssocID="{DE8E9A1E-B6F9-4108-B659-70F2B4EA525E}" presName="sibTrans" presStyleLbl="sibTrans2D1" presStyleIdx="5" presStyleCnt="6"/>
      <dgm:spPr/>
    </dgm:pt>
    <dgm:pt modelId="{19100434-3A29-4B5D-B55D-89F88CA0C8E5}" type="pres">
      <dgm:prSet presAssocID="{DE8E9A1E-B6F9-4108-B659-70F2B4EA525E}" presName="connectorText" presStyleLbl="sibTrans2D1" presStyleIdx="5" presStyleCnt="6"/>
      <dgm:spPr/>
    </dgm:pt>
  </dgm:ptLst>
  <dgm:cxnLst>
    <dgm:cxn modelId="{10F91010-18A2-4DAF-B5DF-D848B087F58E}" srcId="{363AD3CC-794E-473C-BE01-1681550D434D}" destId="{13EFBC98-390E-4590-B9F3-55349DBA9BBA}" srcOrd="4" destOrd="0" parTransId="{39B034DA-B409-4078-BA9D-299DC92B66A1}" sibTransId="{0E7F8CCA-F597-433F-A8BC-66D0217BDC24}"/>
    <dgm:cxn modelId="{AE5FF217-6416-4AB0-9FE3-69E8B605A391}" type="presOf" srcId="{DE8E9A1E-B6F9-4108-B659-70F2B4EA525E}" destId="{BDE8016C-27CC-4411-85B5-B7A6DDB7F859}" srcOrd="0" destOrd="0" presId="urn:microsoft.com/office/officeart/2005/8/layout/cycle2"/>
    <dgm:cxn modelId="{D7B07A1A-D6C4-43E6-8776-43D64CC3EC8E}" type="presOf" srcId="{DE8E9A1E-B6F9-4108-B659-70F2B4EA525E}" destId="{19100434-3A29-4B5D-B55D-89F88CA0C8E5}" srcOrd="1" destOrd="0" presId="urn:microsoft.com/office/officeart/2005/8/layout/cycle2"/>
    <dgm:cxn modelId="{26707E22-4A05-45A7-9D58-3E4C0A5362D5}" srcId="{363AD3CC-794E-473C-BE01-1681550D434D}" destId="{12553558-7AE5-40F6-A75F-62DAB4C8C962}" srcOrd="5" destOrd="0" parTransId="{872AAAE2-761E-4765-93CA-CB35A897B5A4}" sibTransId="{DE8E9A1E-B6F9-4108-B659-70F2B4EA525E}"/>
    <dgm:cxn modelId="{ABE34A26-D5EE-4A28-9C9B-2CBF66E9651E}" type="presOf" srcId="{0408003F-17A5-4BAE-8299-C1B8D62AD42C}" destId="{9E2C8104-765E-402D-897F-6DD3B0114B97}" srcOrd="0" destOrd="0" presId="urn:microsoft.com/office/officeart/2005/8/layout/cycle2"/>
    <dgm:cxn modelId="{492F3634-DBFE-49F8-9B3B-42C8B7CC3C7D}" type="presOf" srcId="{12553558-7AE5-40F6-A75F-62DAB4C8C962}" destId="{98FBA11D-D4B8-4EEF-B580-1329884AB51E}" srcOrd="0" destOrd="0" presId="urn:microsoft.com/office/officeart/2005/8/layout/cycle2"/>
    <dgm:cxn modelId="{0599E736-AC81-4B5F-BA5D-5E3593897866}" type="presOf" srcId="{0E7F8CCA-F597-433F-A8BC-66D0217BDC24}" destId="{1FC219DA-4E77-4210-BEFF-67B8C9931BD2}" srcOrd="0" destOrd="0" presId="urn:microsoft.com/office/officeart/2005/8/layout/cycle2"/>
    <dgm:cxn modelId="{8FD0E93F-5821-47FC-99B4-1FD0451B7E80}" type="presOf" srcId="{13EFBC98-390E-4590-B9F3-55349DBA9BBA}" destId="{158F2F22-C6FC-4789-A53F-19738C67F86F}" srcOrd="0" destOrd="0" presId="urn:microsoft.com/office/officeart/2005/8/layout/cycle2"/>
    <dgm:cxn modelId="{73DFDF40-A8EA-494A-9DAE-AE10553DC2F3}" type="presOf" srcId="{0981D835-B8FF-4EBA-9421-E25D132B802F}" destId="{BE888723-CAE1-4BF8-B3B3-425D065969E4}" srcOrd="0" destOrd="0" presId="urn:microsoft.com/office/officeart/2005/8/layout/cycle2"/>
    <dgm:cxn modelId="{62D85C62-5501-4FA8-96D8-BE8D81A474D6}" srcId="{363AD3CC-794E-473C-BE01-1681550D434D}" destId="{5CBC7F58-49F7-4ABD-9080-A508299BAAA1}" srcOrd="3" destOrd="0" parTransId="{161FD517-A078-495F-BA95-54497AC65DA5}" sibTransId="{7B9DE0F8-6A84-4E5E-B656-4A910EE5DBD9}"/>
    <dgm:cxn modelId="{6E7DF848-DE95-449F-87C8-28C7DCD62E57}" type="presOf" srcId="{7B9DE0F8-6A84-4E5E-B656-4A910EE5DBD9}" destId="{6057AEB0-921B-4006-9F1F-A8742F4C8AED}" srcOrd="0" destOrd="0" presId="urn:microsoft.com/office/officeart/2005/8/layout/cycle2"/>
    <dgm:cxn modelId="{4782014B-961D-4B7A-A217-E70D5B0C94B5}" type="presOf" srcId="{1369BD2A-4531-48BE-B8D3-2EE1AF4478EC}" destId="{860D1645-BD2B-4396-97D7-373413F2F734}" srcOrd="1" destOrd="0" presId="urn:microsoft.com/office/officeart/2005/8/layout/cycle2"/>
    <dgm:cxn modelId="{09885E6B-00C8-4223-A7BF-0B1107363B88}" srcId="{363AD3CC-794E-473C-BE01-1681550D434D}" destId="{0981D835-B8FF-4EBA-9421-E25D132B802F}" srcOrd="1" destOrd="0" parTransId="{7A7BFDF0-C606-4858-8831-B844906B6EC3}" sibTransId="{1369BD2A-4531-48BE-B8D3-2EE1AF4478EC}"/>
    <dgm:cxn modelId="{B79A0071-CA67-41F3-B47B-78C0FC111CD3}" srcId="{363AD3CC-794E-473C-BE01-1681550D434D}" destId="{4CBA3F68-B9C9-463C-A244-A8DD668EA06C}" srcOrd="0" destOrd="0" parTransId="{5FA9426F-99CA-40B4-A527-1DC9D69D7B46}" sibTransId="{0408003F-17A5-4BAE-8299-C1B8D62AD42C}"/>
    <dgm:cxn modelId="{C4A2AF56-B0F1-4885-A00F-E477672CACB3}" type="presOf" srcId="{C50C8378-934C-45CB-A4CB-13F382786659}" destId="{843BBA52-5257-477D-8D03-A75DB3DA0C68}" srcOrd="1" destOrd="0" presId="urn:microsoft.com/office/officeart/2005/8/layout/cycle2"/>
    <dgm:cxn modelId="{3B619383-685E-499B-91D3-EEFB0BFB5275}" type="presOf" srcId="{1369BD2A-4531-48BE-B8D3-2EE1AF4478EC}" destId="{1C7A5A69-0632-4296-A3D0-9C7F7219BCA1}" srcOrd="0" destOrd="0" presId="urn:microsoft.com/office/officeart/2005/8/layout/cycle2"/>
    <dgm:cxn modelId="{C9AA1B84-68D1-4035-821C-0BB01B04B855}" type="presOf" srcId="{0E7F8CCA-F597-433F-A8BC-66D0217BDC24}" destId="{A0B3BB1B-3402-4A67-8001-4C590ED65262}" srcOrd="1" destOrd="0" presId="urn:microsoft.com/office/officeart/2005/8/layout/cycle2"/>
    <dgm:cxn modelId="{F0882C8B-213E-4A7E-96B0-046ED5CAB0DE}" type="presOf" srcId="{0408003F-17A5-4BAE-8299-C1B8D62AD42C}" destId="{7EDD966B-E02B-4936-9C3A-1882B4D1E16B}" srcOrd="1" destOrd="0" presId="urn:microsoft.com/office/officeart/2005/8/layout/cycle2"/>
    <dgm:cxn modelId="{7932D48D-D9D5-46B7-B267-DD7D6DD897AE}" type="presOf" srcId="{7B9DE0F8-6A84-4E5E-B656-4A910EE5DBD9}" destId="{1B9B8215-C65D-4217-9502-6F5FA4051153}" srcOrd="1" destOrd="0" presId="urn:microsoft.com/office/officeart/2005/8/layout/cycle2"/>
    <dgm:cxn modelId="{14FC6EA4-457E-43F5-AE30-58C55272CA19}" type="presOf" srcId="{5CBC7F58-49F7-4ABD-9080-A508299BAAA1}" destId="{33FDFD16-0012-4A08-80D4-C9EBD571F2F8}" srcOrd="0" destOrd="0" presId="urn:microsoft.com/office/officeart/2005/8/layout/cycle2"/>
    <dgm:cxn modelId="{78E22EB8-21E6-4BB2-A865-D582FFC89305}" type="presOf" srcId="{2EA46720-40B6-4473-A7A8-C0650F5457C8}" destId="{5B2CA3F0-AECF-4588-B12F-FD48019E7270}" srcOrd="0" destOrd="0" presId="urn:microsoft.com/office/officeart/2005/8/layout/cycle2"/>
    <dgm:cxn modelId="{42E221C2-25F0-4BE1-A957-53EA9CC0422D}" type="presOf" srcId="{363AD3CC-794E-473C-BE01-1681550D434D}" destId="{41095F51-49EC-4D13-AF9F-9C023599FBB1}" srcOrd="0" destOrd="0" presId="urn:microsoft.com/office/officeart/2005/8/layout/cycle2"/>
    <dgm:cxn modelId="{324EBFCF-3C38-4F88-8AB2-EB154C2CCECF}" type="presOf" srcId="{C50C8378-934C-45CB-A4CB-13F382786659}" destId="{8C079DC8-D396-40BB-8F31-33C954A616FA}" srcOrd="0" destOrd="0" presId="urn:microsoft.com/office/officeart/2005/8/layout/cycle2"/>
    <dgm:cxn modelId="{C1D39DD9-EF18-486F-9870-F1B20C84D0D8}" srcId="{363AD3CC-794E-473C-BE01-1681550D434D}" destId="{2EA46720-40B6-4473-A7A8-C0650F5457C8}" srcOrd="2" destOrd="0" parTransId="{B047D06C-A71E-4C91-85C8-EA07D99198DC}" sibTransId="{C50C8378-934C-45CB-A4CB-13F382786659}"/>
    <dgm:cxn modelId="{B885CAE6-3E5C-47A8-BA5F-AA7510A41508}" type="presOf" srcId="{4CBA3F68-B9C9-463C-A244-A8DD668EA06C}" destId="{8CE09FC5-08F0-41B1-8F3B-565ED81492F0}" srcOrd="0" destOrd="0" presId="urn:microsoft.com/office/officeart/2005/8/layout/cycle2"/>
    <dgm:cxn modelId="{CE1219F4-4AB2-4C02-8120-DB853B811C5B}" type="presParOf" srcId="{41095F51-49EC-4D13-AF9F-9C023599FBB1}" destId="{8CE09FC5-08F0-41B1-8F3B-565ED81492F0}" srcOrd="0" destOrd="0" presId="urn:microsoft.com/office/officeart/2005/8/layout/cycle2"/>
    <dgm:cxn modelId="{57DA9DC5-F61F-459F-A4CB-77BE55D81436}" type="presParOf" srcId="{41095F51-49EC-4D13-AF9F-9C023599FBB1}" destId="{9E2C8104-765E-402D-897F-6DD3B0114B97}" srcOrd="1" destOrd="0" presId="urn:microsoft.com/office/officeart/2005/8/layout/cycle2"/>
    <dgm:cxn modelId="{1EC099D7-8479-4628-ABB3-28C4177378B5}" type="presParOf" srcId="{9E2C8104-765E-402D-897F-6DD3B0114B97}" destId="{7EDD966B-E02B-4936-9C3A-1882B4D1E16B}" srcOrd="0" destOrd="0" presId="urn:microsoft.com/office/officeart/2005/8/layout/cycle2"/>
    <dgm:cxn modelId="{110B6EC2-3F37-45E1-B2EA-9FAB410C4457}" type="presParOf" srcId="{41095F51-49EC-4D13-AF9F-9C023599FBB1}" destId="{BE888723-CAE1-4BF8-B3B3-425D065969E4}" srcOrd="2" destOrd="0" presId="urn:microsoft.com/office/officeart/2005/8/layout/cycle2"/>
    <dgm:cxn modelId="{4035C199-77DC-4030-BF83-23704F9814A6}" type="presParOf" srcId="{41095F51-49EC-4D13-AF9F-9C023599FBB1}" destId="{1C7A5A69-0632-4296-A3D0-9C7F7219BCA1}" srcOrd="3" destOrd="0" presId="urn:microsoft.com/office/officeart/2005/8/layout/cycle2"/>
    <dgm:cxn modelId="{D2C6A9E7-32A1-410B-BE88-AC511198E2E4}" type="presParOf" srcId="{1C7A5A69-0632-4296-A3D0-9C7F7219BCA1}" destId="{860D1645-BD2B-4396-97D7-373413F2F734}" srcOrd="0" destOrd="0" presId="urn:microsoft.com/office/officeart/2005/8/layout/cycle2"/>
    <dgm:cxn modelId="{31619FE3-0FC6-4BDB-8C92-42A951C458B3}" type="presParOf" srcId="{41095F51-49EC-4D13-AF9F-9C023599FBB1}" destId="{5B2CA3F0-AECF-4588-B12F-FD48019E7270}" srcOrd="4" destOrd="0" presId="urn:microsoft.com/office/officeart/2005/8/layout/cycle2"/>
    <dgm:cxn modelId="{4A53EFEF-E871-4213-B9B8-4A8C50D59F29}" type="presParOf" srcId="{41095F51-49EC-4D13-AF9F-9C023599FBB1}" destId="{8C079DC8-D396-40BB-8F31-33C954A616FA}" srcOrd="5" destOrd="0" presId="urn:microsoft.com/office/officeart/2005/8/layout/cycle2"/>
    <dgm:cxn modelId="{5DD207A4-B27B-448E-8B8E-A52AFCE614DE}" type="presParOf" srcId="{8C079DC8-D396-40BB-8F31-33C954A616FA}" destId="{843BBA52-5257-477D-8D03-A75DB3DA0C68}" srcOrd="0" destOrd="0" presId="urn:microsoft.com/office/officeart/2005/8/layout/cycle2"/>
    <dgm:cxn modelId="{A92EEEE5-646E-4889-A338-2E21C7557EC3}" type="presParOf" srcId="{41095F51-49EC-4D13-AF9F-9C023599FBB1}" destId="{33FDFD16-0012-4A08-80D4-C9EBD571F2F8}" srcOrd="6" destOrd="0" presId="urn:microsoft.com/office/officeart/2005/8/layout/cycle2"/>
    <dgm:cxn modelId="{E0EE7D39-40A0-49EB-BFDB-DFD6504E5956}" type="presParOf" srcId="{41095F51-49EC-4D13-AF9F-9C023599FBB1}" destId="{6057AEB0-921B-4006-9F1F-A8742F4C8AED}" srcOrd="7" destOrd="0" presId="urn:microsoft.com/office/officeart/2005/8/layout/cycle2"/>
    <dgm:cxn modelId="{F55EF751-8708-4CBA-B12A-EA60D8BB1F93}" type="presParOf" srcId="{6057AEB0-921B-4006-9F1F-A8742F4C8AED}" destId="{1B9B8215-C65D-4217-9502-6F5FA4051153}" srcOrd="0" destOrd="0" presId="urn:microsoft.com/office/officeart/2005/8/layout/cycle2"/>
    <dgm:cxn modelId="{EB6A9135-73BD-4DC8-91D4-9523D5089733}" type="presParOf" srcId="{41095F51-49EC-4D13-AF9F-9C023599FBB1}" destId="{158F2F22-C6FC-4789-A53F-19738C67F86F}" srcOrd="8" destOrd="0" presId="urn:microsoft.com/office/officeart/2005/8/layout/cycle2"/>
    <dgm:cxn modelId="{9346785D-2F72-4A30-B518-6AE4F7388E49}" type="presParOf" srcId="{41095F51-49EC-4D13-AF9F-9C023599FBB1}" destId="{1FC219DA-4E77-4210-BEFF-67B8C9931BD2}" srcOrd="9" destOrd="0" presId="urn:microsoft.com/office/officeart/2005/8/layout/cycle2"/>
    <dgm:cxn modelId="{990403D9-18A7-45CB-84B9-060B17DD8C42}" type="presParOf" srcId="{1FC219DA-4E77-4210-BEFF-67B8C9931BD2}" destId="{A0B3BB1B-3402-4A67-8001-4C590ED65262}" srcOrd="0" destOrd="0" presId="urn:microsoft.com/office/officeart/2005/8/layout/cycle2"/>
    <dgm:cxn modelId="{C071F94E-3E5D-40EB-8DEF-25C63C7D31CD}" type="presParOf" srcId="{41095F51-49EC-4D13-AF9F-9C023599FBB1}" destId="{98FBA11D-D4B8-4EEF-B580-1329884AB51E}" srcOrd="10" destOrd="0" presId="urn:microsoft.com/office/officeart/2005/8/layout/cycle2"/>
    <dgm:cxn modelId="{76434360-6125-4858-A9F5-11A0F2CCD884}" type="presParOf" srcId="{41095F51-49EC-4D13-AF9F-9C023599FBB1}" destId="{BDE8016C-27CC-4411-85B5-B7A6DDB7F859}" srcOrd="11" destOrd="0" presId="urn:microsoft.com/office/officeart/2005/8/layout/cycle2"/>
    <dgm:cxn modelId="{6EC91D1C-D23E-48E0-B353-51615351AA3E}" type="presParOf" srcId="{BDE8016C-27CC-4411-85B5-B7A6DDB7F859}" destId="{19100434-3A29-4B5D-B55D-89F88CA0C8E5}"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F9E52-5191-42D4-B220-3EADB4195172}">
      <dsp:nvSpPr>
        <dsp:cNvPr id="0" name=""/>
        <dsp:cNvSpPr/>
      </dsp:nvSpPr>
      <dsp:spPr>
        <a:xfrm>
          <a:off x="-3382777" y="-520219"/>
          <a:ext cx="4033572" cy="4033572"/>
        </a:xfrm>
        <a:prstGeom prst="blockArc">
          <a:avLst>
            <a:gd name="adj1" fmla="val 18900000"/>
            <a:gd name="adj2" fmla="val 2700000"/>
            <a:gd name="adj3" fmla="val 53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BA4BCA-0D98-4B81-97D7-0DD8006CCC27}">
      <dsp:nvSpPr>
        <dsp:cNvPr id="0" name=""/>
        <dsp:cNvSpPr/>
      </dsp:nvSpPr>
      <dsp:spPr>
        <a:xfrm>
          <a:off x="418478" y="299313"/>
          <a:ext cx="5146047" cy="598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160" tIns="78740" rIns="78740" bIns="7874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Electrical difference</a:t>
          </a:r>
          <a:endParaRPr lang="zh-CN" altLang="en-US" sz="3100" kern="1200" dirty="0"/>
        </a:p>
      </dsp:txBody>
      <dsp:txXfrm>
        <a:off x="418478" y="299313"/>
        <a:ext cx="5146047" cy="598626"/>
      </dsp:txXfrm>
    </dsp:sp>
    <dsp:sp modelId="{8F836E15-BD19-4EE0-9BE1-107C31E4ADBA}">
      <dsp:nvSpPr>
        <dsp:cNvPr id="0" name=""/>
        <dsp:cNvSpPr/>
      </dsp:nvSpPr>
      <dsp:spPr>
        <a:xfrm>
          <a:off x="44337" y="224485"/>
          <a:ext cx="748283" cy="7482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5CCA7E-890E-412A-93BB-CB3655E42C28}">
      <dsp:nvSpPr>
        <dsp:cNvPr id="0" name=""/>
        <dsp:cNvSpPr/>
      </dsp:nvSpPr>
      <dsp:spPr>
        <a:xfrm>
          <a:off x="636079" y="1197253"/>
          <a:ext cx="4928446" cy="598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160" tIns="78740" rIns="78740" bIns="7874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Structure difference</a:t>
          </a:r>
          <a:endParaRPr lang="zh-CN" altLang="en-US" sz="3100" kern="1200" dirty="0"/>
        </a:p>
      </dsp:txBody>
      <dsp:txXfrm>
        <a:off x="636079" y="1197253"/>
        <a:ext cx="4928446" cy="598626"/>
      </dsp:txXfrm>
    </dsp:sp>
    <dsp:sp modelId="{0D276D6B-A0AB-42E6-A1B2-6A2AE1448A39}">
      <dsp:nvSpPr>
        <dsp:cNvPr id="0" name=""/>
        <dsp:cNvSpPr/>
      </dsp:nvSpPr>
      <dsp:spPr>
        <a:xfrm>
          <a:off x="261937" y="1122425"/>
          <a:ext cx="748283" cy="7482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D7BCA-92B2-4EB0-9A37-18AB5C5AF9D9}">
      <dsp:nvSpPr>
        <dsp:cNvPr id="0" name=""/>
        <dsp:cNvSpPr/>
      </dsp:nvSpPr>
      <dsp:spPr>
        <a:xfrm>
          <a:off x="418478" y="2095193"/>
          <a:ext cx="5146047" cy="598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160" tIns="78740" rIns="78740" bIns="78740" numCol="1" spcCol="1270" anchor="ctr" anchorCtr="0">
          <a:noAutofit/>
        </a:bodyPr>
        <a:lstStyle/>
        <a:p>
          <a:pPr marL="0" lvl="0" indent="0" algn="l" defTabSz="1377950">
            <a:lnSpc>
              <a:spcPct val="90000"/>
            </a:lnSpc>
            <a:spcBef>
              <a:spcPct val="0"/>
            </a:spcBef>
            <a:spcAft>
              <a:spcPct val="35000"/>
            </a:spcAft>
            <a:buNone/>
          </a:pPr>
          <a:r>
            <a:rPr lang="en-US" altLang="zh-CN" sz="3100" kern="1200" dirty="0"/>
            <a:t>Features difference</a:t>
          </a:r>
          <a:endParaRPr lang="zh-CN" altLang="en-US" sz="3100" kern="1200" dirty="0"/>
        </a:p>
      </dsp:txBody>
      <dsp:txXfrm>
        <a:off x="418478" y="2095193"/>
        <a:ext cx="5146047" cy="598626"/>
      </dsp:txXfrm>
    </dsp:sp>
    <dsp:sp modelId="{A00A1573-46B7-4614-ADF2-0CB3A51B9793}">
      <dsp:nvSpPr>
        <dsp:cNvPr id="0" name=""/>
        <dsp:cNvSpPr/>
      </dsp:nvSpPr>
      <dsp:spPr>
        <a:xfrm>
          <a:off x="44337" y="2020365"/>
          <a:ext cx="748283" cy="7482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09FC5-08F0-41B1-8F3B-565ED81492F0}">
      <dsp:nvSpPr>
        <dsp:cNvPr id="0" name=""/>
        <dsp:cNvSpPr/>
      </dsp:nvSpPr>
      <dsp:spPr>
        <a:xfrm>
          <a:off x="1561292" y="86"/>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t>Au</a:t>
          </a:r>
          <a:endParaRPr lang="zh-CN" altLang="en-US" sz="1200" kern="1200" dirty="0"/>
        </a:p>
      </dsp:txBody>
      <dsp:txXfrm>
        <a:off x="1644412" y="83206"/>
        <a:ext cx="401338" cy="401338"/>
      </dsp:txXfrm>
    </dsp:sp>
    <dsp:sp modelId="{9E2C8104-765E-402D-897F-6DD3B0114B97}">
      <dsp:nvSpPr>
        <dsp:cNvPr id="0" name=""/>
        <dsp:cNvSpPr/>
      </dsp:nvSpPr>
      <dsp:spPr>
        <a:xfrm rot="1800000">
          <a:off x="2135070" y="399163"/>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2138108" y="426136"/>
        <a:ext cx="105826" cy="114935"/>
      </dsp:txXfrm>
    </dsp:sp>
    <dsp:sp modelId="{BE888723-CAE1-4BF8-B3B3-425D065969E4}">
      <dsp:nvSpPr>
        <dsp:cNvPr id="0" name=""/>
        <dsp:cNvSpPr/>
      </dsp:nvSpPr>
      <dsp:spPr>
        <a:xfrm>
          <a:off x="2299860" y="426498"/>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t>20%</a:t>
          </a:r>
          <a:endParaRPr lang="zh-CN" altLang="en-US" sz="1200" kern="1200" dirty="0"/>
        </a:p>
      </dsp:txBody>
      <dsp:txXfrm>
        <a:off x="2382980" y="509618"/>
        <a:ext cx="401338" cy="401338"/>
      </dsp:txXfrm>
    </dsp:sp>
    <dsp:sp modelId="{1C7A5A69-0632-4296-A3D0-9C7F7219BCA1}">
      <dsp:nvSpPr>
        <dsp:cNvPr id="0" name=""/>
        <dsp:cNvSpPr/>
      </dsp:nvSpPr>
      <dsp:spPr>
        <a:xfrm rot="5400000">
          <a:off x="2508059" y="1036642"/>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2530736" y="1052276"/>
        <a:ext cx="105826" cy="114935"/>
      </dsp:txXfrm>
    </dsp:sp>
    <dsp:sp modelId="{5B2CA3F0-AECF-4588-B12F-FD48019E7270}">
      <dsp:nvSpPr>
        <dsp:cNvPr id="0" name=""/>
        <dsp:cNvSpPr/>
      </dsp:nvSpPr>
      <dsp:spPr>
        <a:xfrm>
          <a:off x="2299860" y="1279323"/>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t>40%</a:t>
          </a:r>
          <a:endParaRPr lang="zh-CN" altLang="en-US" sz="1200" kern="1200" dirty="0"/>
        </a:p>
      </dsp:txBody>
      <dsp:txXfrm>
        <a:off x="2382980" y="1362443"/>
        <a:ext cx="401338" cy="401338"/>
      </dsp:txXfrm>
    </dsp:sp>
    <dsp:sp modelId="{8C079DC8-D396-40BB-8F31-33C954A616FA}">
      <dsp:nvSpPr>
        <dsp:cNvPr id="0" name=""/>
        <dsp:cNvSpPr/>
      </dsp:nvSpPr>
      <dsp:spPr>
        <a:xfrm rot="9000000">
          <a:off x="2142481" y="1678400"/>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rot="10800000">
        <a:off x="2184797" y="1705373"/>
        <a:ext cx="105826" cy="114935"/>
      </dsp:txXfrm>
    </dsp:sp>
    <dsp:sp modelId="{33FDFD16-0012-4A08-80D4-C9EBD571F2F8}">
      <dsp:nvSpPr>
        <dsp:cNvPr id="0" name=""/>
        <dsp:cNvSpPr/>
      </dsp:nvSpPr>
      <dsp:spPr>
        <a:xfrm>
          <a:off x="1561292" y="1705735"/>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t>60%</a:t>
          </a:r>
          <a:endParaRPr lang="zh-CN" altLang="en-US" sz="1200" kern="1200" dirty="0"/>
        </a:p>
      </dsp:txBody>
      <dsp:txXfrm>
        <a:off x="1644412" y="1788855"/>
        <a:ext cx="401338" cy="401338"/>
      </dsp:txXfrm>
    </dsp:sp>
    <dsp:sp modelId="{6057AEB0-921B-4006-9F1F-A8742F4C8AED}">
      <dsp:nvSpPr>
        <dsp:cNvPr id="0" name=""/>
        <dsp:cNvSpPr/>
      </dsp:nvSpPr>
      <dsp:spPr>
        <a:xfrm rot="12600000">
          <a:off x="1403913" y="1682679"/>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rot="10800000">
        <a:off x="1446229" y="1732329"/>
        <a:ext cx="105826" cy="114935"/>
      </dsp:txXfrm>
    </dsp:sp>
    <dsp:sp modelId="{158F2F22-C6FC-4789-A53F-19738C67F86F}">
      <dsp:nvSpPr>
        <dsp:cNvPr id="0" name=""/>
        <dsp:cNvSpPr/>
      </dsp:nvSpPr>
      <dsp:spPr>
        <a:xfrm>
          <a:off x="822724" y="1279323"/>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t>80%</a:t>
          </a:r>
          <a:endParaRPr lang="zh-CN" altLang="en-US" sz="1200" kern="1200" dirty="0"/>
        </a:p>
      </dsp:txBody>
      <dsp:txXfrm>
        <a:off x="905844" y="1362443"/>
        <a:ext cx="401338" cy="401338"/>
      </dsp:txXfrm>
    </dsp:sp>
    <dsp:sp modelId="{1FC219DA-4E77-4210-BEFF-67B8C9931BD2}">
      <dsp:nvSpPr>
        <dsp:cNvPr id="0" name=""/>
        <dsp:cNvSpPr/>
      </dsp:nvSpPr>
      <dsp:spPr>
        <a:xfrm rot="16200000">
          <a:off x="1030923" y="1045200"/>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1053600" y="1106188"/>
        <a:ext cx="105826" cy="114935"/>
      </dsp:txXfrm>
    </dsp:sp>
    <dsp:sp modelId="{98FBA11D-D4B8-4EEF-B580-1329884AB51E}">
      <dsp:nvSpPr>
        <dsp:cNvPr id="0" name=""/>
        <dsp:cNvSpPr/>
      </dsp:nvSpPr>
      <dsp:spPr>
        <a:xfrm>
          <a:off x="822724" y="426498"/>
          <a:ext cx="567578" cy="567578"/>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CN" sz="1200" kern="1200" dirty="0"/>
            <a:t>100%</a:t>
          </a:r>
          <a:endParaRPr lang="zh-CN" altLang="en-US" sz="1200" kern="1200" dirty="0"/>
        </a:p>
      </dsp:txBody>
      <dsp:txXfrm>
        <a:off x="905844" y="509618"/>
        <a:ext cx="401338" cy="401338"/>
      </dsp:txXfrm>
    </dsp:sp>
    <dsp:sp modelId="{BDE8016C-27CC-4411-85B5-B7A6DDB7F859}">
      <dsp:nvSpPr>
        <dsp:cNvPr id="0" name=""/>
        <dsp:cNvSpPr/>
      </dsp:nvSpPr>
      <dsp:spPr>
        <a:xfrm rot="19800000">
          <a:off x="1396502" y="403442"/>
          <a:ext cx="151180" cy="191557"/>
        </a:xfrm>
        <a:prstGeom prst="righ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zh-CN" altLang="en-US" sz="800" kern="1200"/>
        </a:p>
      </dsp:txBody>
      <dsp:txXfrm>
        <a:off x="1399540" y="453092"/>
        <a:ext cx="105826" cy="11493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956084-077B-4668-94A1-8F3396BD7952}" type="datetimeFigureOut">
              <a:rPr lang="zh-CN" altLang="en-US" smtClean="0"/>
              <a:t>2021/5/27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5034F0-386D-4473-BA5F-3660A611EE21}" type="slidenum">
              <a:rPr lang="zh-CN" altLang="en-US" smtClean="0"/>
              <a:t>‹nr.›</a:t>
            </a:fld>
            <a:endParaRPr lang="zh-CN" altLang="en-US"/>
          </a:p>
        </p:txBody>
      </p:sp>
    </p:spTree>
    <p:extLst>
      <p:ext uri="{BB962C8B-B14F-4D97-AF65-F5344CB8AC3E}">
        <p14:creationId xmlns:p14="http://schemas.microsoft.com/office/powerpoint/2010/main" val="515195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2" name="Shape 572"/>
          <p:cNvSpPr>
            <a:spLocks noGrp="1" noRot="1" noChangeAspect="1"/>
          </p:cNvSpPr>
          <p:nvPr>
            <p:ph type="sldImg"/>
          </p:nvPr>
        </p:nvSpPr>
        <p:spPr>
          <a:xfrm>
            <a:off x="381000" y="685800"/>
            <a:ext cx="6096000" cy="3429000"/>
          </a:xfrm>
          <a:prstGeom prst="rect">
            <a:avLst/>
          </a:prstGeom>
        </p:spPr>
        <p:txBody>
          <a:bodyPr/>
          <a:lstStyle/>
          <a:p>
            <a:endParaRPr/>
          </a:p>
        </p:txBody>
      </p:sp>
      <p:sp>
        <p:nvSpPr>
          <p:cNvPr id="573" name="Shape 57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43085423"/>
      </p:ext>
    </p:extLst>
  </p:cSld>
  <p:clrMap bg1="lt1" tx1="dk1" bg2="lt2" tx2="dk2" accent1="accent1" accent2="accent2" accent3="accent3" accent4="accent4" accent5="accent5" accent6="accent6" hlink="hlink" folHlink="folHlink"/>
  <p:notesStyle>
    <a:lvl1pPr defTabSz="685800" latinLnBrk="0">
      <a:defRPr sz="900">
        <a:latin typeface="+mj-lt"/>
        <a:ea typeface="+mj-ea"/>
        <a:cs typeface="+mj-cs"/>
        <a:sym typeface="Calibri" panose="020F0502020204030204"/>
      </a:defRPr>
    </a:lvl1pPr>
    <a:lvl2pPr indent="85725" defTabSz="685800" latinLnBrk="0">
      <a:defRPr sz="900">
        <a:latin typeface="+mj-lt"/>
        <a:ea typeface="+mj-ea"/>
        <a:cs typeface="+mj-cs"/>
        <a:sym typeface="Calibri" panose="020F0502020204030204"/>
      </a:defRPr>
    </a:lvl2pPr>
    <a:lvl3pPr indent="171450" defTabSz="685800" latinLnBrk="0">
      <a:defRPr sz="900">
        <a:latin typeface="+mj-lt"/>
        <a:ea typeface="+mj-ea"/>
        <a:cs typeface="+mj-cs"/>
        <a:sym typeface="Calibri" panose="020F0502020204030204"/>
      </a:defRPr>
    </a:lvl3pPr>
    <a:lvl4pPr indent="257175" defTabSz="685800" latinLnBrk="0">
      <a:defRPr sz="900">
        <a:latin typeface="+mj-lt"/>
        <a:ea typeface="+mj-ea"/>
        <a:cs typeface="+mj-cs"/>
        <a:sym typeface="Calibri" panose="020F0502020204030204"/>
      </a:defRPr>
    </a:lvl4pPr>
    <a:lvl5pPr indent="342900" defTabSz="685800" latinLnBrk="0">
      <a:defRPr sz="900">
        <a:latin typeface="+mj-lt"/>
        <a:ea typeface="+mj-ea"/>
        <a:cs typeface="+mj-cs"/>
        <a:sym typeface="Calibri" panose="020F0502020204030204"/>
      </a:defRPr>
    </a:lvl5pPr>
    <a:lvl6pPr indent="428625" defTabSz="685800" latinLnBrk="0">
      <a:defRPr sz="900">
        <a:latin typeface="+mj-lt"/>
        <a:ea typeface="+mj-ea"/>
        <a:cs typeface="+mj-cs"/>
        <a:sym typeface="Calibri" panose="020F0502020204030204"/>
      </a:defRPr>
    </a:lvl6pPr>
    <a:lvl7pPr indent="514350" defTabSz="685800" latinLnBrk="0">
      <a:defRPr sz="900">
        <a:latin typeface="+mj-lt"/>
        <a:ea typeface="+mj-ea"/>
        <a:cs typeface="+mj-cs"/>
        <a:sym typeface="Calibri" panose="020F0502020204030204"/>
      </a:defRPr>
    </a:lvl7pPr>
    <a:lvl8pPr indent="600075" defTabSz="685800" latinLnBrk="0">
      <a:defRPr sz="900">
        <a:latin typeface="+mj-lt"/>
        <a:ea typeface="+mj-ea"/>
        <a:cs typeface="+mj-cs"/>
        <a:sym typeface="Calibri" panose="020F0502020204030204"/>
      </a:defRPr>
    </a:lvl8pPr>
    <a:lvl9pPr indent="685800" defTabSz="685800" latinLnBrk="0">
      <a:defRPr sz="9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486348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2797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58578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4984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36992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889048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0559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4008604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44193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34310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7564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p:cNvSpPr>
            <a:spLocks noGrp="1" noRot="1" noChangeAspect="1" noTextEdit="1"/>
          </p:cNvSpPr>
          <p:nvPr>
            <p:ph type="sldImg"/>
          </p:nvPr>
        </p:nvSpPr>
        <p:spPr/>
      </p:sp>
      <p:sp>
        <p:nvSpPr>
          <p:cNvPr id="106499" name="备注占位符 2"/>
          <p:cNvSpPr>
            <a:spLocks noGrp="1"/>
          </p:cNvSpPr>
          <p:nvPr>
            <p:ph type="body" idx="1"/>
          </p:nvPr>
        </p:nvSpPr>
        <p:spPr bwMode="auto">
          <a:xfrm>
            <a:off x="685316" y="4343216"/>
            <a:ext cx="5487370" cy="41151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10650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5DDB2228-EC5C-4FC0-9E86-0E768DCBA3CE}" type="slidenum">
              <a:rPr lang="zh-CN" altLang="en-US" smtClean="0"/>
              <a:pPr eaLnBrk="1" hangingPunct="1"/>
              <a:t>2</a:t>
            </a:fld>
            <a:endParaRPr lang="zh-CN" altLang="en-US"/>
          </a:p>
        </p:txBody>
      </p:sp>
    </p:spTree>
    <p:extLst>
      <p:ext uri="{BB962C8B-B14F-4D97-AF65-F5344CB8AC3E}">
        <p14:creationId xmlns:p14="http://schemas.microsoft.com/office/powerpoint/2010/main" val="712303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46638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51373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51773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2348852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2561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79742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07840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9688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36161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7937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176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208042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18332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14474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70586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434022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964823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91240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83759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82218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121098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80725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35757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496742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01604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96032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64884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92845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493165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2983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5744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22951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5841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68580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69384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5920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50807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190916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22987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362582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深色底封面">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6233887" y="4605683"/>
            <a:ext cx="319313" cy="323159"/>
          </a:xfrm>
          <a:prstGeom prst="rect">
            <a:avLst/>
          </a:prstGeom>
        </p:spPr>
        <p:txBody>
          <a:bodyPr lIns="91437" tIns="91437" rIns="91437" bIns="91437"/>
          <a:lstStyle/>
          <a:p>
            <a:fld id="{86CB4B4D-7CA3-9044-876B-883B54F8677D}" type="slidenum">
              <a:rPr/>
              <a:t>‹nr.›</a:t>
            </a:fld>
            <a:endParaRPr/>
          </a:p>
        </p:txBody>
      </p:sp>
    </p:spTree>
    <p:extLst>
      <p:ext uri="{BB962C8B-B14F-4D97-AF65-F5344CB8AC3E}">
        <p14:creationId xmlns:p14="http://schemas.microsoft.com/office/powerpoint/2010/main" val="71610232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Date Placeholder 3"/>
          <p:cNvSpPr>
            <a:spLocks noGrp="1" noChangeArrowheads="1"/>
          </p:cNvSpPr>
          <p:nvPr>
            <p:ph type="dt" sz="half" idx="10"/>
          </p:nvPr>
        </p:nvSpPr>
        <p:spPr>
          <a:ln/>
        </p:spPr>
        <p:txBody>
          <a:bodyPr/>
          <a:lstStyle>
            <a:lvl1pPr>
              <a:defRPr/>
            </a:lvl1pPr>
          </a:lstStyle>
          <a:p>
            <a:pPr>
              <a:defRPr/>
            </a:pPr>
            <a:fld id="{78357875-DB34-4632-A4DA-FA1AB136AA5F}" type="datetime1">
              <a:rPr lang="zh-CN" altLang="en-US"/>
              <a:pPr>
                <a:defRPr/>
              </a:pPr>
              <a:t>2021/5/27</a:t>
            </a:fld>
            <a:endParaRPr lang="zh-CN" altLang="en-US" sz="1350" baseline="-25000">
              <a:solidFill>
                <a:schemeClr val="tx1"/>
              </a:solidFill>
            </a:endParaRPr>
          </a:p>
        </p:txBody>
      </p:sp>
      <p:sp>
        <p:nvSpPr>
          <p:cNvPr id="4" name="Footer Placeholder 4"/>
          <p:cNvSpPr>
            <a:spLocks noGrp="1" noChangeArrowheads="1"/>
          </p:cNvSpPr>
          <p:nvPr>
            <p:ph type="ftr" sz="quarter" idx="11"/>
          </p:nvPr>
        </p:nvSpPr>
        <p:spPr>
          <a:ln/>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64B58F85-DAF5-4437-983A-2333F948BE48}" type="slidenum">
              <a:rPr lang="zh-CN" altLang="en-US"/>
              <a:pPr>
                <a:defRPr/>
              </a:pPr>
              <a:t>‹nr.›</a:t>
            </a:fld>
            <a:endParaRPr lang="zh-CN" altLang="en-US" sz="1350" baseline="-25000">
              <a:solidFill>
                <a:schemeClr val="tx1"/>
              </a:solidFill>
            </a:endParaRPr>
          </a:p>
        </p:txBody>
      </p:sp>
      <p:cxnSp>
        <p:nvCxnSpPr>
          <p:cNvPr id="7" name="直接连接符 46"/>
          <p:cNvCxnSpPr>
            <a:cxnSpLocks noChangeShapeType="1"/>
          </p:cNvCxnSpPr>
          <p:nvPr userDrawn="1"/>
        </p:nvCxnSpPr>
        <p:spPr bwMode="auto">
          <a:xfrm>
            <a:off x="266701" y="394244"/>
            <a:ext cx="66496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54099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文本与内容">
    <p:spTree>
      <p:nvGrpSpPr>
        <p:cNvPr id="1" name=""/>
        <p:cNvGrpSpPr/>
        <p:nvPr/>
      </p:nvGrpSpPr>
      <p:grpSpPr>
        <a:xfrm>
          <a:off x="0" y="0"/>
          <a:ext cx="0" cy="0"/>
          <a:chOff x="0" y="0"/>
          <a:chExt cx="0" cy="0"/>
        </a:xfrm>
      </p:grpSpPr>
      <p:cxnSp>
        <p:nvCxnSpPr>
          <p:cNvPr id="8" name="直接连接符 46"/>
          <p:cNvCxnSpPr>
            <a:cxnSpLocks noChangeShapeType="1"/>
          </p:cNvCxnSpPr>
          <p:nvPr userDrawn="1"/>
        </p:nvCxnSpPr>
        <p:spPr bwMode="auto">
          <a:xfrm>
            <a:off x="266700" y="408385"/>
            <a:ext cx="66496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43533377"/>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42862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5/27/2021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139446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280302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
第二级
第三级
第四级
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
第二级
第三级
第四级
第五级</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
第二级
第三级
第四级
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5/27/2021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2112740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5/27/2021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2686004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3431336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341043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5/27/2021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65997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5/27/2021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altLang="zh-CN" smtClean="0"/>
              <a:t>‹nr.›</a:t>
            </a:fld>
            <a:endParaRPr lang="en-US" altLang="zh-CN"/>
          </a:p>
        </p:txBody>
      </p:sp>
    </p:spTree>
    <p:extLst>
      <p:ext uri="{BB962C8B-B14F-4D97-AF65-F5344CB8AC3E}">
        <p14:creationId xmlns:p14="http://schemas.microsoft.com/office/powerpoint/2010/main" val="13437870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8" r:id="rId13"/>
    <p:sldLayoutId id="214748372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18.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gif"/><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gi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tiff"/></Relationships>
</file>

<file path=ppt/slides/_rels/slide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9.gif"/><Relationship Id="rId7" Type="http://schemas.openxmlformats.org/officeDocument/2006/relationships/diagramLayout" Target="../diagrams/layout2.xm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diagramData" Target="../diagrams/data2.xml"/><Relationship Id="rId11" Type="http://schemas.openxmlformats.org/officeDocument/2006/relationships/image" Target="../media/image62.png"/><Relationship Id="rId5" Type="http://schemas.openxmlformats.org/officeDocument/2006/relationships/image" Target="../media/image65.jpeg"/><Relationship Id="rId10" Type="http://schemas.microsoft.com/office/2007/relationships/diagramDrawing" Target="../diagrams/drawing2.xml"/><Relationship Id="rId4" Type="http://schemas.openxmlformats.org/officeDocument/2006/relationships/image" Target="../media/image64.png"/><Relationship Id="rId9" Type="http://schemas.openxmlformats.org/officeDocument/2006/relationships/diagramColors" Target="../diagrams/colors2.xml"/></Relationships>
</file>

<file path=ppt/slides/_rels/slide4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gif"/><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649016" y="1593249"/>
            <a:ext cx="5361384" cy="70788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defRPr/>
            </a:pPr>
            <a:r>
              <a:rPr lang="en-US" altLang="zh-CN" sz="4000" dirty="0">
                <a:ln w="18415" cmpd="sng">
                  <a:solidFill>
                    <a:srgbClr val="FFFFFF"/>
                  </a:solidFill>
                  <a:prstDash val="solid"/>
                </a:ln>
                <a:solidFill>
                  <a:schemeClr val="tx1"/>
                </a:solidFill>
                <a:ea typeface="华文细黑" pitchFamily="2" charset="-122"/>
                <a:cs typeface="Arial" pitchFamily="34" charset="0"/>
              </a:rPr>
              <a:t>EUROP LCAC  change</a:t>
            </a:r>
            <a:endParaRPr lang="zh-CN" altLang="en-US" sz="4000" dirty="0">
              <a:ln w="18415" cmpd="sng">
                <a:solidFill>
                  <a:srgbClr val="FFFFFF"/>
                </a:solidFill>
                <a:prstDash val="solid"/>
              </a:ln>
              <a:solidFill>
                <a:schemeClr val="tx1"/>
              </a:solidFill>
              <a:ea typeface="华文细黑" pitchFamily="2" charset="-122"/>
              <a:cs typeface="Arial" pitchFamily="34" charset="0"/>
            </a:endParaRPr>
          </a:p>
        </p:txBody>
      </p:sp>
      <p:sp>
        <p:nvSpPr>
          <p:cNvPr id="8" name="Rectangle 6"/>
          <p:cNvSpPr>
            <a:spLocks noChangeArrowheads="1"/>
          </p:cNvSpPr>
          <p:nvPr/>
        </p:nvSpPr>
        <p:spPr bwMode="auto">
          <a:xfrm>
            <a:off x="925514" y="3049914"/>
            <a:ext cx="6300700" cy="46166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defRPr/>
            </a:pPr>
            <a:r>
              <a:rPr lang="en-US" altLang="zh-CN" sz="2400" b="1" dirty="0">
                <a:ln w="18415" cmpd="sng">
                  <a:solidFill>
                    <a:srgbClr val="FFFFFF"/>
                  </a:solidFill>
                  <a:prstDash val="solid"/>
                </a:ln>
                <a:solidFill>
                  <a:schemeClr val="tx1"/>
                </a:solidFill>
                <a:ea typeface="华文细黑" pitchFamily="2" charset="-122"/>
                <a:cs typeface="Arial" pitchFamily="34" charset="0"/>
              </a:rPr>
              <a:t>May , 2021</a:t>
            </a:r>
            <a:endParaRPr lang="zh-CN" altLang="en-US" sz="2400" b="1" dirty="0">
              <a:ln w="18415" cmpd="sng">
                <a:solidFill>
                  <a:srgbClr val="FFFFFF"/>
                </a:solidFill>
                <a:prstDash val="solid"/>
              </a:ln>
              <a:solidFill>
                <a:schemeClr val="tx1"/>
              </a:solidFill>
              <a:ea typeface="华文细黑" pitchFamily="2" charset="-122"/>
              <a:cs typeface="Arial" pitchFamily="34"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134285"/>
            <a:ext cx="1569723" cy="710185"/>
          </a:xfrm>
          <a:prstGeom prst="rect">
            <a:avLst/>
          </a:prstGeom>
        </p:spPr>
      </p:pic>
    </p:spTree>
    <p:extLst>
      <p:ext uri="{BB962C8B-B14F-4D97-AF65-F5344CB8AC3E}">
        <p14:creationId xmlns:p14="http://schemas.microsoft.com/office/powerpoint/2010/main" val="373388481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2978701"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WIFI connection</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2" name="矩形 11"/>
          <p:cNvSpPr/>
          <p:nvPr/>
        </p:nvSpPr>
        <p:spPr>
          <a:xfrm>
            <a:off x="3267062" y="768688"/>
            <a:ext cx="2895344"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cassette </a:t>
            </a:r>
            <a:r>
              <a:rPr lang="en-US" altLang="zh-CN" sz="1400" b="1" dirty="0" err="1">
                <a:solidFill>
                  <a:srgbClr val="00B0F0"/>
                </a:solidFill>
                <a:latin typeface="微软雅黑" panose="020B0503020204020204" charset="-122"/>
                <a:ea typeface="微软雅黑" panose="020B0503020204020204" charset="-122"/>
              </a:rPr>
              <a:t>wifi</a:t>
            </a:r>
            <a:r>
              <a:rPr lang="en-US" altLang="zh-CN" sz="1400" b="1" dirty="0">
                <a:solidFill>
                  <a:srgbClr val="00B0F0"/>
                </a:solidFill>
                <a:latin typeface="微软雅黑" panose="020B0503020204020204" charset="-122"/>
                <a:ea typeface="微软雅黑" panose="020B0503020204020204" charset="-122"/>
              </a:rPr>
              <a:t> connection</a:t>
            </a:r>
            <a:endParaRPr lang="zh-CN" altLang="en-US" sz="1400" b="1" dirty="0">
              <a:solidFill>
                <a:srgbClr val="00B0F0"/>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4"/>
          <a:stretch>
            <a:fillRect/>
          </a:stretch>
        </p:blipFill>
        <p:spPr>
          <a:xfrm rot="16200000">
            <a:off x="2587913" y="868599"/>
            <a:ext cx="3524908" cy="4590467"/>
          </a:xfrm>
          <a:prstGeom prst="rect">
            <a:avLst/>
          </a:prstGeom>
        </p:spPr>
      </p:pic>
    </p:spTree>
    <p:extLst>
      <p:ext uri="{BB962C8B-B14F-4D97-AF65-F5344CB8AC3E}">
        <p14:creationId xmlns:p14="http://schemas.microsoft.com/office/powerpoint/2010/main" val="423484650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3746538" cy="400110"/>
          </a:xfrm>
          <a:prstGeom prst="rect">
            <a:avLst/>
          </a:prstGeom>
          <a:noFill/>
        </p:spPr>
        <p:txBody>
          <a:bodyPr wrap="none" rtlCol="0">
            <a:spAutoFit/>
          </a:bodyPr>
          <a:lstStyle/>
          <a:p>
            <a:pPr marL="257175" indent="-257175">
              <a:buBlip>
                <a:blip r:embed="rId3"/>
              </a:buBlip>
            </a:pPr>
            <a:r>
              <a:rPr lang="en-US" altLang="zh-CN" sz="20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standard function </a:t>
            </a:r>
            <a:endParaRPr lang="zh-CN" altLang="en-US" sz="20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8" name="矩形 7"/>
          <p:cNvSpPr/>
          <p:nvPr/>
        </p:nvSpPr>
        <p:spPr>
          <a:xfrm>
            <a:off x="3725060" y="547059"/>
            <a:ext cx="2986715" cy="307777"/>
          </a:xfrm>
          <a:prstGeom prst="rect">
            <a:avLst/>
          </a:prstGeom>
        </p:spPr>
        <p:txBody>
          <a:bodyPr wrap="none">
            <a:spAutoFit/>
          </a:bodyPr>
          <a:lstStyle/>
          <a:p>
            <a:r>
              <a:rPr lang="en-US" altLang="zh-CN" sz="1400" b="1" dirty="0">
                <a:solidFill>
                  <a:srgbClr val="00B0F0"/>
                </a:solidFill>
                <a:latin typeface="微软雅黑" panose="020B0503020204020204" charset="-122"/>
                <a:ea typeface="微软雅黑" panose="020B0503020204020204" charset="-122"/>
              </a:rPr>
              <a:t>- New Duct and </a:t>
            </a:r>
            <a:r>
              <a:rPr lang="en-US" altLang="zh-CN" sz="1400" b="1" dirty="0" err="1">
                <a:solidFill>
                  <a:srgbClr val="00B0F0"/>
                </a:solidFill>
                <a:latin typeface="微软雅黑" panose="020B0503020204020204" charset="-122"/>
                <a:ea typeface="微软雅黑" panose="020B0503020204020204" charset="-122"/>
                <a:sym typeface="Calibri" panose="020F0502020204030204" pitchFamily="34" charset="0"/>
              </a:rPr>
              <a:t>Under&amp;Ceiling</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27" name="表格 26"/>
          <p:cNvGraphicFramePr>
            <a:graphicFrameLocks noGrp="1"/>
          </p:cNvGraphicFramePr>
          <p:nvPr>
            <p:extLst>
              <p:ext uri="{D42A27DB-BD31-4B8C-83A1-F6EECF244321}">
                <p14:modId xmlns:p14="http://schemas.microsoft.com/office/powerpoint/2010/main" val="1491510394"/>
              </p:ext>
            </p:extLst>
          </p:nvPr>
        </p:nvGraphicFramePr>
        <p:xfrm>
          <a:off x="1984006" y="3119263"/>
          <a:ext cx="3699463" cy="2073108"/>
        </p:xfrm>
        <a:graphic>
          <a:graphicData uri="http://schemas.openxmlformats.org/drawingml/2006/table">
            <a:tbl>
              <a:tblPr/>
              <a:tblGrid>
                <a:gridCol w="950556">
                  <a:extLst>
                    <a:ext uri="{9D8B030D-6E8A-4147-A177-3AD203B41FA5}">
                      <a16:colId xmlns:a16="http://schemas.microsoft.com/office/drawing/2014/main" val="1280481738"/>
                    </a:ext>
                  </a:extLst>
                </a:gridCol>
                <a:gridCol w="976247">
                  <a:extLst>
                    <a:ext uri="{9D8B030D-6E8A-4147-A177-3AD203B41FA5}">
                      <a16:colId xmlns:a16="http://schemas.microsoft.com/office/drawing/2014/main" val="1785448891"/>
                    </a:ext>
                  </a:extLst>
                </a:gridCol>
                <a:gridCol w="783567">
                  <a:extLst>
                    <a:ext uri="{9D8B030D-6E8A-4147-A177-3AD203B41FA5}">
                      <a16:colId xmlns:a16="http://schemas.microsoft.com/office/drawing/2014/main" val="2566284946"/>
                    </a:ext>
                  </a:extLst>
                </a:gridCol>
                <a:gridCol w="989093">
                  <a:extLst>
                    <a:ext uri="{9D8B030D-6E8A-4147-A177-3AD203B41FA5}">
                      <a16:colId xmlns:a16="http://schemas.microsoft.com/office/drawing/2014/main" val="2564031734"/>
                    </a:ext>
                  </a:extLst>
                </a:gridCol>
              </a:tblGrid>
              <a:tr h="304917">
                <a:tc>
                  <a:txBody>
                    <a:bodyPr/>
                    <a:lstStyle/>
                    <a:p>
                      <a:pPr algn="ctr" rtl="0" fontAlgn="t"/>
                      <a:r>
                        <a:rPr lang="zh-CN" altLang="en-US" sz="1400" b="0" i="0" u="none" strike="noStrike" dirty="0">
                          <a:solidFill>
                            <a:srgbClr val="000000"/>
                          </a:solidFill>
                          <a:effectLst/>
                          <a:latin typeface="Arial" panose="020B0604020202020204" pitchFamily="34" charset="0"/>
                          <a:ea typeface="等线" panose="02010600030101010101" pitchFamily="2" charset="-122"/>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Functions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dirty="0">
                          <a:solidFill>
                            <a:srgbClr val="FFFFFF"/>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dirty="0">
                          <a:solidFill>
                            <a:srgbClr val="FFFFFF"/>
                          </a:solidFill>
                          <a:effectLst/>
                          <a:latin typeface="Calibri" panose="020F0502020204030204" pitchFamily="34" charset="0"/>
                          <a:ea typeface="等线" panose="02010600030101010101" pitchFamily="2" charset="-122"/>
                        </a:rPr>
                        <a:t>Optional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996463736"/>
                  </a:ext>
                </a:extLst>
              </a:tr>
              <a:tr h="304917">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Calibri" panose="020F0502020204030204" pitchFamily="34" charset="0"/>
                          <a:ea typeface="+mn-ea"/>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Infrared</a:t>
                      </a:r>
                      <a:r>
                        <a:rPr lang="en-US" sz="1400" b="0" i="0" u="none" strike="noStrike" baseline="0" dirty="0">
                          <a:solidFill>
                            <a:srgbClr val="000000"/>
                          </a:solidFill>
                          <a:effectLst/>
                          <a:latin typeface="Calibri" panose="020F0502020204030204" pitchFamily="34" charset="0"/>
                          <a:ea typeface="等线" panose="02010600030101010101" pitchFamily="2" charset="-122"/>
                        </a:rPr>
                        <a:t> </a:t>
                      </a:r>
                      <a:r>
                        <a:rPr lang="en-US" sz="1400" b="0" i="0" u="none" strike="noStrike" dirty="0">
                          <a:solidFill>
                            <a:srgbClr val="000000"/>
                          </a:solidFill>
                          <a:effectLst/>
                          <a:latin typeface="Calibri" panose="020F0502020204030204" pitchFamily="34" charset="0"/>
                          <a:ea typeface="等线" panose="02010600030101010101" pitchFamily="2" charset="-122"/>
                        </a:rPr>
                        <a:t>WRC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50343711"/>
                  </a:ext>
                </a:extLst>
              </a:tr>
              <a:tr h="304917">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Customized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2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60951256"/>
                  </a:ext>
                </a:extLst>
              </a:tr>
              <a:tr h="304917">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4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660025376"/>
                  </a:ext>
                </a:extLst>
              </a:tr>
              <a:tr h="193409">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CCM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679119444"/>
                  </a:ext>
                </a:extLst>
              </a:tr>
              <a:tr h="193409">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WIFI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533641831"/>
                  </a:ext>
                </a:extLst>
              </a:tr>
              <a:tr h="193409">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ON-OFF</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980030310"/>
                  </a:ext>
                </a:extLst>
              </a:tr>
              <a:tr h="193409">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ALARM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647792484"/>
                  </a:ext>
                </a:extLst>
              </a:tr>
            </a:tbl>
          </a:graphicData>
        </a:graphic>
      </p:graphicFrame>
      <p:sp>
        <p:nvSpPr>
          <p:cNvPr id="28" name="矩形 27"/>
          <p:cNvSpPr/>
          <p:nvPr/>
        </p:nvSpPr>
        <p:spPr>
          <a:xfrm>
            <a:off x="166371" y="1336525"/>
            <a:ext cx="1274708" cy="523220"/>
          </a:xfrm>
          <a:prstGeom prst="rect">
            <a:avLst/>
          </a:prstGeom>
        </p:spPr>
        <p:txBody>
          <a:bodyPr wrap="none">
            <a:spAutoFit/>
          </a:bodyPr>
          <a:lstStyle/>
          <a:p>
            <a:r>
              <a:rPr lang="en-US" altLang="zh-CN" sz="1400" b="1" dirty="0">
                <a:solidFill>
                  <a:srgbClr val="0070C0"/>
                </a:solidFill>
                <a:ea typeface="方正兰亭中粗黑_GBK" pitchFamily="2" charset="-122"/>
                <a:sym typeface="Calibri" panose="020F0502020204030204" pitchFamily="34" charset="0"/>
              </a:rPr>
              <a:t>New Duct and </a:t>
            </a:r>
          </a:p>
          <a:p>
            <a:r>
              <a:rPr lang="en-US" altLang="zh-CN" sz="1400" b="1" dirty="0" err="1">
                <a:solidFill>
                  <a:srgbClr val="0070C0"/>
                </a:solidFill>
                <a:ea typeface="方正兰亭中粗黑_GBK" pitchFamily="2" charset="-122"/>
                <a:sym typeface="Calibri" panose="020F0502020204030204" pitchFamily="34" charset="0"/>
              </a:rPr>
              <a:t>Under&amp;Ceiling</a:t>
            </a:r>
            <a:endParaRPr lang="zh-CN" altLang="en-US" sz="1400" dirty="0">
              <a:solidFill>
                <a:srgbClr val="0070C0"/>
              </a:solidFill>
            </a:endParaRPr>
          </a:p>
        </p:txBody>
      </p:sp>
      <p:sp>
        <p:nvSpPr>
          <p:cNvPr id="29" name="矩形 28"/>
          <p:cNvSpPr/>
          <p:nvPr/>
        </p:nvSpPr>
        <p:spPr>
          <a:xfrm>
            <a:off x="141726" y="2876042"/>
            <a:ext cx="1274708" cy="523220"/>
          </a:xfrm>
          <a:prstGeom prst="rect">
            <a:avLst/>
          </a:prstGeom>
        </p:spPr>
        <p:txBody>
          <a:bodyPr wrap="none">
            <a:spAutoFit/>
          </a:bodyPr>
          <a:lstStyle/>
          <a:p>
            <a:r>
              <a:rPr lang="en-US" altLang="zh-CN" sz="1400" b="1" dirty="0">
                <a:solidFill>
                  <a:srgbClr val="0070C0"/>
                </a:solidFill>
                <a:ea typeface="方正兰亭中粗黑_GBK" pitchFamily="2" charset="-122"/>
                <a:sym typeface="Calibri" panose="020F0502020204030204" pitchFamily="34" charset="0"/>
              </a:rPr>
              <a:t>Old Duct and</a:t>
            </a:r>
          </a:p>
          <a:p>
            <a:r>
              <a:rPr lang="en-US" altLang="zh-CN" sz="1400" b="1" dirty="0" err="1">
                <a:solidFill>
                  <a:srgbClr val="0070C0"/>
                </a:solidFill>
                <a:ea typeface="方正兰亭中粗黑_GBK" pitchFamily="2" charset="-122"/>
                <a:sym typeface="Calibri" panose="020F0502020204030204" pitchFamily="34" charset="0"/>
              </a:rPr>
              <a:t>Under&amp;Ceiling</a:t>
            </a:r>
            <a:endParaRPr lang="zh-CN" altLang="en-US" sz="1400" dirty="0">
              <a:solidFill>
                <a:srgbClr val="0070C0"/>
              </a:solidFill>
            </a:endParaRPr>
          </a:p>
        </p:txBody>
      </p:sp>
      <p:sp>
        <p:nvSpPr>
          <p:cNvPr id="32" name="圆角矩形 31"/>
          <p:cNvSpPr/>
          <p:nvPr/>
        </p:nvSpPr>
        <p:spPr>
          <a:xfrm>
            <a:off x="1984006" y="3752850"/>
            <a:ext cx="3699463" cy="559019"/>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33" name="圆角矩形 32"/>
          <p:cNvSpPr/>
          <p:nvPr/>
        </p:nvSpPr>
        <p:spPr>
          <a:xfrm>
            <a:off x="1976717" y="4527481"/>
            <a:ext cx="3778052" cy="244423"/>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34" name="矩形 33"/>
          <p:cNvSpPr/>
          <p:nvPr/>
        </p:nvSpPr>
        <p:spPr>
          <a:xfrm>
            <a:off x="6319719" y="2031049"/>
            <a:ext cx="685330" cy="276999"/>
          </a:xfrm>
          <a:prstGeom prst="rect">
            <a:avLst/>
          </a:prstGeom>
        </p:spPr>
        <p:txBody>
          <a:bodyPr wrap="square">
            <a:spAutoFit/>
          </a:bodyPr>
          <a:lstStyle/>
          <a:p>
            <a:r>
              <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825"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825"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矩形 34"/>
          <p:cNvSpPr/>
          <p:nvPr/>
        </p:nvSpPr>
        <p:spPr>
          <a:xfrm>
            <a:off x="6505116" y="2258565"/>
            <a:ext cx="2509487" cy="1754326"/>
          </a:xfrm>
          <a:prstGeom prst="rect">
            <a:avLst/>
          </a:prstGeom>
        </p:spPr>
        <p:txBody>
          <a:bodyPr wrap="square">
            <a:spAutoFit/>
          </a:bodyPr>
          <a:lstStyle/>
          <a:p>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1.2 WIRES WC(</a:t>
            </a:r>
            <a:r>
              <a:rPr lang="en-US" altLang="zh-CN" sz="1200" i="1" u="sng" dirty="0">
                <a:solidFill>
                  <a:srgbClr val="1178FE"/>
                </a:solidFill>
                <a:latin typeface="微软雅黑" panose="020B0503020204020204" pitchFamily="34" charset="-122"/>
                <a:ea typeface="微软雅黑" panose="020B0503020204020204" pitchFamily="34" charset="-122"/>
              </a:rPr>
              <a:t>2 core non-polarity Wired controller</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and 4 WIRES WC(</a:t>
            </a:r>
            <a:r>
              <a:rPr lang="en-US" altLang="zh-CN" sz="1200" dirty="0">
                <a:solidFill>
                  <a:srgbClr val="1478FE"/>
                </a:solidFill>
                <a:latin typeface="微软雅黑" panose="020B0503020204020204" pitchFamily="34" charset="-122"/>
                <a:ea typeface="微软雅黑" panose="020B0503020204020204" pitchFamily="34" charset="-122"/>
                <a:cs typeface="Arial" panose="020B0604020202020204" pitchFamily="34" charset="0"/>
              </a:rPr>
              <a:t>485 communication Wired controller</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can not exist at same time.</a:t>
            </a:r>
          </a:p>
          <a:p>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 2 WIRES WC(</a:t>
            </a:r>
            <a:r>
              <a:rPr lang="en-US" altLang="zh-CN" sz="1200" i="1" u="sng" dirty="0">
                <a:solidFill>
                  <a:srgbClr val="1178FE"/>
                </a:solidFill>
                <a:latin typeface="微软雅黑" panose="020B0503020204020204" pitchFamily="34" charset="-122"/>
                <a:ea typeface="微软雅黑" panose="020B0503020204020204" pitchFamily="34" charset="-122"/>
              </a:rPr>
              <a:t>2 core non-polarity Wired controller</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200" dirty="0" err="1">
                <a:solidFill>
                  <a:srgbClr val="FF0000"/>
                </a:solidFill>
                <a:latin typeface="微软雅黑" panose="020B0503020204020204" pitchFamily="34" charset="-122"/>
                <a:ea typeface="微软雅黑" panose="020B0503020204020204" pitchFamily="34" charset="-122"/>
                <a:cs typeface="Arial" panose="020B0604020202020204" pitchFamily="34" charset="0"/>
              </a:rPr>
              <a:t>wifi</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and </a:t>
            </a:r>
            <a:r>
              <a:rPr lang="en-US" altLang="zh-CN" sz="1200" i="1" u="sng" dirty="0">
                <a:solidFill>
                  <a:srgbClr val="1178FE"/>
                </a:solidFill>
                <a:latin typeface="微软雅黑" panose="020B0503020204020204" pitchFamily="34" charset="-122"/>
                <a:ea typeface="微软雅黑" panose="020B0503020204020204" pitchFamily="34" charset="-122"/>
              </a:rPr>
              <a:t>Central control(X,Y,E</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200" i="1" u="sng" dirty="0">
                <a:solidFill>
                  <a:srgbClr val="1178FE"/>
                </a:solidFill>
                <a:latin typeface="微软雅黑" panose="020B0503020204020204" pitchFamily="34" charset="-122"/>
                <a:ea typeface="微软雅黑" panose="020B0503020204020204" pitchFamily="34" charset="-122"/>
              </a:rPr>
              <a:t> </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can not exist at same time.</a:t>
            </a:r>
            <a:endParaRPr lang="zh-CN" altLang="en-US" sz="1200" dirty="0">
              <a:latin typeface="微软雅黑" panose="020B0503020204020204" pitchFamily="34" charset="-122"/>
              <a:ea typeface="微软雅黑" panose="020B0503020204020204" pitchFamily="34" charset="-122"/>
            </a:endParaRPr>
          </a:p>
        </p:txBody>
      </p:sp>
      <p:graphicFrame>
        <p:nvGraphicFramePr>
          <p:cNvPr id="17" name="表格 16"/>
          <p:cNvGraphicFramePr>
            <a:graphicFrameLocks noGrp="1"/>
          </p:cNvGraphicFramePr>
          <p:nvPr>
            <p:extLst>
              <p:ext uri="{D42A27DB-BD31-4B8C-83A1-F6EECF244321}">
                <p14:modId xmlns:p14="http://schemas.microsoft.com/office/powerpoint/2010/main" val="3978954863"/>
              </p:ext>
            </p:extLst>
          </p:nvPr>
        </p:nvGraphicFramePr>
        <p:xfrm>
          <a:off x="1979269" y="822997"/>
          <a:ext cx="3696912" cy="2211124"/>
        </p:xfrm>
        <a:graphic>
          <a:graphicData uri="http://schemas.openxmlformats.org/drawingml/2006/table">
            <a:tbl>
              <a:tblPr/>
              <a:tblGrid>
                <a:gridCol w="919774">
                  <a:extLst>
                    <a:ext uri="{9D8B030D-6E8A-4147-A177-3AD203B41FA5}">
                      <a16:colId xmlns:a16="http://schemas.microsoft.com/office/drawing/2014/main" val="1926211133"/>
                    </a:ext>
                  </a:extLst>
                </a:gridCol>
                <a:gridCol w="1054211">
                  <a:extLst>
                    <a:ext uri="{9D8B030D-6E8A-4147-A177-3AD203B41FA5}">
                      <a16:colId xmlns:a16="http://schemas.microsoft.com/office/drawing/2014/main" val="1164767657"/>
                    </a:ext>
                  </a:extLst>
                </a:gridCol>
                <a:gridCol w="786725">
                  <a:extLst>
                    <a:ext uri="{9D8B030D-6E8A-4147-A177-3AD203B41FA5}">
                      <a16:colId xmlns:a16="http://schemas.microsoft.com/office/drawing/2014/main" val="3310004994"/>
                    </a:ext>
                  </a:extLst>
                </a:gridCol>
                <a:gridCol w="936202">
                  <a:extLst>
                    <a:ext uri="{9D8B030D-6E8A-4147-A177-3AD203B41FA5}">
                      <a16:colId xmlns:a16="http://schemas.microsoft.com/office/drawing/2014/main" val="3451033230"/>
                    </a:ext>
                  </a:extLst>
                </a:gridCol>
              </a:tblGrid>
              <a:tr h="195033">
                <a:tc>
                  <a:txBody>
                    <a:bodyPr/>
                    <a:lstStyle/>
                    <a:p>
                      <a:pPr algn="ctr" rtl="0" fontAlgn="t"/>
                      <a:r>
                        <a:rPr lang="zh-CN" altLang="en-US" sz="1400" b="0" i="0" u="none" strike="noStrike" dirty="0">
                          <a:solidFill>
                            <a:srgbClr val="000000"/>
                          </a:solidFill>
                          <a:effectLst/>
                          <a:latin typeface="Arial" panose="020B0604020202020204" pitchFamily="34" charset="0"/>
                          <a:ea typeface="等线" panose="02010600030101010101" pitchFamily="2" charset="-122"/>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dirty="0">
                          <a:solidFill>
                            <a:srgbClr val="FFFFFF"/>
                          </a:solidFill>
                          <a:effectLst/>
                          <a:latin typeface="Calibri" panose="020F0502020204030204" pitchFamily="34" charset="0"/>
                          <a:ea typeface="等线" panose="02010600030101010101" pitchFamily="2" charset="-122"/>
                        </a:rPr>
                        <a:t>Functions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dirty="0">
                          <a:solidFill>
                            <a:srgbClr val="FFFFFF"/>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dirty="0">
                          <a:solidFill>
                            <a:srgbClr val="FFFFFF"/>
                          </a:solidFill>
                          <a:effectLst/>
                          <a:latin typeface="Calibri" panose="020F0502020204030204" pitchFamily="34" charset="0"/>
                          <a:ea typeface="等线" panose="02010600030101010101" pitchFamily="2" charset="-122"/>
                        </a:rPr>
                        <a:t>Optional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651205085"/>
                  </a:ext>
                </a:extLst>
              </a:tr>
              <a:tr h="339421">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Calibri" panose="020F0502020204030204" pitchFamily="34" charset="0"/>
                          <a:ea typeface="+mn-ea"/>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Infrared</a:t>
                      </a:r>
                      <a:r>
                        <a:rPr lang="en-US" sz="1400" b="0" i="0" u="none" strike="noStrike" baseline="0" dirty="0">
                          <a:solidFill>
                            <a:srgbClr val="000000"/>
                          </a:solidFill>
                          <a:effectLst/>
                          <a:latin typeface="Calibri" panose="020F0502020204030204" pitchFamily="34" charset="0"/>
                          <a:ea typeface="等线" panose="02010600030101010101" pitchFamily="2" charset="-122"/>
                        </a:rPr>
                        <a:t> </a:t>
                      </a:r>
                      <a:r>
                        <a:rPr lang="en-US" sz="1400" b="0" i="0" u="none" strike="noStrike" dirty="0">
                          <a:solidFill>
                            <a:srgbClr val="000000"/>
                          </a:solidFill>
                          <a:effectLst/>
                          <a:latin typeface="Calibri" panose="020F0502020204030204" pitchFamily="34" charset="0"/>
                          <a:ea typeface="等线" panose="02010600030101010101" pitchFamily="2" charset="-122"/>
                        </a:rPr>
                        <a:t>WRC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Calibri" panose="020F0502020204030204" pitchFamily="34" charset="0"/>
                          <a:ea typeface="+mn-ea"/>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28158200"/>
                  </a:ext>
                </a:extLst>
              </a:tr>
              <a:tr h="339421">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2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416538612"/>
                  </a:ext>
                </a:extLst>
              </a:tr>
              <a:tr h="339421">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Customized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4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273396439"/>
                  </a:ext>
                </a:extLst>
              </a:tr>
              <a:tr h="195033">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CCM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52554572"/>
                  </a:ext>
                </a:extLst>
              </a:tr>
              <a:tr h="339421">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Customized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WIFI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156626011"/>
                  </a:ext>
                </a:extLst>
              </a:tr>
              <a:tr h="195033">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ON-OFF</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46180896"/>
                  </a:ext>
                </a:extLst>
              </a:tr>
              <a:tr h="195033">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ALARM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296775101"/>
                  </a:ext>
                </a:extLst>
              </a:tr>
            </a:tbl>
          </a:graphicData>
        </a:graphic>
      </p:graphicFrame>
      <p:sp>
        <p:nvSpPr>
          <p:cNvPr id="30" name="圆角矩形 29"/>
          <p:cNvSpPr/>
          <p:nvPr/>
        </p:nvSpPr>
        <p:spPr>
          <a:xfrm>
            <a:off x="1976717" y="1414425"/>
            <a:ext cx="3699464" cy="658218"/>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31" name="圆角矩形 30"/>
          <p:cNvSpPr/>
          <p:nvPr/>
        </p:nvSpPr>
        <p:spPr>
          <a:xfrm>
            <a:off x="1984006" y="2286880"/>
            <a:ext cx="3699463" cy="326917"/>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Tree>
    <p:extLst>
      <p:ext uri="{BB962C8B-B14F-4D97-AF65-F5344CB8AC3E}">
        <p14:creationId xmlns:p14="http://schemas.microsoft.com/office/powerpoint/2010/main" val="2680666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2390398" cy="400110"/>
          </a:xfrm>
          <a:prstGeom prst="rect">
            <a:avLst/>
          </a:prstGeom>
          <a:noFill/>
        </p:spPr>
        <p:txBody>
          <a:bodyPr wrap="none" rtlCol="0">
            <a:spAutoFit/>
          </a:bodyPr>
          <a:lstStyle/>
          <a:p>
            <a:pPr marL="257175" indent="-257175">
              <a:buBlip>
                <a:blip r:embed="rId3"/>
              </a:buBlip>
            </a:pPr>
            <a:r>
              <a:rPr lang="en-US" altLang="zh-CN" sz="20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function </a:t>
            </a:r>
            <a:endParaRPr lang="zh-CN" altLang="en-US" sz="20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8" name="矩形 7"/>
          <p:cNvSpPr/>
          <p:nvPr/>
        </p:nvSpPr>
        <p:spPr>
          <a:xfrm>
            <a:off x="2423141" y="555015"/>
            <a:ext cx="2630848" cy="307777"/>
          </a:xfrm>
          <a:prstGeom prst="rect">
            <a:avLst/>
          </a:prstGeom>
        </p:spPr>
        <p:txBody>
          <a:bodyPr wrap="none">
            <a:spAutoFit/>
          </a:bodyPr>
          <a:lstStyle/>
          <a:p>
            <a:pPr defTabSz="816582" hangingPunct="1">
              <a:defRPr/>
            </a:pPr>
            <a:r>
              <a:rPr lang="en-US" altLang="zh-CN" sz="1400" b="1" dirty="0">
                <a:solidFill>
                  <a:srgbClr val="00B0F0"/>
                </a:solidFill>
                <a:latin typeface="微软雅黑" panose="020B0503020204020204" charset="-122"/>
                <a:ea typeface="微软雅黑" panose="020B0503020204020204" charset="-122"/>
              </a:rPr>
              <a:t>- Duct and Under &amp; Ceiling</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3788772307"/>
              </p:ext>
            </p:extLst>
          </p:nvPr>
        </p:nvGraphicFramePr>
        <p:xfrm>
          <a:off x="1350418" y="1243563"/>
          <a:ext cx="6482365" cy="2063653"/>
        </p:xfrm>
        <a:graphic>
          <a:graphicData uri="http://schemas.openxmlformats.org/drawingml/2006/table">
            <a:tbl>
              <a:tblPr firstRow="1" firstCol="1" bandRow="1">
                <a:tableStyleId>{5C22544A-7EE6-4342-B048-85BDC9FD1C3A}</a:tableStyleId>
              </a:tblPr>
              <a:tblGrid>
                <a:gridCol w="1735422">
                  <a:extLst>
                    <a:ext uri="{9D8B030D-6E8A-4147-A177-3AD203B41FA5}">
                      <a16:colId xmlns:a16="http://schemas.microsoft.com/office/drawing/2014/main" val="150554798"/>
                    </a:ext>
                  </a:extLst>
                </a:gridCol>
                <a:gridCol w="2196839">
                  <a:extLst>
                    <a:ext uri="{9D8B030D-6E8A-4147-A177-3AD203B41FA5}">
                      <a16:colId xmlns:a16="http://schemas.microsoft.com/office/drawing/2014/main" val="1080750403"/>
                    </a:ext>
                  </a:extLst>
                </a:gridCol>
                <a:gridCol w="1275052">
                  <a:extLst>
                    <a:ext uri="{9D8B030D-6E8A-4147-A177-3AD203B41FA5}">
                      <a16:colId xmlns:a16="http://schemas.microsoft.com/office/drawing/2014/main" val="3081743100"/>
                    </a:ext>
                  </a:extLst>
                </a:gridCol>
                <a:gridCol w="1275052">
                  <a:extLst>
                    <a:ext uri="{9D8B030D-6E8A-4147-A177-3AD203B41FA5}">
                      <a16:colId xmlns:a16="http://schemas.microsoft.com/office/drawing/2014/main" val="526826782"/>
                    </a:ext>
                  </a:extLst>
                </a:gridCol>
              </a:tblGrid>
              <a:tr h="447000">
                <a:tc>
                  <a:txBody>
                    <a:bodyPr/>
                    <a:lstStyle/>
                    <a:p>
                      <a:pPr>
                        <a:spcAft>
                          <a:spcPts val="0"/>
                        </a:spcAft>
                      </a:pPr>
                      <a:r>
                        <a:rPr lang="en-US" sz="1400" dirty="0">
                          <a:effectLst/>
                        </a:rPr>
                        <a:t>New Duct and </a:t>
                      </a:r>
                      <a:r>
                        <a:rPr lang="en-US" sz="1400" dirty="0" err="1">
                          <a:effectLst/>
                        </a:rPr>
                        <a:t>under&amp;ceiling</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a:effectLst/>
                        </a:rPr>
                        <a:t>Wired controller port </a:t>
                      </a:r>
                      <a:endParaRPr lang="zh-CN" sz="140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a:effectLst/>
                        </a:rPr>
                        <a:t>Wifi port</a:t>
                      </a:r>
                      <a:endParaRPr lang="zh-CN" sz="1400">
                        <a:effectLst/>
                        <a:latin typeface="Times New Roman" panose="02020603050405020304" pitchFamily="18" charset="0"/>
                        <a:ea typeface="宋体" panose="02010600030101010101" pitchFamily="2" charset="-122"/>
                      </a:endParaRPr>
                    </a:p>
                  </a:txBody>
                  <a:tcPr marL="51435" marR="51435"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400" dirty="0">
                          <a:effectLst/>
                          <a:latin typeface="+mn-lt"/>
                          <a:ea typeface="微软雅黑" panose="020B0503020204020204" pitchFamily="34" charset="-122"/>
                        </a:rPr>
                        <a:t>Central</a:t>
                      </a:r>
                      <a:r>
                        <a:rPr lang="en-US" altLang="zh-CN" sz="1400" baseline="0" dirty="0">
                          <a:effectLst/>
                          <a:latin typeface="+mn-lt"/>
                          <a:ea typeface="微软雅黑" panose="020B0503020204020204" pitchFamily="34" charset="-122"/>
                        </a:rPr>
                        <a:t> control </a:t>
                      </a:r>
                      <a:r>
                        <a:rPr lang="en-US" altLang="zh-CN" sz="1400" dirty="0">
                          <a:effectLst/>
                          <a:latin typeface="+mn-lt"/>
                          <a:ea typeface="微软雅黑" panose="020B0503020204020204" pitchFamily="34" charset="-122"/>
                        </a:rPr>
                        <a:t>port</a:t>
                      </a:r>
                      <a:endParaRPr lang="zh-CN" altLang="zh-CN" sz="1400" dirty="0">
                        <a:effectLst/>
                        <a:latin typeface="+mn-lt"/>
                        <a:ea typeface="微软雅黑" panose="020B0503020204020204" pitchFamily="34" charset="-122"/>
                      </a:endParaRPr>
                    </a:p>
                    <a:p>
                      <a:pPr>
                        <a:spcAft>
                          <a:spcPts val="0"/>
                        </a:spcAft>
                      </a:pPr>
                      <a:endParaRPr lang="zh-CN" sz="1400" dirty="0">
                        <a:effectLst/>
                        <a:latin typeface="Times New Roman" panose="02020603050405020304" pitchFamily="18" charset="0"/>
                        <a:ea typeface="宋体" panose="02010600030101010101" pitchFamily="2" charset="-122"/>
                      </a:endParaRPr>
                    </a:p>
                  </a:txBody>
                  <a:tcPr marL="51435" marR="51435" marT="0" marB="0"/>
                </a:tc>
                <a:extLst>
                  <a:ext uri="{0D108BD9-81ED-4DB2-BD59-A6C34878D82A}">
                    <a16:rowId xmlns:a16="http://schemas.microsoft.com/office/drawing/2014/main" val="2679511490"/>
                  </a:ext>
                </a:extLst>
              </a:tr>
              <a:tr h="447000">
                <a:tc>
                  <a:txBody>
                    <a:bodyPr/>
                    <a:lstStyle/>
                    <a:p>
                      <a:pPr>
                        <a:spcAft>
                          <a:spcPts val="0"/>
                        </a:spcAft>
                      </a:pPr>
                      <a:r>
                        <a:rPr lang="en-US" sz="1400" dirty="0">
                          <a:effectLst/>
                        </a:rPr>
                        <a:t>PCB1(standard)</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dirty="0">
                          <a:effectLst/>
                        </a:rPr>
                        <a:t>120X(2core wired controller port</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dirty="0">
                          <a:effectLst/>
                        </a:rPr>
                        <a:t>No</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altLang="zh-CN" sz="1400" dirty="0">
                          <a:effectLst/>
                          <a:latin typeface="Times New Roman" panose="02020603050405020304" pitchFamily="18" charset="0"/>
                          <a:ea typeface="宋体" panose="02010600030101010101" pitchFamily="2" charset="-122"/>
                        </a:rPr>
                        <a:t>yes</a:t>
                      </a:r>
                      <a:endParaRPr lang="zh-CN" sz="1400" dirty="0">
                        <a:effectLst/>
                        <a:latin typeface="Times New Roman" panose="02020603050405020304" pitchFamily="18" charset="0"/>
                        <a:ea typeface="宋体" panose="02010600030101010101" pitchFamily="2" charset="-122"/>
                      </a:endParaRPr>
                    </a:p>
                  </a:txBody>
                  <a:tcPr marL="51435" marR="51435" marT="0" marB="0"/>
                </a:tc>
                <a:extLst>
                  <a:ext uri="{0D108BD9-81ED-4DB2-BD59-A6C34878D82A}">
                    <a16:rowId xmlns:a16="http://schemas.microsoft.com/office/drawing/2014/main" val="545431541"/>
                  </a:ext>
                </a:extLst>
              </a:tr>
              <a:tr h="447000">
                <a:tc>
                  <a:txBody>
                    <a:bodyPr/>
                    <a:lstStyle/>
                    <a:p>
                      <a:pPr>
                        <a:spcAft>
                          <a:spcPts val="0"/>
                        </a:spcAft>
                      </a:pPr>
                      <a:r>
                        <a:rPr lang="en-US" sz="1400">
                          <a:effectLst/>
                        </a:rPr>
                        <a:t>PCB2(optional)</a:t>
                      </a:r>
                      <a:endParaRPr lang="zh-CN" sz="140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dirty="0">
                          <a:effectLst/>
                        </a:rPr>
                        <a:t>120X(2core wired controller )port</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dirty="0">
                          <a:effectLst/>
                        </a:rPr>
                        <a:t>yes</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altLang="zh-CN" sz="1400" dirty="0">
                          <a:effectLst/>
                          <a:latin typeface="Times New Roman" panose="02020603050405020304" pitchFamily="18" charset="0"/>
                          <a:ea typeface="宋体" panose="02010600030101010101" pitchFamily="2" charset="-122"/>
                        </a:rPr>
                        <a:t>No</a:t>
                      </a:r>
                      <a:endParaRPr lang="zh-CN" sz="1400" dirty="0">
                        <a:effectLst/>
                        <a:latin typeface="Times New Roman" panose="02020603050405020304" pitchFamily="18" charset="0"/>
                        <a:ea typeface="宋体" panose="02010600030101010101" pitchFamily="2" charset="-122"/>
                      </a:endParaRPr>
                    </a:p>
                  </a:txBody>
                  <a:tcPr marL="51435" marR="51435" marT="0" marB="0"/>
                </a:tc>
                <a:extLst>
                  <a:ext uri="{0D108BD9-81ED-4DB2-BD59-A6C34878D82A}">
                    <a16:rowId xmlns:a16="http://schemas.microsoft.com/office/drawing/2014/main" val="1132458753"/>
                  </a:ext>
                </a:extLst>
              </a:tr>
              <a:tr h="529573">
                <a:tc>
                  <a:txBody>
                    <a:bodyPr/>
                    <a:lstStyle/>
                    <a:p>
                      <a:pPr>
                        <a:spcAft>
                          <a:spcPts val="0"/>
                        </a:spcAft>
                      </a:pPr>
                      <a:r>
                        <a:rPr lang="en-US" sz="1400">
                          <a:effectLst/>
                        </a:rPr>
                        <a:t>PCB3(optional)</a:t>
                      </a:r>
                      <a:endParaRPr lang="zh-CN" sz="140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dirty="0">
                          <a:effectLst/>
                        </a:rPr>
                        <a:t>120X2/120G2 (4core wired controller) port</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sz="1400" dirty="0">
                          <a:effectLst/>
                        </a:rPr>
                        <a:t>yes</a:t>
                      </a:r>
                      <a:endParaRPr lang="zh-CN" sz="1400" dirty="0">
                        <a:effectLst/>
                        <a:latin typeface="Times New Roman" panose="02020603050405020304" pitchFamily="18" charset="0"/>
                        <a:ea typeface="宋体" panose="02010600030101010101" pitchFamily="2" charset="-122"/>
                      </a:endParaRPr>
                    </a:p>
                  </a:txBody>
                  <a:tcPr marL="51435" marR="51435" marT="0" marB="0"/>
                </a:tc>
                <a:tc>
                  <a:txBody>
                    <a:bodyPr/>
                    <a:lstStyle/>
                    <a:p>
                      <a:pPr>
                        <a:spcAft>
                          <a:spcPts val="0"/>
                        </a:spcAft>
                      </a:pPr>
                      <a:r>
                        <a:rPr lang="en-US" altLang="zh-CN" sz="1400" dirty="0">
                          <a:effectLst/>
                          <a:latin typeface="Times New Roman" panose="02020603050405020304" pitchFamily="18" charset="0"/>
                          <a:ea typeface="宋体" panose="02010600030101010101" pitchFamily="2" charset="-122"/>
                        </a:rPr>
                        <a:t>yes</a:t>
                      </a:r>
                      <a:endParaRPr lang="zh-CN" sz="1400" dirty="0">
                        <a:effectLst/>
                        <a:latin typeface="Times New Roman" panose="02020603050405020304" pitchFamily="18" charset="0"/>
                        <a:ea typeface="宋体" panose="02010600030101010101" pitchFamily="2" charset="-122"/>
                      </a:endParaRPr>
                    </a:p>
                  </a:txBody>
                  <a:tcPr marL="51435" marR="51435" marT="0" marB="0"/>
                </a:tc>
                <a:extLst>
                  <a:ext uri="{0D108BD9-81ED-4DB2-BD59-A6C34878D82A}">
                    <a16:rowId xmlns:a16="http://schemas.microsoft.com/office/drawing/2014/main" val="124398091"/>
                  </a:ext>
                </a:extLst>
              </a:tr>
            </a:tbl>
          </a:graphicData>
        </a:graphic>
      </p:graphicFrame>
      <p:sp>
        <p:nvSpPr>
          <p:cNvPr id="11" name="矩形 10"/>
          <p:cNvSpPr/>
          <p:nvPr/>
        </p:nvSpPr>
        <p:spPr>
          <a:xfrm>
            <a:off x="1206184" y="3402253"/>
            <a:ext cx="774571" cy="307777"/>
          </a:xfrm>
          <a:prstGeom prst="rect">
            <a:avLst/>
          </a:prstGeom>
        </p:spPr>
        <p:txBody>
          <a:bodyPr wrap="none">
            <a:spAutoFit/>
          </a:bodyPr>
          <a:lstStyle/>
          <a:p>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矩形 11"/>
          <p:cNvSpPr/>
          <p:nvPr/>
        </p:nvSpPr>
        <p:spPr>
          <a:xfrm>
            <a:off x="1647207" y="3692114"/>
            <a:ext cx="3406782" cy="1015663"/>
          </a:xfrm>
          <a:prstGeom prst="rect">
            <a:avLst/>
          </a:prstGeom>
        </p:spPr>
        <p:txBody>
          <a:bodyPr wrap="square">
            <a:spAutoFit/>
          </a:bodyPr>
          <a:lstStyle/>
          <a:p>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 </a:t>
            </a:r>
            <a:r>
              <a:rPr lang="en-US" altLang="zh-CN" sz="12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2 WIRES WC(</a:t>
            </a:r>
            <a:r>
              <a:rPr lang="en-US" altLang="zh-CN" sz="1200" i="1" u="sng" dirty="0">
                <a:solidFill>
                  <a:schemeClr val="accent1"/>
                </a:solidFill>
                <a:latin typeface="微软雅黑" panose="020B0503020204020204" pitchFamily="34" charset="-122"/>
                <a:ea typeface="微软雅黑" panose="020B0503020204020204" pitchFamily="34" charset="-122"/>
              </a:rPr>
              <a:t>2 core non-polarity Wired controller</a:t>
            </a:r>
            <a:r>
              <a:rPr lang="en-US" altLang="zh-CN" sz="12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200" dirty="0" err="1">
                <a:solidFill>
                  <a:schemeClr val="accent1"/>
                </a:solidFill>
                <a:latin typeface="微软雅黑" panose="020B0503020204020204" pitchFamily="34" charset="-122"/>
                <a:ea typeface="微软雅黑" panose="020B0503020204020204" pitchFamily="34" charset="-122"/>
                <a:cs typeface="Arial" panose="020B0604020202020204" pitchFamily="34" charset="0"/>
              </a:rPr>
              <a:t>wifi</a:t>
            </a:r>
            <a:r>
              <a:rPr lang="zh-CN" altLang="en-US" sz="12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and </a:t>
            </a:r>
            <a:r>
              <a:rPr lang="en-US" altLang="zh-CN" sz="12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TWINS </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and </a:t>
            </a:r>
            <a:r>
              <a:rPr lang="en-US" altLang="zh-CN" sz="1200" dirty="0">
                <a:solidFill>
                  <a:schemeClr val="accent1"/>
                </a:solidFill>
                <a:latin typeface="微软雅黑" panose="020B0503020204020204" pitchFamily="34" charset="-122"/>
                <a:ea typeface="微软雅黑" panose="020B0503020204020204" pitchFamily="34" charset="-122"/>
                <a:cs typeface="Arial" panose="020B0604020202020204" pitchFamily="34" charset="0"/>
              </a:rPr>
              <a:t>Central controller port</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all use the XYE terminal port so these three functions you can just choose one</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70383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2390398" cy="400110"/>
          </a:xfrm>
          <a:prstGeom prst="rect">
            <a:avLst/>
          </a:prstGeom>
          <a:noFill/>
        </p:spPr>
        <p:txBody>
          <a:bodyPr wrap="none" rtlCol="0">
            <a:spAutoFit/>
          </a:bodyPr>
          <a:lstStyle/>
          <a:p>
            <a:pPr marL="257175" indent="-257175">
              <a:buBlip>
                <a:blip r:embed="rId3"/>
              </a:buBlip>
            </a:pPr>
            <a:r>
              <a:rPr lang="en-US" altLang="zh-CN" sz="20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function </a:t>
            </a:r>
            <a:endParaRPr lang="zh-CN" altLang="en-US" sz="20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8" name="矩形 7"/>
          <p:cNvSpPr/>
          <p:nvPr/>
        </p:nvSpPr>
        <p:spPr>
          <a:xfrm>
            <a:off x="2423141" y="555015"/>
            <a:ext cx="2630848" cy="307777"/>
          </a:xfrm>
          <a:prstGeom prst="rect">
            <a:avLst/>
          </a:prstGeom>
        </p:spPr>
        <p:txBody>
          <a:bodyPr wrap="none">
            <a:spAutoFit/>
          </a:bodyPr>
          <a:lstStyle/>
          <a:p>
            <a:pPr defTabSz="816582" hangingPunct="1">
              <a:defRPr/>
            </a:pPr>
            <a:r>
              <a:rPr lang="en-US" altLang="zh-CN" sz="1400" b="1" dirty="0">
                <a:solidFill>
                  <a:srgbClr val="00B0F0"/>
                </a:solidFill>
                <a:latin typeface="微软雅黑" panose="020B0503020204020204" charset="-122"/>
                <a:ea typeface="微软雅黑" panose="020B0503020204020204" charset="-122"/>
              </a:rPr>
              <a:t>- Duct and Under &amp; Ceiling</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9" name="表格 8"/>
          <p:cNvGraphicFramePr>
            <a:graphicFrameLocks noGrp="1"/>
          </p:cNvGraphicFramePr>
          <p:nvPr>
            <p:extLst>
              <p:ext uri="{D42A27DB-BD31-4B8C-83A1-F6EECF244321}">
                <p14:modId xmlns:p14="http://schemas.microsoft.com/office/powerpoint/2010/main" val="587128186"/>
              </p:ext>
            </p:extLst>
          </p:nvPr>
        </p:nvGraphicFramePr>
        <p:xfrm>
          <a:off x="602806" y="1256753"/>
          <a:ext cx="6286500" cy="3580130"/>
        </p:xfrm>
        <a:graphic>
          <a:graphicData uri="http://schemas.openxmlformats.org/drawingml/2006/table">
            <a:tbl>
              <a:tblPr>
                <a:tableStyleId>{5940675A-B579-460E-94D1-54222C63F5DA}</a:tableStyleId>
              </a:tblPr>
              <a:tblGrid>
                <a:gridCol w="889000">
                  <a:extLst>
                    <a:ext uri="{9D8B030D-6E8A-4147-A177-3AD203B41FA5}">
                      <a16:colId xmlns:a16="http://schemas.microsoft.com/office/drawing/2014/main" val="3184823722"/>
                    </a:ext>
                  </a:extLst>
                </a:gridCol>
                <a:gridCol w="673100">
                  <a:extLst>
                    <a:ext uri="{9D8B030D-6E8A-4147-A177-3AD203B41FA5}">
                      <a16:colId xmlns:a16="http://schemas.microsoft.com/office/drawing/2014/main" val="384440485"/>
                    </a:ext>
                  </a:extLst>
                </a:gridCol>
                <a:gridCol w="1574800">
                  <a:extLst>
                    <a:ext uri="{9D8B030D-6E8A-4147-A177-3AD203B41FA5}">
                      <a16:colId xmlns:a16="http://schemas.microsoft.com/office/drawing/2014/main" val="3719630580"/>
                    </a:ext>
                  </a:extLst>
                </a:gridCol>
                <a:gridCol w="1574800">
                  <a:extLst>
                    <a:ext uri="{9D8B030D-6E8A-4147-A177-3AD203B41FA5}">
                      <a16:colId xmlns:a16="http://schemas.microsoft.com/office/drawing/2014/main" val="3592709083"/>
                    </a:ext>
                  </a:extLst>
                </a:gridCol>
                <a:gridCol w="1574800">
                  <a:extLst>
                    <a:ext uri="{9D8B030D-6E8A-4147-A177-3AD203B41FA5}">
                      <a16:colId xmlns:a16="http://schemas.microsoft.com/office/drawing/2014/main" val="3313813370"/>
                    </a:ext>
                  </a:extLst>
                </a:gridCol>
              </a:tblGrid>
              <a:tr h="749300">
                <a:tc>
                  <a:txBody>
                    <a:bodyPr/>
                    <a:lstStyle/>
                    <a:p>
                      <a:pPr algn="ctr" fontAlgn="ctr"/>
                      <a:r>
                        <a:rPr lang="en-US" sz="1200" u="none" strike="noStrike" dirty="0">
                          <a:effectLst/>
                        </a:rPr>
                        <a:t>Series</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Size</a:t>
                      </a: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Standard </a:t>
                      </a:r>
                      <a:br>
                        <a:rPr lang="en-US" sz="1200" u="none" strike="noStrike" dirty="0">
                          <a:effectLst/>
                        </a:rPr>
                      </a:br>
                      <a:r>
                        <a:rPr lang="en-US" sz="1200" u="none" strike="noStrike" dirty="0">
                          <a:effectLst/>
                        </a:rPr>
                        <a:t>main PCB1 board</a:t>
                      </a:r>
                      <a:br>
                        <a:rPr lang="en-US" sz="1200" u="none" strike="noStrike" dirty="0">
                          <a:effectLst/>
                        </a:rPr>
                      </a:br>
                      <a:r>
                        <a:rPr lang="en-US" sz="1200" u="none" strike="noStrike" dirty="0">
                          <a:effectLst/>
                        </a:rPr>
                        <a:t>120X(2core wired controller port</a:t>
                      </a:r>
                      <a:br>
                        <a:rPr lang="en-US" sz="1200" u="none" strike="noStrike" dirty="0">
                          <a:effectLst/>
                        </a:rPr>
                      </a:b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Optional</a:t>
                      </a:r>
                      <a:br>
                        <a:rPr lang="en-US" sz="1200" u="none" strike="noStrike" dirty="0">
                          <a:effectLst/>
                        </a:rPr>
                      </a:br>
                      <a:r>
                        <a:rPr lang="en-US" sz="1200" u="none" strike="noStrike" dirty="0">
                          <a:effectLst/>
                        </a:rPr>
                        <a:t>main PCB2 board</a:t>
                      </a:r>
                      <a:br>
                        <a:rPr lang="en-US" sz="1200" u="none" strike="noStrike" dirty="0">
                          <a:effectLst/>
                        </a:rPr>
                      </a:br>
                      <a:r>
                        <a:rPr lang="en-US" sz="1200" u="none" strike="noStrike" dirty="0">
                          <a:effectLst/>
                        </a:rPr>
                        <a:t>120X(2core wired controller )</a:t>
                      </a:r>
                      <a:r>
                        <a:rPr lang="en-US" sz="1200" u="none" strike="noStrike" dirty="0" err="1">
                          <a:effectLst/>
                        </a:rPr>
                        <a:t>port+Wifi</a:t>
                      </a:r>
                      <a:r>
                        <a:rPr lang="en-US" sz="1200" u="none" strike="noStrike" dirty="0">
                          <a:effectLst/>
                        </a:rPr>
                        <a:t> Port</a:t>
                      </a:r>
                      <a:br>
                        <a:rPr lang="en-US" sz="1200" u="none" strike="noStrike" dirty="0">
                          <a:effectLst/>
                        </a:rPr>
                      </a:br>
                      <a:endParaRPr lang="en-US" sz="1200" b="1" i="0" u="none" strike="noStrike" dirty="0">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Optional </a:t>
                      </a:r>
                      <a:br>
                        <a:rPr lang="en-US" sz="1200" u="none" strike="noStrike">
                          <a:effectLst/>
                        </a:rPr>
                      </a:br>
                      <a:r>
                        <a:rPr lang="en-US" sz="1200" u="none" strike="noStrike">
                          <a:effectLst/>
                        </a:rPr>
                        <a:t>main PCB3 board</a:t>
                      </a:r>
                      <a:br>
                        <a:rPr lang="en-US" sz="1200" u="none" strike="noStrike">
                          <a:effectLst/>
                        </a:rPr>
                      </a:br>
                      <a:r>
                        <a:rPr lang="en-US" sz="1200" u="none" strike="noStrike">
                          <a:effectLst/>
                        </a:rPr>
                        <a:t>120X2/120G2 (4core wired controller) port</a:t>
                      </a:r>
                      <a:endParaRPr lang="en-US" sz="1200" b="1"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3028594724"/>
                  </a:ext>
                </a:extLst>
              </a:tr>
              <a:tr h="190500">
                <a:tc rowSpan="5">
                  <a:txBody>
                    <a:bodyPr/>
                    <a:lstStyle/>
                    <a:p>
                      <a:pPr algn="ctr" fontAlgn="ctr"/>
                      <a:r>
                        <a:rPr lang="en-US" sz="1200" u="none" strike="noStrike">
                          <a:effectLst/>
                        </a:rPr>
                        <a:t>R32 IDU New Under-ceiling</a:t>
                      </a:r>
                      <a:endParaRPr lang="en-US" sz="1200" b="1"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18K-HP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dirty="0">
                          <a:effectLst/>
                        </a:rPr>
                        <a:t>17122700001915 </a:t>
                      </a:r>
                      <a:endParaRPr lang="en-US" altLang="zh-CN"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17122700A02648</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17122700A02688</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2654400822"/>
                  </a:ext>
                </a:extLst>
              </a:tr>
              <a:tr h="190500">
                <a:tc vMerge="1">
                  <a:txBody>
                    <a:bodyPr/>
                    <a:lstStyle/>
                    <a:p>
                      <a:endParaRPr lang="zh-CN" altLang="en-US"/>
                    </a:p>
                  </a:txBody>
                  <a:tcPr/>
                </a:tc>
                <a:tc>
                  <a:txBody>
                    <a:bodyPr/>
                    <a:lstStyle/>
                    <a:p>
                      <a:pPr algn="ctr" fontAlgn="ctr"/>
                      <a:r>
                        <a:rPr lang="en-US" sz="1200" u="none" strike="noStrike">
                          <a:effectLst/>
                        </a:rPr>
                        <a:t>24K-HP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dirty="0">
                          <a:effectLst/>
                        </a:rPr>
                        <a:t>17122700001915 </a:t>
                      </a:r>
                      <a:endParaRPr lang="en-US" altLang="zh-CN"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17122700A02648</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17122700A02688</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3171261099"/>
                  </a:ext>
                </a:extLst>
              </a:tr>
              <a:tr h="190500">
                <a:tc vMerge="1">
                  <a:txBody>
                    <a:bodyPr/>
                    <a:lstStyle/>
                    <a:p>
                      <a:endParaRPr lang="zh-CN" altLang="en-US"/>
                    </a:p>
                  </a:txBody>
                  <a:tcPr/>
                </a:tc>
                <a:tc>
                  <a:txBody>
                    <a:bodyPr/>
                    <a:lstStyle/>
                    <a:p>
                      <a:pPr algn="ctr" fontAlgn="ctr"/>
                      <a:r>
                        <a:rPr lang="en-US" sz="1200" u="none" strike="noStrike">
                          <a:effectLst/>
                        </a:rPr>
                        <a:t>36K-HP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dirty="0">
                          <a:effectLst/>
                        </a:rPr>
                        <a:t>17122700001895 </a:t>
                      </a:r>
                      <a:endParaRPr lang="en-US" altLang="zh-CN"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17122700A02647</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17122700A02686</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893991767"/>
                  </a:ext>
                </a:extLst>
              </a:tr>
              <a:tr h="190500">
                <a:tc vMerge="1">
                  <a:txBody>
                    <a:bodyPr/>
                    <a:lstStyle/>
                    <a:p>
                      <a:endParaRPr lang="zh-CN" altLang="en-US"/>
                    </a:p>
                  </a:txBody>
                  <a:tcPr/>
                </a:tc>
                <a:tc>
                  <a:txBody>
                    <a:bodyPr/>
                    <a:lstStyle/>
                    <a:p>
                      <a:pPr algn="ctr" fontAlgn="ctr"/>
                      <a:r>
                        <a:rPr lang="en-US" sz="1200" u="none" strike="noStrike">
                          <a:effectLst/>
                        </a:rPr>
                        <a:t>48K-HP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dirty="0">
                          <a:effectLst/>
                        </a:rPr>
                        <a:t>17122700001895 </a:t>
                      </a:r>
                      <a:endParaRPr lang="en-US" altLang="zh-CN"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17122700A02647</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17122700A02686</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1498995235"/>
                  </a:ext>
                </a:extLst>
              </a:tr>
              <a:tr h="190500">
                <a:tc vMerge="1">
                  <a:txBody>
                    <a:bodyPr/>
                    <a:lstStyle/>
                    <a:p>
                      <a:endParaRPr lang="zh-CN" altLang="en-US"/>
                    </a:p>
                  </a:txBody>
                  <a:tcPr/>
                </a:tc>
                <a:tc>
                  <a:txBody>
                    <a:bodyPr/>
                    <a:lstStyle/>
                    <a:p>
                      <a:pPr algn="ctr" fontAlgn="ctr"/>
                      <a:r>
                        <a:rPr lang="en-US" sz="1200" u="none" strike="noStrike">
                          <a:effectLst/>
                        </a:rPr>
                        <a:t>60K-HP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17122700001895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17122700A02647</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17122700A02686</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4122156108"/>
                  </a:ext>
                </a:extLst>
              </a:tr>
              <a:tr h="190500">
                <a:tc rowSpan="8">
                  <a:txBody>
                    <a:bodyPr/>
                    <a:lstStyle/>
                    <a:p>
                      <a:pPr algn="ctr" fontAlgn="ctr"/>
                      <a:r>
                        <a:rPr lang="en-US" sz="1200" u="none" strike="noStrike">
                          <a:effectLst/>
                        </a:rPr>
                        <a:t>R32 IDU New Ducted</a:t>
                      </a:r>
                      <a:endParaRPr lang="en-US" sz="1200" b="1"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12K-HP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17123000007398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17123000A03227</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17123000A03307</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1906768588"/>
                  </a:ext>
                </a:extLst>
              </a:tr>
              <a:tr h="190500">
                <a:tc vMerge="1">
                  <a:txBody>
                    <a:bodyPr/>
                    <a:lstStyle/>
                    <a:p>
                      <a:endParaRPr lang="zh-CN" altLang="en-US"/>
                    </a:p>
                  </a:txBody>
                  <a:tcPr/>
                </a:tc>
                <a:tc>
                  <a:txBody>
                    <a:bodyPr/>
                    <a:lstStyle/>
                    <a:p>
                      <a:pPr algn="ctr" fontAlgn="ctr"/>
                      <a:r>
                        <a:rPr lang="en-US" sz="1200" u="none" strike="noStrike">
                          <a:effectLst/>
                        </a:rPr>
                        <a:t>18K-HP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17123000007299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17123000A03225</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17123000A03305</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3611321601"/>
                  </a:ext>
                </a:extLst>
              </a:tr>
              <a:tr h="190500">
                <a:tc vMerge="1">
                  <a:txBody>
                    <a:bodyPr/>
                    <a:lstStyle/>
                    <a:p>
                      <a:endParaRPr lang="zh-CN" altLang="en-US"/>
                    </a:p>
                  </a:txBody>
                  <a:tcPr/>
                </a:tc>
                <a:tc>
                  <a:txBody>
                    <a:bodyPr/>
                    <a:lstStyle/>
                    <a:p>
                      <a:pPr algn="ctr" fontAlgn="ctr"/>
                      <a:r>
                        <a:rPr lang="en-US" sz="1200" u="none" strike="noStrike">
                          <a:effectLst/>
                        </a:rPr>
                        <a:t>24K-HP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17123000007299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17123000A03225</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17123000A03305</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1689717282"/>
                  </a:ext>
                </a:extLst>
              </a:tr>
              <a:tr h="190500">
                <a:tc vMerge="1">
                  <a:txBody>
                    <a:bodyPr/>
                    <a:lstStyle/>
                    <a:p>
                      <a:endParaRPr lang="zh-CN" altLang="en-US"/>
                    </a:p>
                  </a:txBody>
                  <a:tcPr/>
                </a:tc>
                <a:tc>
                  <a:txBody>
                    <a:bodyPr/>
                    <a:lstStyle/>
                    <a:p>
                      <a:pPr algn="ctr" fontAlgn="ctr"/>
                      <a:r>
                        <a:rPr lang="en-US" sz="1200" u="none" strike="noStrike">
                          <a:effectLst/>
                        </a:rPr>
                        <a:t>30K-HP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17123000007299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17123000A03225</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17123000A03305</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4006634837"/>
                  </a:ext>
                </a:extLst>
              </a:tr>
              <a:tr h="190500">
                <a:tc vMerge="1">
                  <a:txBody>
                    <a:bodyPr/>
                    <a:lstStyle/>
                    <a:p>
                      <a:endParaRPr lang="zh-CN" altLang="en-US"/>
                    </a:p>
                  </a:txBody>
                  <a:tcPr/>
                </a:tc>
                <a:tc>
                  <a:txBody>
                    <a:bodyPr/>
                    <a:lstStyle/>
                    <a:p>
                      <a:pPr algn="ctr" fontAlgn="ctr"/>
                      <a:r>
                        <a:rPr lang="en-US" sz="1200" u="none" strike="noStrike">
                          <a:effectLst/>
                        </a:rPr>
                        <a:t>36K-HP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17123000007305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17123000A03245</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17123000A03308</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3461785252"/>
                  </a:ext>
                </a:extLst>
              </a:tr>
              <a:tr h="190500">
                <a:tc vMerge="1">
                  <a:txBody>
                    <a:bodyPr/>
                    <a:lstStyle/>
                    <a:p>
                      <a:endParaRPr lang="zh-CN" altLang="en-US"/>
                    </a:p>
                  </a:txBody>
                  <a:tcPr/>
                </a:tc>
                <a:tc>
                  <a:txBody>
                    <a:bodyPr/>
                    <a:lstStyle/>
                    <a:p>
                      <a:pPr algn="ctr" fontAlgn="ctr"/>
                      <a:r>
                        <a:rPr lang="en-US" sz="1200" u="none" strike="noStrike">
                          <a:effectLst/>
                        </a:rPr>
                        <a:t>42K-HP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dirty="0">
                          <a:effectLst/>
                        </a:rPr>
                        <a:t>17123000007305 </a:t>
                      </a:r>
                      <a:endParaRPr lang="en-US" altLang="zh-CN"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17123000A03245</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17123000A03308</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3331395451"/>
                  </a:ext>
                </a:extLst>
              </a:tr>
              <a:tr h="190500">
                <a:tc vMerge="1">
                  <a:txBody>
                    <a:bodyPr/>
                    <a:lstStyle/>
                    <a:p>
                      <a:endParaRPr lang="zh-CN" altLang="en-US"/>
                    </a:p>
                  </a:txBody>
                  <a:tcPr/>
                </a:tc>
                <a:tc>
                  <a:txBody>
                    <a:bodyPr/>
                    <a:lstStyle/>
                    <a:p>
                      <a:pPr algn="ctr" fontAlgn="ctr"/>
                      <a:r>
                        <a:rPr lang="en-US" sz="1200" u="none" strike="noStrike">
                          <a:effectLst/>
                        </a:rPr>
                        <a:t>48K-HP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17123000007305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17123000A03245</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17123000A03308</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3530070402"/>
                  </a:ext>
                </a:extLst>
              </a:tr>
              <a:tr h="190500">
                <a:tc vMerge="1">
                  <a:txBody>
                    <a:bodyPr/>
                    <a:lstStyle/>
                    <a:p>
                      <a:endParaRPr lang="zh-CN" altLang="en-US"/>
                    </a:p>
                  </a:txBody>
                  <a:tcPr/>
                </a:tc>
                <a:tc>
                  <a:txBody>
                    <a:bodyPr/>
                    <a:lstStyle/>
                    <a:p>
                      <a:pPr algn="ctr" fontAlgn="ctr"/>
                      <a:r>
                        <a:rPr lang="en-US" sz="1200" u="none" strike="noStrike">
                          <a:effectLst/>
                        </a:rPr>
                        <a:t>60K-HP</a:t>
                      </a:r>
                      <a:endParaRPr lang="en-US" sz="1200" b="0" i="0" u="none" strike="noStrike">
                        <a:solidFill>
                          <a:srgbClr val="000000"/>
                        </a:solidFill>
                        <a:effectLst/>
                        <a:latin typeface="Arial" panose="020B0604020202020204" pitchFamily="34" charset="0"/>
                        <a:ea typeface="等线" panose="02010600030101010101" pitchFamily="2" charset="-122"/>
                      </a:endParaRPr>
                    </a:p>
                  </a:txBody>
                  <a:tcPr marL="6350" marR="6350" marT="6350" marB="0" anchor="ctr"/>
                </a:tc>
                <a:tc>
                  <a:txBody>
                    <a:bodyPr/>
                    <a:lstStyle/>
                    <a:p>
                      <a:pPr algn="ctr" fontAlgn="ctr"/>
                      <a:r>
                        <a:rPr lang="en-US" altLang="zh-CN" sz="1200" u="none" strike="noStrike">
                          <a:effectLst/>
                        </a:rPr>
                        <a:t>17123000007305 </a:t>
                      </a:r>
                      <a:endParaRPr lang="en-US" altLang="zh-CN"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a:effectLst/>
                        </a:rPr>
                        <a:t>17123000A03245</a:t>
                      </a:r>
                      <a:endParaRPr lang="en-US" sz="1200" b="0" i="0" u="none" strike="noStrike">
                        <a:solidFill>
                          <a:srgbClr val="000000"/>
                        </a:solidFill>
                        <a:effectLst/>
                        <a:latin typeface="Calibri" panose="020F0502020204030204" pitchFamily="34" charset="0"/>
                        <a:ea typeface="等线" panose="02010600030101010101" pitchFamily="2" charset="-122"/>
                      </a:endParaRPr>
                    </a:p>
                  </a:txBody>
                  <a:tcPr marL="6350" marR="6350" marT="6350" marB="0" anchor="ctr"/>
                </a:tc>
                <a:tc>
                  <a:txBody>
                    <a:bodyPr/>
                    <a:lstStyle/>
                    <a:p>
                      <a:pPr algn="ctr" fontAlgn="ctr"/>
                      <a:r>
                        <a:rPr lang="en-US" sz="1200" u="none" strike="noStrike" dirty="0">
                          <a:effectLst/>
                        </a:rPr>
                        <a:t>17123000A03308</a:t>
                      </a:r>
                      <a:endParaRPr lang="en-US" sz="1200" b="0" i="0" u="none" strike="noStrike" dirty="0">
                        <a:solidFill>
                          <a:srgbClr val="000000"/>
                        </a:solidFill>
                        <a:effectLst/>
                        <a:latin typeface="Calibri" panose="020F0502020204030204" pitchFamily="34" charset="0"/>
                        <a:ea typeface="等线" panose="02010600030101010101" pitchFamily="2" charset="-122"/>
                      </a:endParaRPr>
                    </a:p>
                  </a:txBody>
                  <a:tcPr marL="6350" marR="6350" marT="6350" marB="0" anchor="ctr"/>
                </a:tc>
                <a:extLst>
                  <a:ext uri="{0D108BD9-81ED-4DB2-BD59-A6C34878D82A}">
                    <a16:rowId xmlns:a16="http://schemas.microsoft.com/office/drawing/2014/main" val="1516851687"/>
                  </a:ext>
                </a:extLst>
              </a:tr>
            </a:tbl>
          </a:graphicData>
        </a:graphic>
      </p:graphicFrame>
    </p:spTree>
    <p:extLst>
      <p:ext uri="{BB962C8B-B14F-4D97-AF65-F5344CB8AC3E}">
        <p14:creationId xmlns:p14="http://schemas.microsoft.com/office/powerpoint/2010/main" val="4119263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3188693" cy="323165"/>
          </a:xfrm>
          <a:prstGeom prst="rect">
            <a:avLst/>
          </a:prstGeom>
          <a:noFill/>
        </p:spPr>
        <p:txBody>
          <a:bodyPr wrap="none" rtlCol="0">
            <a:spAutoFit/>
          </a:bodyPr>
          <a:lstStyle/>
          <a:p>
            <a:pPr marL="257175" indent="-257175">
              <a:buBlip>
                <a:blip r:embed="rId3"/>
              </a:buBlip>
            </a:pPr>
            <a:r>
              <a:rPr lang="en-US" altLang="zh-CN"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PCB1 standard function </a:t>
            </a:r>
            <a:endParaRPr lang="zh-CN" altLang="en-US"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8" name="矩形 7"/>
          <p:cNvSpPr/>
          <p:nvPr/>
        </p:nvSpPr>
        <p:spPr>
          <a:xfrm>
            <a:off x="3037952" y="557218"/>
            <a:ext cx="2577950" cy="307777"/>
          </a:xfrm>
          <a:prstGeom prst="rect">
            <a:avLst/>
          </a:prstGeom>
        </p:spPr>
        <p:txBody>
          <a:bodyPr wrap="none">
            <a:spAutoFit/>
          </a:bodyPr>
          <a:lstStyle/>
          <a:p>
            <a:r>
              <a:rPr lang="en-US" altLang="zh-CN" sz="1400" b="1" dirty="0">
                <a:solidFill>
                  <a:srgbClr val="00B0F0"/>
                </a:solidFill>
                <a:latin typeface="微软雅黑" panose="020B0503020204020204" charset="-122"/>
                <a:ea typeface="微软雅黑" panose="020B0503020204020204" charset="-122"/>
              </a:rPr>
              <a:t> - Duct and </a:t>
            </a:r>
            <a:r>
              <a:rPr lang="en-US" altLang="zh-CN" sz="1400" b="1" dirty="0" err="1">
                <a:solidFill>
                  <a:srgbClr val="00B0F0"/>
                </a:solidFill>
                <a:latin typeface="微软雅黑" panose="020B0503020204020204" charset="-122"/>
                <a:ea typeface="微软雅黑" panose="020B0503020204020204" charset="-122"/>
                <a:sym typeface="Calibri" panose="020F0502020204030204" pitchFamily="34" charset="0"/>
              </a:rPr>
              <a:t>Under&amp;Ceiling</a:t>
            </a:r>
            <a:endParaRPr lang="zh-CN" altLang="en-US" sz="1400" b="1" dirty="0">
              <a:solidFill>
                <a:srgbClr val="00B0F0"/>
              </a:solidFill>
              <a:latin typeface="微软雅黑" panose="020B0503020204020204" charset="-122"/>
              <a:ea typeface="微软雅黑" panose="020B0503020204020204" charset="-122"/>
            </a:endParaRPr>
          </a:p>
        </p:txBody>
      </p:sp>
      <p:grpSp>
        <p:nvGrpSpPr>
          <p:cNvPr id="2" name="组合 1"/>
          <p:cNvGrpSpPr/>
          <p:nvPr/>
        </p:nvGrpSpPr>
        <p:grpSpPr>
          <a:xfrm>
            <a:off x="485955" y="1518112"/>
            <a:ext cx="6099908" cy="2697480"/>
            <a:chOff x="326961" y="956310"/>
            <a:chExt cx="6099908" cy="2697480"/>
          </a:xfrm>
        </p:grpSpPr>
        <p:pic>
          <p:nvPicPr>
            <p:cNvPr id="10" name="图片 9"/>
            <p:cNvPicPr>
              <a:picLocks noChangeAspect="1"/>
            </p:cNvPicPr>
            <p:nvPr/>
          </p:nvPicPr>
          <p:blipFill>
            <a:blip r:embed="rId4"/>
            <a:stretch>
              <a:fillRect/>
            </a:stretch>
          </p:blipFill>
          <p:spPr>
            <a:xfrm>
              <a:off x="326961" y="956310"/>
              <a:ext cx="3371851" cy="2697480"/>
            </a:xfrm>
            <a:prstGeom prst="rect">
              <a:avLst/>
            </a:prstGeom>
          </p:spPr>
        </p:pic>
        <p:sp>
          <p:nvSpPr>
            <p:cNvPr id="11" name="矩形 10"/>
            <p:cNvSpPr/>
            <p:nvPr/>
          </p:nvSpPr>
          <p:spPr bwMode="auto">
            <a:xfrm>
              <a:off x="3443288" y="1725779"/>
              <a:ext cx="219075" cy="434979"/>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2" name="矩形 11"/>
            <p:cNvSpPr/>
            <p:nvPr/>
          </p:nvSpPr>
          <p:spPr bwMode="auto">
            <a:xfrm>
              <a:off x="3443288" y="2202029"/>
              <a:ext cx="219805" cy="304475"/>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3" name="矩形 12"/>
            <p:cNvSpPr/>
            <p:nvPr/>
          </p:nvSpPr>
          <p:spPr bwMode="auto">
            <a:xfrm>
              <a:off x="3443288" y="2547775"/>
              <a:ext cx="219805" cy="301628"/>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4" name="矩形 13"/>
            <p:cNvSpPr/>
            <p:nvPr/>
          </p:nvSpPr>
          <p:spPr bwMode="auto">
            <a:xfrm>
              <a:off x="3071812" y="1242386"/>
              <a:ext cx="414338" cy="25685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5" name="矩形 14"/>
            <p:cNvSpPr/>
            <p:nvPr/>
          </p:nvSpPr>
          <p:spPr bwMode="auto">
            <a:xfrm>
              <a:off x="2122051" y="3345018"/>
              <a:ext cx="359212" cy="211618"/>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cxnSp>
          <p:nvCxnSpPr>
            <p:cNvPr id="16" name="直接箭头连接符 15"/>
            <p:cNvCxnSpPr/>
            <p:nvPr/>
          </p:nvCxnSpPr>
          <p:spPr>
            <a:xfrm flipH="1">
              <a:off x="3486142" y="1370811"/>
              <a:ext cx="529394"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3663092" y="1946639"/>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3662363" y="2354267"/>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3663092" y="2698589"/>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TextBox 64"/>
            <p:cNvSpPr txBox="1"/>
            <p:nvPr/>
          </p:nvSpPr>
          <p:spPr>
            <a:xfrm>
              <a:off x="3861839" y="1241113"/>
              <a:ext cx="1222127" cy="276999"/>
            </a:xfrm>
            <a:prstGeom prst="rect">
              <a:avLst/>
            </a:prstGeom>
            <a:noFill/>
          </p:spPr>
          <p:txBody>
            <a:bodyPr wrap="square" rtlCol="0">
              <a:spAutoFit/>
            </a:bodyPr>
            <a:lstStyle/>
            <a:p>
              <a:pPr algn="ctr"/>
              <a:r>
                <a:rPr lang="en-US" altLang="zh-CN" sz="1200" i="1" u="sng" dirty="0">
                  <a:solidFill>
                    <a:srgbClr val="C00000"/>
                  </a:solidFill>
                </a:rPr>
                <a:t>CN23</a:t>
              </a:r>
              <a:r>
                <a:rPr lang="en-US" altLang="zh-CN" sz="1200" i="1" u="sng" dirty="0">
                  <a:solidFill>
                    <a:srgbClr val="1178FE"/>
                  </a:solidFill>
                </a:rPr>
                <a:t>  ON-OFF</a:t>
              </a:r>
              <a:endParaRPr lang="zh-CN" altLang="en-US" sz="1200" i="1" u="sng" dirty="0">
                <a:solidFill>
                  <a:srgbClr val="1178FE"/>
                </a:solidFill>
              </a:endParaRPr>
            </a:p>
          </p:txBody>
        </p:sp>
        <p:sp>
          <p:nvSpPr>
            <p:cNvPr id="21" name="TextBox 64"/>
            <p:cNvSpPr txBox="1"/>
            <p:nvPr/>
          </p:nvSpPr>
          <p:spPr>
            <a:xfrm>
              <a:off x="3802315" y="2552912"/>
              <a:ext cx="1222127" cy="276999"/>
            </a:xfrm>
            <a:prstGeom prst="rect">
              <a:avLst/>
            </a:prstGeom>
            <a:noFill/>
          </p:spPr>
          <p:txBody>
            <a:bodyPr wrap="square" rtlCol="0">
              <a:spAutoFit/>
            </a:bodyPr>
            <a:lstStyle/>
            <a:p>
              <a:pPr algn="ctr"/>
              <a:r>
                <a:rPr lang="en-US" altLang="zh-CN" sz="1200" i="1" u="sng" dirty="0">
                  <a:solidFill>
                    <a:srgbClr val="C00000"/>
                  </a:solidFill>
                </a:rPr>
                <a:t>CN33</a:t>
              </a:r>
              <a:r>
                <a:rPr lang="en-US" altLang="zh-CN" sz="1200" i="1" u="sng" dirty="0">
                  <a:solidFill>
                    <a:srgbClr val="1178FE"/>
                  </a:solidFill>
                </a:rPr>
                <a:t>  Alarm</a:t>
              </a:r>
              <a:endParaRPr lang="zh-CN" altLang="en-US" sz="1200" i="1" u="sng" dirty="0">
                <a:solidFill>
                  <a:srgbClr val="1178FE"/>
                </a:solidFill>
              </a:endParaRPr>
            </a:p>
          </p:txBody>
        </p:sp>
        <p:sp>
          <p:nvSpPr>
            <p:cNvPr id="22" name="TextBox 64"/>
            <p:cNvSpPr txBox="1"/>
            <p:nvPr/>
          </p:nvSpPr>
          <p:spPr>
            <a:xfrm>
              <a:off x="3861839" y="1801992"/>
              <a:ext cx="2565030" cy="276999"/>
            </a:xfrm>
            <a:prstGeom prst="rect">
              <a:avLst/>
            </a:prstGeom>
            <a:noFill/>
          </p:spPr>
          <p:txBody>
            <a:bodyPr wrap="square" rtlCol="0">
              <a:spAutoFit/>
            </a:bodyPr>
            <a:lstStyle/>
            <a:p>
              <a:pPr algn="ctr"/>
              <a:r>
                <a:rPr lang="en-US" altLang="zh-CN" sz="1200" i="1" u="sng" dirty="0">
                  <a:solidFill>
                    <a:srgbClr val="C00000"/>
                  </a:solidFill>
                </a:rPr>
                <a:t>CN9</a:t>
              </a:r>
              <a:r>
                <a:rPr lang="en-US" altLang="zh-CN" sz="1200" i="1" u="sng" dirty="0">
                  <a:solidFill>
                    <a:srgbClr val="1178FE"/>
                  </a:solidFill>
                </a:rPr>
                <a:t>  XYE(Central controller)/TWINS</a:t>
              </a:r>
              <a:endParaRPr lang="zh-CN" altLang="en-US" sz="1200" i="1" u="sng" dirty="0">
                <a:solidFill>
                  <a:srgbClr val="1178FE"/>
                </a:solidFill>
              </a:endParaRPr>
            </a:p>
          </p:txBody>
        </p:sp>
        <p:sp>
          <p:nvSpPr>
            <p:cNvPr id="23" name="TextBox 64"/>
            <p:cNvSpPr txBox="1"/>
            <p:nvPr/>
          </p:nvSpPr>
          <p:spPr>
            <a:xfrm>
              <a:off x="3917886" y="2222757"/>
              <a:ext cx="2508983" cy="276999"/>
            </a:xfrm>
            <a:prstGeom prst="rect">
              <a:avLst/>
            </a:prstGeom>
            <a:noFill/>
          </p:spPr>
          <p:txBody>
            <a:bodyPr wrap="square" rtlCol="0">
              <a:spAutoFit/>
            </a:bodyPr>
            <a:lstStyle/>
            <a:p>
              <a:pPr algn="ctr"/>
              <a:r>
                <a:rPr lang="en-US" altLang="zh-CN" sz="1200" i="1" u="sng" dirty="0">
                  <a:solidFill>
                    <a:srgbClr val="C00000"/>
                  </a:solidFill>
                </a:rPr>
                <a:t>CN45</a:t>
              </a:r>
              <a:r>
                <a:rPr lang="en-US" altLang="zh-CN" sz="1050" i="1" u="sng" dirty="0">
                  <a:solidFill>
                    <a:srgbClr val="1178FE"/>
                  </a:solidFill>
                </a:rPr>
                <a:t>  2 core non-polarity Wired controller</a:t>
              </a:r>
              <a:endParaRPr lang="zh-CN" altLang="en-US" sz="1050" i="1" u="sng" dirty="0">
                <a:solidFill>
                  <a:srgbClr val="1178FE"/>
                </a:solidFill>
              </a:endParaRPr>
            </a:p>
          </p:txBody>
        </p:sp>
        <p:sp>
          <p:nvSpPr>
            <p:cNvPr id="24" name="TextBox 64"/>
            <p:cNvSpPr txBox="1"/>
            <p:nvPr/>
          </p:nvSpPr>
          <p:spPr>
            <a:xfrm>
              <a:off x="3861839" y="3301791"/>
              <a:ext cx="1222127" cy="276999"/>
            </a:xfrm>
            <a:prstGeom prst="rect">
              <a:avLst/>
            </a:prstGeom>
            <a:noFill/>
          </p:spPr>
          <p:txBody>
            <a:bodyPr wrap="square" rtlCol="0">
              <a:spAutoFit/>
            </a:bodyPr>
            <a:lstStyle/>
            <a:p>
              <a:pPr algn="ctr"/>
              <a:r>
                <a:rPr lang="en-US" altLang="zh-CN" sz="1200" i="1" u="sng" dirty="0">
                  <a:solidFill>
                    <a:srgbClr val="C00000"/>
                  </a:solidFill>
                </a:rPr>
                <a:t>CN43</a:t>
              </a:r>
              <a:r>
                <a:rPr lang="en-US" altLang="zh-CN" sz="1200" i="1" u="sng" dirty="0">
                  <a:solidFill>
                    <a:srgbClr val="1178FE"/>
                  </a:solidFill>
                </a:rPr>
                <a:t> New Fan</a:t>
              </a:r>
              <a:endParaRPr lang="zh-CN" altLang="en-US" sz="1200" i="1" u="sng" dirty="0">
                <a:solidFill>
                  <a:srgbClr val="1178FE"/>
                </a:solidFill>
              </a:endParaRPr>
            </a:p>
          </p:txBody>
        </p:sp>
        <p:cxnSp>
          <p:nvCxnSpPr>
            <p:cNvPr id="25" name="直接箭头连接符 24"/>
            <p:cNvCxnSpPr/>
            <p:nvPr/>
          </p:nvCxnSpPr>
          <p:spPr>
            <a:xfrm flipH="1">
              <a:off x="2496869" y="3428748"/>
              <a:ext cx="148080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485955" y="915531"/>
            <a:ext cx="2832827" cy="523220"/>
          </a:xfrm>
          <a:prstGeom prst="rect">
            <a:avLst/>
          </a:prstGeom>
        </p:spPr>
        <p:txBody>
          <a:bodyPr wrap="none">
            <a:spAutoFit/>
          </a:bodyPr>
          <a:lstStyle/>
          <a:p>
            <a:r>
              <a:rPr lang="en-US" altLang="zh-CN" sz="14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PCB1 – standard 2 WIRES WC</a:t>
            </a:r>
            <a:endParaRPr lang="zh-CN" altLang="en-US" sz="1400" b="1" dirty="0">
              <a:solidFill>
                <a:srgbClr val="0070C0"/>
              </a:solidFill>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3375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3220753" cy="323165"/>
          </a:xfrm>
          <a:prstGeom prst="rect">
            <a:avLst/>
          </a:prstGeom>
          <a:noFill/>
        </p:spPr>
        <p:txBody>
          <a:bodyPr wrap="none" rtlCol="0">
            <a:spAutoFit/>
          </a:bodyPr>
          <a:lstStyle/>
          <a:p>
            <a:pPr marL="257175" indent="-257175">
              <a:buBlip>
                <a:blip r:embed="rId3"/>
              </a:buBlip>
            </a:pPr>
            <a:r>
              <a:rPr lang="en-US" altLang="zh-CN"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PCB2 standard function </a:t>
            </a:r>
            <a:endParaRPr lang="zh-CN" altLang="en-US"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6" name="矩形 25"/>
          <p:cNvSpPr/>
          <p:nvPr/>
        </p:nvSpPr>
        <p:spPr>
          <a:xfrm>
            <a:off x="465577" y="757392"/>
            <a:ext cx="2582758" cy="307777"/>
          </a:xfrm>
          <a:prstGeom prst="rect">
            <a:avLst/>
          </a:prstGeom>
        </p:spPr>
        <p:txBody>
          <a:bodyPr wrap="none">
            <a:spAutoFit/>
          </a:bodyPr>
          <a:lstStyle/>
          <a:p>
            <a:r>
              <a:rPr lang="en-US" altLang="zh-CN" sz="14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PCB2 - customize </a:t>
            </a:r>
            <a:r>
              <a:rPr lang="en-US" altLang="zh-CN" sz="1400" b="1" dirty="0" err="1">
                <a:solidFill>
                  <a:srgbClr val="0070C0"/>
                </a:solidFill>
                <a:latin typeface="微软雅黑" panose="020B0503020204020204" pitchFamily="34" charset="-122"/>
                <a:ea typeface="微软雅黑" panose="020B0503020204020204" pitchFamily="34" charset="-122"/>
                <a:sym typeface="Calibri" panose="020F0502020204030204" pitchFamily="34" charset="0"/>
              </a:rPr>
              <a:t>wifi</a:t>
            </a:r>
            <a:r>
              <a:rPr lang="en-US" altLang="zh-CN" sz="14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 port</a:t>
            </a:r>
            <a:endParaRPr lang="zh-CN" altLang="en-US" sz="14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65577" y="1349849"/>
            <a:ext cx="6124725" cy="2697480"/>
            <a:chOff x="302144" y="950595"/>
            <a:chExt cx="6124725" cy="2697480"/>
          </a:xfrm>
        </p:grpSpPr>
        <p:sp>
          <p:nvSpPr>
            <p:cNvPr id="11" name="矩形 10"/>
            <p:cNvSpPr/>
            <p:nvPr/>
          </p:nvSpPr>
          <p:spPr bwMode="auto">
            <a:xfrm>
              <a:off x="3443288" y="1725779"/>
              <a:ext cx="219075" cy="434979"/>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2" name="矩形 11"/>
            <p:cNvSpPr/>
            <p:nvPr/>
          </p:nvSpPr>
          <p:spPr bwMode="auto">
            <a:xfrm>
              <a:off x="3443288" y="2202029"/>
              <a:ext cx="219805" cy="304475"/>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3" name="矩形 12"/>
            <p:cNvSpPr/>
            <p:nvPr/>
          </p:nvSpPr>
          <p:spPr bwMode="auto">
            <a:xfrm>
              <a:off x="3443288" y="2547775"/>
              <a:ext cx="219805" cy="301628"/>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4" name="矩形 13"/>
            <p:cNvSpPr/>
            <p:nvPr/>
          </p:nvSpPr>
          <p:spPr bwMode="auto">
            <a:xfrm>
              <a:off x="3071812" y="1242386"/>
              <a:ext cx="414338" cy="25685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5" name="矩形 14"/>
            <p:cNvSpPr/>
            <p:nvPr/>
          </p:nvSpPr>
          <p:spPr bwMode="auto">
            <a:xfrm>
              <a:off x="2122051" y="3345018"/>
              <a:ext cx="359212" cy="211618"/>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cxnSp>
          <p:nvCxnSpPr>
            <p:cNvPr id="16" name="直接箭头连接符 15"/>
            <p:cNvCxnSpPr/>
            <p:nvPr/>
          </p:nvCxnSpPr>
          <p:spPr>
            <a:xfrm flipH="1">
              <a:off x="3486142" y="1370811"/>
              <a:ext cx="529394"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3663092" y="1946639"/>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3662363" y="2354267"/>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3663092" y="2698589"/>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TextBox 64"/>
            <p:cNvSpPr txBox="1"/>
            <p:nvPr/>
          </p:nvSpPr>
          <p:spPr>
            <a:xfrm>
              <a:off x="4088323" y="1198999"/>
              <a:ext cx="1222127" cy="276999"/>
            </a:xfrm>
            <a:prstGeom prst="rect">
              <a:avLst/>
            </a:prstGeom>
            <a:noFill/>
          </p:spPr>
          <p:txBody>
            <a:bodyPr wrap="square" rtlCol="0">
              <a:spAutoFit/>
            </a:bodyPr>
            <a:lstStyle/>
            <a:p>
              <a:pPr algn="ctr"/>
              <a:r>
                <a:rPr lang="en-US" altLang="zh-CN" sz="1200" i="1" u="sng" dirty="0">
                  <a:solidFill>
                    <a:srgbClr val="C00000"/>
                  </a:solidFill>
                </a:rPr>
                <a:t>CN23</a:t>
              </a:r>
              <a:r>
                <a:rPr lang="en-US" altLang="zh-CN" sz="1200" i="1" u="sng" dirty="0">
                  <a:solidFill>
                    <a:srgbClr val="1178FE"/>
                  </a:solidFill>
                </a:rPr>
                <a:t>  ON-OFF</a:t>
              </a:r>
              <a:endParaRPr lang="zh-CN" altLang="en-US" sz="1200" i="1" u="sng" dirty="0">
                <a:solidFill>
                  <a:srgbClr val="1178FE"/>
                </a:solidFill>
              </a:endParaRPr>
            </a:p>
          </p:txBody>
        </p:sp>
        <p:sp>
          <p:nvSpPr>
            <p:cNvPr id="21" name="TextBox 64"/>
            <p:cNvSpPr txBox="1"/>
            <p:nvPr/>
          </p:nvSpPr>
          <p:spPr>
            <a:xfrm>
              <a:off x="3977673" y="2555839"/>
              <a:ext cx="1222127" cy="276999"/>
            </a:xfrm>
            <a:prstGeom prst="rect">
              <a:avLst/>
            </a:prstGeom>
            <a:noFill/>
          </p:spPr>
          <p:txBody>
            <a:bodyPr wrap="square" rtlCol="0">
              <a:spAutoFit/>
            </a:bodyPr>
            <a:lstStyle/>
            <a:p>
              <a:pPr algn="ctr"/>
              <a:r>
                <a:rPr lang="en-US" altLang="zh-CN" sz="1200" i="1" u="sng" dirty="0">
                  <a:solidFill>
                    <a:srgbClr val="C00000"/>
                  </a:solidFill>
                </a:rPr>
                <a:t>CN33</a:t>
              </a:r>
              <a:r>
                <a:rPr lang="en-US" altLang="zh-CN" sz="1200" i="1" u="sng" dirty="0">
                  <a:solidFill>
                    <a:srgbClr val="1178FE"/>
                  </a:solidFill>
                </a:rPr>
                <a:t>  Alarm</a:t>
              </a:r>
              <a:endParaRPr lang="zh-CN" altLang="en-US" sz="1200" i="1" u="sng" dirty="0">
                <a:solidFill>
                  <a:srgbClr val="1178FE"/>
                </a:solidFill>
              </a:endParaRPr>
            </a:p>
          </p:txBody>
        </p:sp>
        <p:sp>
          <p:nvSpPr>
            <p:cNvPr id="22" name="TextBox 64"/>
            <p:cNvSpPr txBox="1"/>
            <p:nvPr/>
          </p:nvSpPr>
          <p:spPr>
            <a:xfrm>
              <a:off x="3861838" y="1801992"/>
              <a:ext cx="1310237" cy="276999"/>
            </a:xfrm>
            <a:prstGeom prst="rect">
              <a:avLst/>
            </a:prstGeom>
            <a:noFill/>
          </p:spPr>
          <p:txBody>
            <a:bodyPr wrap="square" rtlCol="0">
              <a:spAutoFit/>
            </a:bodyPr>
            <a:lstStyle/>
            <a:p>
              <a:pPr algn="ctr"/>
              <a:r>
                <a:rPr lang="en-US" altLang="zh-CN" sz="1200" i="1" u="sng" dirty="0">
                  <a:solidFill>
                    <a:srgbClr val="C00000"/>
                  </a:solidFill>
                </a:rPr>
                <a:t>CN49 </a:t>
              </a:r>
              <a:r>
                <a:rPr lang="en-US" altLang="zh-CN" sz="1200" i="1" u="sng" dirty="0" err="1">
                  <a:solidFill>
                    <a:srgbClr val="1178FE"/>
                  </a:solidFill>
                </a:rPr>
                <a:t>Wifi</a:t>
              </a:r>
              <a:r>
                <a:rPr lang="en-US" altLang="zh-CN" sz="1200" i="1" u="sng" dirty="0">
                  <a:solidFill>
                    <a:srgbClr val="1178FE"/>
                  </a:solidFill>
                </a:rPr>
                <a:t> </a:t>
              </a:r>
              <a:endParaRPr lang="zh-CN" altLang="en-US" sz="1200" i="1" u="sng" dirty="0">
                <a:solidFill>
                  <a:srgbClr val="1178FE"/>
                </a:solidFill>
              </a:endParaRPr>
            </a:p>
          </p:txBody>
        </p:sp>
        <p:sp>
          <p:nvSpPr>
            <p:cNvPr id="23" name="TextBox 64"/>
            <p:cNvSpPr txBox="1"/>
            <p:nvPr/>
          </p:nvSpPr>
          <p:spPr>
            <a:xfrm>
              <a:off x="3917886" y="2222757"/>
              <a:ext cx="2508983" cy="276999"/>
            </a:xfrm>
            <a:prstGeom prst="rect">
              <a:avLst/>
            </a:prstGeom>
            <a:noFill/>
          </p:spPr>
          <p:txBody>
            <a:bodyPr wrap="square" rtlCol="0">
              <a:spAutoFit/>
            </a:bodyPr>
            <a:lstStyle/>
            <a:p>
              <a:pPr algn="ctr"/>
              <a:r>
                <a:rPr lang="en-US" altLang="zh-CN" sz="1200" i="1" u="sng" dirty="0">
                  <a:solidFill>
                    <a:srgbClr val="C00000"/>
                  </a:solidFill>
                </a:rPr>
                <a:t>CN45</a:t>
              </a:r>
              <a:r>
                <a:rPr lang="en-US" altLang="zh-CN" sz="1050" i="1" u="sng" dirty="0">
                  <a:solidFill>
                    <a:srgbClr val="1178FE"/>
                  </a:solidFill>
                </a:rPr>
                <a:t>  2 core non-polarity Wired controller</a:t>
              </a:r>
              <a:endParaRPr lang="zh-CN" altLang="en-US" sz="1050" i="1" u="sng" dirty="0">
                <a:solidFill>
                  <a:srgbClr val="1178FE"/>
                </a:solidFill>
              </a:endParaRPr>
            </a:p>
          </p:txBody>
        </p:sp>
        <p:sp>
          <p:nvSpPr>
            <p:cNvPr id="24" name="TextBox 64"/>
            <p:cNvSpPr txBox="1"/>
            <p:nvPr/>
          </p:nvSpPr>
          <p:spPr>
            <a:xfrm>
              <a:off x="3861839" y="3301791"/>
              <a:ext cx="1222127" cy="276999"/>
            </a:xfrm>
            <a:prstGeom prst="rect">
              <a:avLst/>
            </a:prstGeom>
            <a:noFill/>
          </p:spPr>
          <p:txBody>
            <a:bodyPr wrap="square" rtlCol="0">
              <a:spAutoFit/>
            </a:bodyPr>
            <a:lstStyle/>
            <a:p>
              <a:pPr algn="ctr"/>
              <a:r>
                <a:rPr lang="en-US" altLang="zh-CN" sz="1200" i="1" u="sng" dirty="0">
                  <a:solidFill>
                    <a:srgbClr val="C00000"/>
                  </a:solidFill>
                </a:rPr>
                <a:t>CN43</a:t>
              </a:r>
              <a:r>
                <a:rPr lang="en-US" altLang="zh-CN" sz="1200" i="1" u="sng" dirty="0">
                  <a:solidFill>
                    <a:srgbClr val="1178FE"/>
                  </a:solidFill>
                </a:rPr>
                <a:t> New Fan</a:t>
              </a:r>
              <a:endParaRPr lang="zh-CN" altLang="en-US" sz="1200" i="1" u="sng" dirty="0">
                <a:solidFill>
                  <a:srgbClr val="1178FE"/>
                </a:solidFill>
              </a:endParaRPr>
            </a:p>
          </p:txBody>
        </p:sp>
        <p:cxnSp>
          <p:nvCxnSpPr>
            <p:cNvPr id="25" name="直接箭头连接符 24"/>
            <p:cNvCxnSpPr/>
            <p:nvPr/>
          </p:nvCxnSpPr>
          <p:spPr>
            <a:xfrm flipH="1">
              <a:off x="2496869" y="3428748"/>
              <a:ext cx="148080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02144" y="950595"/>
              <a:ext cx="3371851" cy="2697480"/>
              <a:chOff x="402858" y="1267460"/>
              <a:chExt cx="4495801" cy="3596640"/>
            </a:xfrm>
          </p:grpSpPr>
          <p:pic>
            <p:nvPicPr>
              <p:cNvPr id="10" name="图片 9"/>
              <p:cNvPicPr>
                <a:picLocks noChangeAspect="1"/>
              </p:cNvPicPr>
              <p:nvPr/>
            </p:nvPicPr>
            <p:blipFill>
              <a:blip r:embed="rId4"/>
              <a:stretch>
                <a:fillRect/>
              </a:stretch>
            </p:blipFill>
            <p:spPr>
              <a:xfrm>
                <a:off x="402858" y="1267460"/>
                <a:ext cx="4495801" cy="3596640"/>
              </a:xfrm>
              <a:prstGeom prst="rect">
                <a:avLst/>
              </a:prstGeom>
            </p:spPr>
          </p:pic>
          <p:pic>
            <p:nvPicPr>
              <p:cNvPr id="27" name="图片 26"/>
              <p:cNvPicPr>
                <a:picLocks noChangeAspect="1"/>
              </p:cNvPicPr>
              <p:nvPr/>
            </p:nvPicPr>
            <p:blipFill>
              <a:blip r:embed="rId5"/>
              <a:stretch>
                <a:fillRect/>
              </a:stretch>
            </p:blipFill>
            <p:spPr>
              <a:xfrm rot="16200000">
                <a:off x="4500246" y="2440864"/>
                <a:ext cx="473708" cy="247151"/>
              </a:xfrm>
              <a:prstGeom prst="rect">
                <a:avLst/>
              </a:prstGeom>
            </p:spPr>
          </p:pic>
        </p:grpSp>
      </p:grpSp>
      <p:sp>
        <p:nvSpPr>
          <p:cNvPr id="28" name="矩形 27"/>
          <p:cNvSpPr/>
          <p:nvPr/>
        </p:nvSpPr>
        <p:spPr>
          <a:xfrm>
            <a:off x="3060812" y="557218"/>
            <a:ext cx="2565126" cy="307777"/>
          </a:xfrm>
          <a:prstGeom prst="rect">
            <a:avLst/>
          </a:prstGeom>
        </p:spPr>
        <p:txBody>
          <a:bodyPr wrap="none">
            <a:spAutoFit/>
          </a:bodyPr>
          <a:lstStyle/>
          <a:p>
            <a:r>
              <a:rPr lang="en-US" altLang="zh-CN" sz="1050" b="1" dirty="0">
                <a:solidFill>
                  <a:srgbClr val="00B0F0"/>
                </a:solidFill>
                <a:latin typeface="微软雅黑" panose="020B0503020204020204" charset="-122"/>
                <a:ea typeface="微软雅黑" panose="020B0503020204020204" charset="-122"/>
              </a:rPr>
              <a:t> </a:t>
            </a:r>
            <a:r>
              <a:rPr lang="en-US" altLang="zh-CN" sz="1400" b="1" dirty="0">
                <a:solidFill>
                  <a:srgbClr val="00B0F0"/>
                </a:solidFill>
                <a:latin typeface="微软雅黑" panose="020B0503020204020204" charset="-122"/>
                <a:ea typeface="微软雅黑" panose="020B0503020204020204" charset="-122"/>
              </a:rPr>
              <a:t>- Duct and </a:t>
            </a:r>
            <a:r>
              <a:rPr lang="en-US" altLang="zh-CN" sz="1400" b="1" dirty="0" err="1">
                <a:solidFill>
                  <a:srgbClr val="00B0F0"/>
                </a:solidFill>
                <a:latin typeface="微软雅黑" panose="020B0503020204020204" charset="-122"/>
                <a:ea typeface="微软雅黑" panose="020B0503020204020204" charset="-122"/>
                <a:sym typeface="Calibri" panose="020F0502020204030204" pitchFamily="34" charset="0"/>
              </a:rPr>
              <a:t>Under&amp;Ceiling</a:t>
            </a:r>
            <a:endParaRPr lang="zh-CN" altLang="en-US" sz="1400" b="1" dirty="0">
              <a:solidFill>
                <a:srgbClr val="00B0F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922226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3220753" cy="323165"/>
          </a:xfrm>
          <a:prstGeom prst="rect">
            <a:avLst/>
          </a:prstGeom>
          <a:noFill/>
        </p:spPr>
        <p:txBody>
          <a:bodyPr wrap="none" rtlCol="0">
            <a:spAutoFit/>
          </a:bodyPr>
          <a:lstStyle/>
          <a:p>
            <a:pPr marL="257175" indent="-257175">
              <a:buBlip>
                <a:blip r:embed="rId3"/>
              </a:buBlip>
            </a:pPr>
            <a:r>
              <a:rPr lang="en-US" altLang="zh-CN"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PCB3 standard function </a:t>
            </a:r>
            <a:endParaRPr lang="zh-CN" altLang="en-US"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pSp>
        <p:nvGrpSpPr>
          <p:cNvPr id="2" name="组合 1"/>
          <p:cNvGrpSpPr/>
          <p:nvPr/>
        </p:nvGrpSpPr>
        <p:grpSpPr>
          <a:xfrm>
            <a:off x="570198" y="1261350"/>
            <a:ext cx="5964995" cy="2740293"/>
            <a:chOff x="505894" y="1058729"/>
            <a:chExt cx="5964995" cy="2740293"/>
          </a:xfrm>
        </p:grpSpPr>
        <p:pic>
          <p:nvPicPr>
            <p:cNvPr id="17" name="图片 16"/>
            <p:cNvPicPr>
              <a:picLocks noChangeAspect="1"/>
            </p:cNvPicPr>
            <p:nvPr/>
          </p:nvPicPr>
          <p:blipFill>
            <a:blip r:embed="rId4"/>
            <a:stretch>
              <a:fillRect/>
            </a:stretch>
          </p:blipFill>
          <p:spPr>
            <a:xfrm>
              <a:off x="505894" y="1058729"/>
              <a:ext cx="3282422" cy="2740293"/>
            </a:xfrm>
            <a:prstGeom prst="rect">
              <a:avLst/>
            </a:prstGeom>
          </p:spPr>
        </p:pic>
        <p:sp>
          <p:nvSpPr>
            <p:cNvPr id="18" name="矩形 17"/>
            <p:cNvSpPr/>
            <p:nvPr/>
          </p:nvSpPr>
          <p:spPr bwMode="auto">
            <a:xfrm>
              <a:off x="3509833" y="1901881"/>
              <a:ext cx="219075" cy="434979"/>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9" name="矩形 18"/>
            <p:cNvSpPr/>
            <p:nvPr/>
          </p:nvSpPr>
          <p:spPr bwMode="auto">
            <a:xfrm>
              <a:off x="3099782" y="2455761"/>
              <a:ext cx="303025" cy="175736"/>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0" name="矩形 19"/>
            <p:cNvSpPr/>
            <p:nvPr/>
          </p:nvSpPr>
          <p:spPr bwMode="auto">
            <a:xfrm>
              <a:off x="3509833" y="2723877"/>
              <a:ext cx="219805" cy="301628"/>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1" name="矩形 20"/>
            <p:cNvSpPr/>
            <p:nvPr/>
          </p:nvSpPr>
          <p:spPr bwMode="auto">
            <a:xfrm>
              <a:off x="3138358" y="1418488"/>
              <a:ext cx="414338" cy="256850"/>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2" name="矩形 21"/>
            <p:cNvSpPr/>
            <p:nvPr/>
          </p:nvSpPr>
          <p:spPr bwMode="auto">
            <a:xfrm>
              <a:off x="2259279" y="3497892"/>
              <a:ext cx="341999" cy="211618"/>
            </a:xfrm>
            <a:prstGeom prst="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3" name="TextBox 64"/>
            <p:cNvSpPr txBox="1"/>
            <p:nvPr/>
          </p:nvSpPr>
          <p:spPr>
            <a:xfrm>
              <a:off x="3966247" y="3465478"/>
              <a:ext cx="1222127" cy="276999"/>
            </a:xfrm>
            <a:prstGeom prst="rect">
              <a:avLst/>
            </a:prstGeom>
            <a:noFill/>
          </p:spPr>
          <p:txBody>
            <a:bodyPr wrap="square" rtlCol="0">
              <a:spAutoFit/>
            </a:bodyPr>
            <a:lstStyle/>
            <a:p>
              <a:pPr algn="ctr"/>
              <a:r>
                <a:rPr lang="en-US" altLang="zh-CN" sz="1200" i="1" u="sng" dirty="0">
                  <a:solidFill>
                    <a:srgbClr val="C00000"/>
                  </a:solidFill>
                </a:rPr>
                <a:t>CN43</a:t>
              </a:r>
              <a:r>
                <a:rPr lang="en-US" altLang="zh-CN" sz="1200" i="1" u="sng" dirty="0">
                  <a:solidFill>
                    <a:srgbClr val="1178FE"/>
                  </a:solidFill>
                </a:rPr>
                <a:t> New Fan</a:t>
              </a:r>
              <a:endParaRPr lang="zh-CN" altLang="en-US" sz="1200" i="1" u="sng" dirty="0">
                <a:solidFill>
                  <a:srgbClr val="1178FE"/>
                </a:solidFill>
              </a:endParaRPr>
            </a:p>
          </p:txBody>
        </p:sp>
        <p:cxnSp>
          <p:nvCxnSpPr>
            <p:cNvPr id="24" name="直接箭头连接符 23"/>
            <p:cNvCxnSpPr/>
            <p:nvPr/>
          </p:nvCxnSpPr>
          <p:spPr>
            <a:xfrm flipH="1">
              <a:off x="3552687" y="1546913"/>
              <a:ext cx="529394"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3729638" y="2122741"/>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3414236" y="2530368"/>
              <a:ext cx="667115"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3729638" y="2874690"/>
              <a:ext cx="35244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8" name="TextBox 64"/>
            <p:cNvSpPr txBox="1"/>
            <p:nvPr/>
          </p:nvSpPr>
          <p:spPr>
            <a:xfrm>
              <a:off x="3928384" y="1417215"/>
              <a:ext cx="1222127" cy="276999"/>
            </a:xfrm>
            <a:prstGeom prst="rect">
              <a:avLst/>
            </a:prstGeom>
            <a:noFill/>
          </p:spPr>
          <p:txBody>
            <a:bodyPr wrap="square" rtlCol="0">
              <a:spAutoFit/>
            </a:bodyPr>
            <a:lstStyle/>
            <a:p>
              <a:pPr algn="ctr"/>
              <a:r>
                <a:rPr lang="en-US" altLang="zh-CN" sz="1200" i="1" u="sng" dirty="0">
                  <a:solidFill>
                    <a:srgbClr val="C00000"/>
                  </a:solidFill>
                </a:rPr>
                <a:t>CN23</a:t>
              </a:r>
              <a:r>
                <a:rPr lang="en-US" altLang="zh-CN" sz="1200" i="1" u="sng" dirty="0">
                  <a:solidFill>
                    <a:srgbClr val="1178FE"/>
                  </a:solidFill>
                </a:rPr>
                <a:t>  ON-OFF</a:t>
              </a:r>
              <a:endParaRPr lang="zh-CN" altLang="en-US" sz="1200" i="1" u="sng" dirty="0">
                <a:solidFill>
                  <a:srgbClr val="1178FE"/>
                </a:solidFill>
              </a:endParaRPr>
            </a:p>
          </p:txBody>
        </p:sp>
        <p:sp>
          <p:nvSpPr>
            <p:cNvPr id="39" name="TextBox 64"/>
            <p:cNvSpPr txBox="1"/>
            <p:nvPr/>
          </p:nvSpPr>
          <p:spPr>
            <a:xfrm>
              <a:off x="3868861" y="2729014"/>
              <a:ext cx="1222127" cy="276999"/>
            </a:xfrm>
            <a:prstGeom prst="rect">
              <a:avLst/>
            </a:prstGeom>
            <a:noFill/>
          </p:spPr>
          <p:txBody>
            <a:bodyPr wrap="square" rtlCol="0">
              <a:spAutoFit/>
            </a:bodyPr>
            <a:lstStyle/>
            <a:p>
              <a:pPr algn="ctr"/>
              <a:r>
                <a:rPr lang="en-US" altLang="zh-CN" sz="1200" i="1" u="sng" dirty="0">
                  <a:solidFill>
                    <a:srgbClr val="C00000"/>
                  </a:solidFill>
                </a:rPr>
                <a:t>CN33</a:t>
              </a:r>
              <a:r>
                <a:rPr lang="en-US" altLang="zh-CN" sz="1200" i="1" u="sng" dirty="0">
                  <a:solidFill>
                    <a:srgbClr val="1178FE"/>
                  </a:solidFill>
                </a:rPr>
                <a:t>  Alarm</a:t>
              </a:r>
              <a:endParaRPr lang="zh-CN" altLang="en-US" sz="1200" i="1" u="sng" dirty="0">
                <a:solidFill>
                  <a:srgbClr val="1178FE"/>
                </a:solidFill>
              </a:endParaRPr>
            </a:p>
          </p:txBody>
        </p:sp>
        <p:sp>
          <p:nvSpPr>
            <p:cNvPr id="40" name="TextBox 64"/>
            <p:cNvSpPr txBox="1"/>
            <p:nvPr/>
          </p:nvSpPr>
          <p:spPr>
            <a:xfrm>
              <a:off x="3905859" y="1976197"/>
              <a:ext cx="2565030" cy="276999"/>
            </a:xfrm>
            <a:prstGeom prst="rect">
              <a:avLst/>
            </a:prstGeom>
            <a:noFill/>
          </p:spPr>
          <p:txBody>
            <a:bodyPr wrap="square" rtlCol="0">
              <a:spAutoFit/>
            </a:bodyPr>
            <a:lstStyle/>
            <a:p>
              <a:pPr algn="ctr"/>
              <a:r>
                <a:rPr lang="en-US" altLang="zh-CN" sz="1200" i="1" u="sng" dirty="0">
                  <a:solidFill>
                    <a:srgbClr val="C00000"/>
                  </a:solidFill>
                </a:rPr>
                <a:t>CN9</a:t>
              </a:r>
              <a:r>
                <a:rPr lang="en-US" altLang="zh-CN" sz="1200" i="1" u="sng" dirty="0">
                  <a:solidFill>
                    <a:srgbClr val="1178FE"/>
                  </a:solidFill>
                </a:rPr>
                <a:t>  XYE(Central controller)/TWINS</a:t>
              </a:r>
              <a:endParaRPr lang="zh-CN" altLang="en-US" sz="1200" i="1" u="sng" dirty="0">
                <a:solidFill>
                  <a:srgbClr val="1178FE"/>
                </a:solidFill>
              </a:endParaRPr>
            </a:p>
          </p:txBody>
        </p:sp>
        <p:sp>
          <p:nvSpPr>
            <p:cNvPr id="41" name="TextBox 64"/>
            <p:cNvSpPr txBox="1"/>
            <p:nvPr/>
          </p:nvSpPr>
          <p:spPr>
            <a:xfrm>
              <a:off x="3728908" y="2385655"/>
              <a:ext cx="2565030" cy="276999"/>
            </a:xfrm>
            <a:prstGeom prst="rect">
              <a:avLst/>
            </a:prstGeom>
            <a:noFill/>
          </p:spPr>
          <p:txBody>
            <a:bodyPr wrap="square" rtlCol="0">
              <a:spAutoFit/>
            </a:bodyPr>
            <a:lstStyle/>
            <a:p>
              <a:pPr algn="ctr"/>
              <a:r>
                <a:rPr lang="en-US" altLang="zh-CN" sz="1200" i="1" u="sng" dirty="0">
                  <a:solidFill>
                    <a:srgbClr val="C00000"/>
                  </a:solidFill>
                </a:rPr>
                <a:t>CN40</a:t>
              </a:r>
              <a:r>
                <a:rPr lang="en-US" altLang="zh-CN" sz="1200" i="1" u="sng" dirty="0">
                  <a:solidFill>
                    <a:srgbClr val="1178FE"/>
                  </a:solidFill>
                </a:rPr>
                <a:t>  4 WIRES(485) WC/WIFI</a:t>
              </a:r>
              <a:endParaRPr lang="zh-CN" altLang="en-US" sz="1200" i="1" u="sng" dirty="0">
                <a:solidFill>
                  <a:srgbClr val="1178FE"/>
                </a:solidFill>
              </a:endParaRPr>
            </a:p>
          </p:txBody>
        </p:sp>
        <p:cxnSp>
          <p:nvCxnSpPr>
            <p:cNvPr id="42" name="直接箭头连接符 41"/>
            <p:cNvCxnSpPr/>
            <p:nvPr/>
          </p:nvCxnSpPr>
          <p:spPr>
            <a:xfrm flipH="1">
              <a:off x="2601278" y="3588461"/>
              <a:ext cx="1480803"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43" name="矩形 42"/>
          <p:cNvSpPr/>
          <p:nvPr/>
        </p:nvSpPr>
        <p:spPr>
          <a:xfrm>
            <a:off x="453204" y="824451"/>
            <a:ext cx="2932213" cy="307777"/>
          </a:xfrm>
          <a:prstGeom prst="rect">
            <a:avLst/>
          </a:prstGeom>
        </p:spPr>
        <p:txBody>
          <a:bodyPr wrap="none">
            <a:spAutoFit/>
          </a:bodyPr>
          <a:lstStyle/>
          <a:p>
            <a:r>
              <a:rPr lang="en-US" altLang="zh-CN" sz="1400" b="1" dirty="0">
                <a:solidFill>
                  <a:srgbClr val="0070C0"/>
                </a:solidFill>
                <a:latin typeface="微软雅黑" panose="020B0503020204020204" pitchFamily="34" charset="-122"/>
                <a:ea typeface="微软雅黑" panose="020B0503020204020204" pitchFamily="34" charset="-122"/>
                <a:sym typeface="Calibri" panose="020F0502020204030204" pitchFamily="34" charset="0"/>
              </a:rPr>
              <a:t>PCB3 - customize 4 WIRES WC</a:t>
            </a:r>
            <a:endParaRPr lang="zh-CN" altLang="en-US" sz="1400" dirty="0">
              <a:latin typeface="微软雅黑" panose="020B0503020204020204" pitchFamily="34" charset="-122"/>
              <a:ea typeface="微软雅黑" panose="020B0503020204020204" pitchFamily="34" charset="-122"/>
            </a:endParaRPr>
          </a:p>
        </p:txBody>
      </p:sp>
      <p:sp>
        <p:nvSpPr>
          <p:cNvPr id="44" name="矩形 43"/>
          <p:cNvSpPr/>
          <p:nvPr/>
        </p:nvSpPr>
        <p:spPr>
          <a:xfrm>
            <a:off x="3077961" y="559436"/>
            <a:ext cx="2565126" cy="307777"/>
          </a:xfrm>
          <a:prstGeom prst="rect">
            <a:avLst/>
          </a:prstGeom>
        </p:spPr>
        <p:txBody>
          <a:bodyPr wrap="none">
            <a:spAutoFit/>
          </a:bodyPr>
          <a:lstStyle/>
          <a:p>
            <a:r>
              <a:rPr lang="en-US" altLang="zh-CN" sz="1050" b="1" dirty="0">
                <a:solidFill>
                  <a:srgbClr val="00B0F0"/>
                </a:solidFill>
                <a:latin typeface="微软雅黑" panose="020B0503020204020204" charset="-122"/>
                <a:ea typeface="微软雅黑" panose="020B0503020204020204" charset="-122"/>
              </a:rPr>
              <a:t> </a:t>
            </a:r>
            <a:r>
              <a:rPr lang="en-US" altLang="zh-CN" sz="1400" b="1" dirty="0">
                <a:solidFill>
                  <a:srgbClr val="00B0F0"/>
                </a:solidFill>
                <a:latin typeface="微软雅黑" panose="020B0503020204020204" charset="-122"/>
                <a:ea typeface="微软雅黑" panose="020B0503020204020204" charset="-122"/>
              </a:rPr>
              <a:t>- Duct and </a:t>
            </a:r>
            <a:r>
              <a:rPr lang="en-US" altLang="zh-CN" sz="1400" b="1" dirty="0" err="1">
                <a:solidFill>
                  <a:srgbClr val="00B0F0"/>
                </a:solidFill>
                <a:latin typeface="微软雅黑" panose="020B0503020204020204" charset="-122"/>
                <a:ea typeface="微软雅黑" panose="020B0503020204020204" charset="-122"/>
                <a:sym typeface="Calibri" panose="020F0502020204030204" pitchFamily="34" charset="0"/>
              </a:rPr>
              <a:t>Under&amp;Ceiling</a:t>
            </a:r>
            <a:endParaRPr lang="zh-CN" altLang="en-US" sz="1400" b="1" dirty="0">
              <a:solidFill>
                <a:srgbClr val="00B0F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836675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pic>
        <p:nvPicPr>
          <p:cNvPr id="8" name="图片 7"/>
          <p:cNvPicPr>
            <a:picLocks noChangeAspect="1"/>
          </p:cNvPicPr>
          <p:nvPr/>
        </p:nvPicPr>
        <p:blipFill>
          <a:blip r:embed="rId3"/>
          <a:stretch>
            <a:fillRect/>
          </a:stretch>
        </p:blipFill>
        <p:spPr>
          <a:xfrm>
            <a:off x="1362141" y="1563235"/>
            <a:ext cx="5941833" cy="3334702"/>
          </a:xfrm>
          <a:prstGeom prst="rect">
            <a:avLst/>
          </a:prstGeom>
        </p:spPr>
      </p:pic>
      <p:sp>
        <p:nvSpPr>
          <p:cNvPr id="9" name="TextBox 64"/>
          <p:cNvSpPr txBox="1"/>
          <p:nvPr/>
        </p:nvSpPr>
        <p:spPr>
          <a:xfrm>
            <a:off x="1751412" y="1279921"/>
            <a:ext cx="2085307" cy="338554"/>
          </a:xfrm>
          <a:prstGeom prst="rect">
            <a:avLst/>
          </a:prstGeom>
          <a:noFill/>
        </p:spPr>
        <p:txBody>
          <a:bodyPr wrap="square" rtlCol="0">
            <a:spAutoFit/>
          </a:bodyPr>
          <a:lstStyle/>
          <a:p>
            <a:pPr algn="ctr"/>
            <a:r>
              <a:rPr lang="en-US" altLang="zh-CN" sz="1600" i="1" u="sng" dirty="0">
                <a:solidFill>
                  <a:srgbClr val="1178FE"/>
                </a:solidFill>
              </a:rPr>
              <a:t>New DUCT PCB</a:t>
            </a:r>
            <a:endParaRPr lang="zh-CN" altLang="en-US" sz="1600" i="1" u="sng" dirty="0">
              <a:solidFill>
                <a:srgbClr val="1178FE"/>
              </a:solidFill>
            </a:endParaRPr>
          </a:p>
        </p:txBody>
      </p:sp>
      <p:sp>
        <p:nvSpPr>
          <p:cNvPr id="10" name="TextBox 64"/>
          <p:cNvSpPr txBox="1"/>
          <p:nvPr/>
        </p:nvSpPr>
        <p:spPr>
          <a:xfrm>
            <a:off x="4937469" y="1279921"/>
            <a:ext cx="2085307" cy="338554"/>
          </a:xfrm>
          <a:prstGeom prst="rect">
            <a:avLst/>
          </a:prstGeom>
          <a:noFill/>
        </p:spPr>
        <p:txBody>
          <a:bodyPr wrap="square" rtlCol="0">
            <a:spAutoFit/>
          </a:bodyPr>
          <a:lstStyle/>
          <a:p>
            <a:pPr algn="ctr"/>
            <a:r>
              <a:rPr lang="en-US" altLang="zh-CN" sz="1600" i="1" u="sng" dirty="0">
                <a:solidFill>
                  <a:srgbClr val="1178FE"/>
                </a:solidFill>
              </a:rPr>
              <a:t>Old DUCT PCB</a:t>
            </a:r>
            <a:endParaRPr lang="zh-CN" altLang="en-US" sz="1600" i="1" u="sng" dirty="0">
              <a:solidFill>
                <a:srgbClr val="1178FE"/>
              </a:solidFill>
            </a:endParaRPr>
          </a:p>
        </p:txBody>
      </p:sp>
      <p:sp>
        <p:nvSpPr>
          <p:cNvPr id="11" name="文本框 10"/>
          <p:cNvSpPr txBox="1"/>
          <p:nvPr/>
        </p:nvSpPr>
        <p:spPr>
          <a:xfrm>
            <a:off x="288361" y="678465"/>
            <a:ext cx="4044697" cy="400110"/>
          </a:xfrm>
          <a:prstGeom prst="rect">
            <a:avLst/>
          </a:prstGeom>
          <a:noFill/>
        </p:spPr>
        <p:txBody>
          <a:bodyPr wrap="none" rtlCol="0">
            <a:spAutoFit/>
          </a:bodyPr>
          <a:lstStyle/>
          <a:p>
            <a:pPr marL="342900" indent="-342900">
              <a:buBlip>
                <a:blip r:embed="rId4"/>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standard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2" name="矩形 11"/>
          <p:cNvSpPr/>
          <p:nvPr/>
        </p:nvSpPr>
        <p:spPr>
          <a:xfrm>
            <a:off x="4050602" y="742957"/>
            <a:ext cx="2525050"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 Duct and </a:t>
            </a:r>
            <a:r>
              <a:rPr lang="en-US" altLang="zh-CN" sz="1400" b="1" dirty="0" err="1">
                <a:solidFill>
                  <a:srgbClr val="00B0F0"/>
                </a:solidFill>
                <a:latin typeface="微软雅黑" panose="020B0503020204020204" charset="-122"/>
                <a:ea typeface="微软雅黑" panose="020B0503020204020204" charset="-122"/>
              </a:rPr>
              <a:t>Under&amp;Ceiling</a:t>
            </a:r>
            <a:endParaRPr lang="zh-CN" altLang="en-US" sz="1400" b="1" dirty="0">
              <a:solidFill>
                <a:srgbClr val="00B0F0"/>
              </a:solidFill>
              <a:latin typeface="微软雅黑" panose="020B0503020204020204" charset="-122"/>
              <a:ea typeface="微软雅黑" panose="020B0503020204020204" charset="-122"/>
            </a:endParaRPr>
          </a:p>
        </p:txBody>
      </p:sp>
      <p:sp>
        <p:nvSpPr>
          <p:cNvPr id="14" name="矩形 13"/>
          <p:cNvSpPr/>
          <p:nvPr/>
        </p:nvSpPr>
        <p:spPr bwMode="auto">
          <a:xfrm>
            <a:off x="2449517" y="2054769"/>
            <a:ext cx="928384" cy="8928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3" name="矩形 12"/>
          <p:cNvSpPr/>
          <p:nvPr/>
        </p:nvSpPr>
        <p:spPr bwMode="auto">
          <a:xfrm>
            <a:off x="5934972" y="2085884"/>
            <a:ext cx="224287" cy="26050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2" name="文本框 1"/>
          <p:cNvSpPr txBox="1"/>
          <p:nvPr/>
        </p:nvSpPr>
        <p:spPr>
          <a:xfrm>
            <a:off x="205648" y="1989731"/>
            <a:ext cx="1016441" cy="10464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lang="en-US" altLang="zh-CN" sz="1400" i="1" u="sng" dirty="0">
                <a:solidFill>
                  <a:srgbClr val="1178FE"/>
                </a:solidFill>
              </a:rPr>
              <a:t>Electrical Part for 2 core wired controller</a:t>
            </a:r>
            <a:endParaRPr lang="zh-CN" altLang="en-US" sz="1400" i="1" u="sng" dirty="0">
              <a:solidFill>
                <a:srgbClr val="1178FE"/>
              </a:solidFill>
            </a:endParaRPr>
          </a:p>
        </p:txBody>
      </p:sp>
      <p:cxnSp>
        <p:nvCxnSpPr>
          <p:cNvPr id="16" name="直接箭头连接符 15"/>
          <p:cNvCxnSpPr/>
          <p:nvPr/>
        </p:nvCxnSpPr>
        <p:spPr>
          <a:xfrm>
            <a:off x="1095555" y="2501181"/>
            <a:ext cx="1353962" cy="285152"/>
          </a:xfrm>
          <a:prstGeom prst="straightConnector1">
            <a:avLst/>
          </a:prstGeom>
          <a:ln w="28575">
            <a:solidFill>
              <a:srgbClr val="0096DF"/>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bwMode="auto">
          <a:xfrm>
            <a:off x="2633640" y="1799082"/>
            <a:ext cx="368327" cy="18896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cxnSp>
        <p:nvCxnSpPr>
          <p:cNvPr id="21" name="直接箭头连接符 20"/>
          <p:cNvCxnSpPr/>
          <p:nvPr/>
        </p:nvCxnSpPr>
        <p:spPr>
          <a:xfrm>
            <a:off x="1245900" y="1244128"/>
            <a:ext cx="1756068" cy="55495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2" name="TextBox 64"/>
          <p:cNvSpPr txBox="1"/>
          <p:nvPr/>
        </p:nvSpPr>
        <p:spPr>
          <a:xfrm>
            <a:off x="111136" y="971761"/>
            <a:ext cx="3345310" cy="338554"/>
          </a:xfrm>
          <a:prstGeom prst="rect">
            <a:avLst/>
          </a:prstGeom>
          <a:noFill/>
        </p:spPr>
        <p:txBody>
          <a:bodyPr wrap="square" rtlCol="0">
            <a:spAutoFit/>
          </a:bodyPr>
          <a:lstStyle/>
          <a:p>
            <a:pPr algn="ctr"/>
            <a:r>
              <a:rPr lang="en-US" altLang="zh-CN" sz="1600" i="1" u="sng" dirty="0">
                <a:solidFill>
                  <a:srgbClr val="C00000"/>
                </a:solidFill>
              </a:rPr>
              <a:t>CN45</a:t>
            </a:r>
            <a:r>
              <a:rPr lang="en-US" altLang="zh-CN" sz="1400" i="1" u="sng" dirty="0">
                <a:solidFill>
                  <a:srgbClr val="1178FE"/>
                </a:solidFill>
              </a:rPr>
              <a:t>  2 core non-polarity Wired controller</a:t>
            </a:r>
            <a:endParaRPr lang="zh-CN" altLang="en-US" sz="1400" i="1" u="sng" dirty="0">
              <a:solidFill>
                <a:srgbClr val="1178FE"/>
              </a:solidFill>
            </a:endParaRPr>
          </a:p>
        </p:txBody>
      </p:sp>
      <p:sp>
        <p:nvSpPr>
          <p:cNvPr id="24" name="TextBox 64"/>
          <p:cNvSpPr txBox="1"/>
          <p:nvPr/>
        </p:nvSpPr>
        <p:spPr>
          <a:xfrm>
            <a:off x="7406037" y="1649495"/>
            <a:ext cx="1867359" cy="553998"/>
          </a:xfrm>
          <a:prstGeom prst="rect">
            <a:avLst/>
          </a:prstGeom>
          <a:noFill/>
        </p:spPr>
        <p:txBody>
          <a:bodyPr wrap="square" rtlCol="0">
            <a:spAutoFit/>
          </a:bodyPr>
          <a:lstStyle/>
          <a:p>
            <a:pPr algn="ctr"/>
            <a:r>
              <a:rPr lang="en-US" altLang="zh-CN" sz="1600" i="1" u="sng" dirty="0">
                <a:solidFill>
                  <a:srgbClr val="C00000"/>
                </a:solidFill>
              </a:rPr>
              <a:t>CN40</a:t>
            </a:r>
            <a:r>
              <a:rPr lang="en-US" altLang="zh-CN" sz="1400" i="1" u="sng" dirty="0">
                <a:solidFill>
                  <a:srgbClr val="1178FE"/>
                </a:solidFill>
              </a:rPr>
              <a:t> 4 core </a:t>
            </a:r>
          </a:p>
          <a:p>
            <a:pPr algn="ctr"/>
            <a:r>
              <a:rPr lang="en-US" altLang="zh-CN" sz="1400" i="1" u="sng" dirty="0">
                <a:solidFill>
                  <a:srgbClr val="1178FE"/>
                </a:solidFill>
              </a:rPr>
              <a:t>Wired controller</a:t>
            </a:r>
            <a:endParaRPr lang="zh-CN" altLang="en-US" sz="1400" i="1" u="sng" dirty="0">
              <a:solidFill>
                <a:srgbClr val="1178FE"/>
              </a:solidFill>
            </a:endParaRPr>
          </a:p>
        </p:txBody>
      </p:sp>
      <p:cxnSp>
        <p:nvCxnSpPr>
          <p:cNvPr id="25" name="直接箭头连接符 24"/>
          <p:cNvCxnSpPr/>
          <p:nvPr/>
        </p:nvCxnSpPr>
        <p:spPr>
          <a:xfrm flipH="1">
            <a:off x="6047115" y="1926494"/>
            <a:ext cx="1762371" cy="27699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1984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2978701"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WIFI connection</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2" name="矩形 11"/>
          <p:cNvSpPr/>
          <p:nvPr/>
        </p:nvSpPr>
        <p:spPr>
          <a:xfrm>
            <a:off x="3267062" y="768688"/>
            <a:ext cx="4004622"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 DUCT and </a:t>
            </a:r>
            <a:r>
              <a:rPr lang="en-US" altLang="zh-CN" sz="1400" b="1" dirty="0" err="1">
                <a:solidFill>
                  <a:srgbClr val="00B0F0"/>
                </a:solidFill>
                <a:latin typeface="微软雅黑" panose="020B0503020204020204" charset="-122"/>
                <a:ea typeface="微软雅黑" panose="020B0503020204020204" charset="-122"/>
              </a:rPr>
              <a:t>under&amp;ceiling</a:t>
            </a:r>
            <a:r>
              <a:rPr lang="en-US" altLang="zh-CN" sz="1400" b="1" dirty="0">
                <a:solidFill>
                  <a:srgbClr val="00B0F0"/>
                </a:solidFill>
                <a:latin typeface="微软雅黑" panose="020B0503020204020204" charset="-122"/>
                <a:ea typeface="微软雅黑" panose="020B0503020204020204" charset="-122"/>
              </a:rPr>
              <a:t> </a:t>
            </a:r>
            <a:r>
              <a:rPr lang="en-US" altLang="zh-CN" sz="1400" b="1" dirty="0" err="1">
                <a:solidFill>
                  <a:srgbClr val="00B0F0"/>
                </a:solidFill>
                <a:latin typeface="微软雅黑" panose="020B0503020204020204" charset="-122"/>
                <a:ea typeface="微软雅黑" panose="020B0503020204020204" charset="-122"/>
              </a:rPr>
              <a:t>wifi</a:t>
            </a:r>
            <a:r>
              <a:rPr lang="en-US" altLang="zh-CN" sz="1400" b="1" dirty="0">
                <a:solidFill>
                  <a:srgbClr val="00B0F0"/>
                </a:solidFill>
                <a:latin typeface="微软雅黑" panose="020B0503020204020204" charset="-122"/>
                <a:ea typeface="微软雅黑" panose="020B0503020204020204" charset="-122"/>
              </a:rPr>
              <a:t> connection</a:t>
            </a:r>
            <a:endParaRPr lang="zh-CN" altLang="en-US" sz="1400" b="1" dirty="0">
              <a:solidFill>
                <a:srgbClr val="00B0F0"/>
              </a:solidFill>
              <a:latin typeface="微软雅黑" panose="020B0503020204020204" charset="-122"/>
              <a:ea typeface="微软雅黑" panose="020B0503020204020204" charset="-122"/>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078" y="3458240"/>
            <a:ext cx="5108829" cy="170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6200000">
            <a:off x="3572175" y="1360106"/>
            <a:ext cx="1657941" cy="2268164"/>
          </a:xfrm>
          <a:prstGeom prst="rect">
            <a:avLst/>
          </a:prstGeom>
          <a:noFill/>
          <a:ln>
            <a:noFill/>
          </a:ln>
        </p:spPr>
      </p:pic>
      <p:sp>
        <p:nvSpPr>
          <p:cNvPr id="14" name="圆角矩形 13"/>
          <p:cNvSpPr/>
          <p:nvPr/>
        </p:nvSpPr>
        <p:spPr bwMode="auto">
          <a:xfrm>
            <a:off x="6573275" y="2672090"/>
            <a:ext cx="1144055" cy="427296"/>
          </a:xfrm>
          <a:prstGeom prst="roundRect">
            <a:avLst/>
          </a:prstGeom>
          <a:solidFill>
            <a:srgbClr val="FFFF00"/>
          </a:solidFill>
          <a:ln w="25400" cap="flat" cmpd="sng" algn="ctr">
            <a:solidFill>
              <a:srgbClr val="4F81BD"/>
            </a:solidFill>
            <a:prstDash val="soli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USB Connection</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endParaRPr>
          </a:p>
        </p:txBody>
      </p:sp>
      <p:sp>
        <p:nvSpPr>
          <p:cNvPr id="15" name="圆角矩形 14"/>
          <p:cNvSpPr/>
          <p:nvPr/>
        </p:nvSpPr>
        <p:spPr bwMode="auto">
          <a:xfrm>
            <a:off x="369749" y="3945646"/>
            <a:ext cx="798132" cy="387509"/>
          </a:xfrm>
          <a:prstGeom prst="roundRect">
            <a:avLst/>
          </a:prstGeom>
          <a:solidFill>
            <a:srgbClr val="FFFF00"/>
          </a:solidFill>
          <a:ln w="25400" cap="flat" cmpd="sng" algn="ctr">
            <a:solidFill>
              <a:srgbClr val="4F81BD"/>
            </a:solidFill>
            <a:prstDash val="soli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err="1">
                <a:ln>
                  <a:noFill/>
                </a:ln>
                <a:solidFill>
                  <a:prstClr val="black"/>
                </a:solidFill>
                <a:effectLst/>
                <a:uLnTx/>
                <a:uFillTx/>
                <a:latin typeface="Arial" panose="020B0604020202020204" pitchFamily="34" charset="0"/>
                <a:ea typeface="宋体"/>
                <a:cs typeface="Arial" panose="020B0604020202020204" pitchFamily="34" charset="0"/>
              </a:rPr>
              <a:t>WiFi</a:t>
            </a:r>
            <a:r>
              <a:rPr kumimoji="0" lang="en-US" altLang="zh-CN" sz="1200" b="1" i="0" u="none" strike="noStrike" kern="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rPr>
              <a:t> Module</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endParaRPr>
          </a:p>
        </p:txBody>
      </p:sp>
      <p:pic>
        <p:nvPicPr>
          <p:cNvPr id="16" name="图片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0800000">
            <a:off x="1604617" y="3778282"/>
            <a:ext cx="1593906" cy="765086"/>
          </a:xfrm>
          <a:prstGeom prst="rect">
            <a:avLst/>
          </a:prstGeom>
          <a:ln>
            <a:noFill/>
          </a:ln>
          <a:effectLst>
            <a:outerShdw blurRad="292100" dist="139700" dir="2700000" algn="tl" rotWithShape="0">
              <a:srgbClr val="333333">
                <a:alpha val="65000"/>
              </a:srgbClr>
            </a:outerShdw>
          </a:effectLst>
        </p:spPr>
      </p:pic>
      <p:sp>
        <p:nvSpPr>
          <p:cNvPr id="17" name="圆角矩形标注 16"/>
          <p:cNvSpPr/>
          <p:nvPr/>
        </p:nvSpPr>
        <p:spPr>
          <a:xfrm>
            <a:off x="1496451" y="3658283"/>
            <a:ext cx="1770612" cy="885085"/>
          </a:xfrm>
          <a:prstGeom prst="wedgeRoundRectCallout">
            <a:avLst>
              <a:gd name="adj1" fmla="val 114289"/>
              <a:gd name="adj2" fmla="val -127220"/>
              <a:gd name="adj3" fmla="val 16667"/>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flipH="1">
            <a:off x="5199279" y="2845020"/>
            <a:ext cx="1373996"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1141891" y="4139401"/>
            <a:ext cx="462725"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2680025" y="2404230"/>
            <a:ext cx="559757" cy="439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2680025" y="2657571"/>
            <a:ext cx="559757" cy="439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bwMode="auto">
          <a:xfrm>
            <a:off x="6573276" y="1785544"/>
            <a:ext cx="1518455" cy="404274"/>
          </a:xfrm>
          <a:prstGeom prst="roundRect">
            <a:avLst/>
          </a:prstGeom>
          <a:solidFill>
            <a:srgbClr val="FFFF00"/>
          </a:solidFill>
          <a:ln w="25400" cap="flat" cmpd="sng" algn="ctr">
            <a:solidFill>
              <a:srgbClr val="4F81BD"/>
            </a:solidFill>
            <a:prstDash val="solid"/>
            <a:headEnd type="none" w="med" len="med"/>
            <a:tailEnd type="none" w="med" len="me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baseline="0" dirty="0">
                <a:solidFill>
                  <a:prstClr val="black"/>
                </a:solidFill>
                <a:latin typeface="Arial" panose="020B0604020202020204" pitchFamily="34" charset="0"/>
                <a:ea typeface="宋体"/>
                <a:cs typeface="Arial" panose="020B0604020202020204" pitchFamily="34" charset="0"/>
              </a:rPr>
              <a:t>Connection wire to LCAC product</a:t>
            </a:r>
            <a:endParaRPr kumimoji="0" lang="zh-CN" altLang="en-US" sz="1200" b="1" i="0" u="none" strike="noStrike" kern="0" cap="none" spc="0" normalizeH="0" baseline="0" noProof="0" dirty="0">
              <a:ln>
                <a:noFill/>
              </a:ln>
              <a:solidFill>
                <a:prstClr val="black"/>
              </a:solidFill>
              <a:effectLst/>
              <a:uLnTx/>
              <a:uFillTx/>
              <a:latin typeface="Arial" panose="020B0604020202020204" pitchFamily="34" charset="0"/>
              <a:ea typeface="宋体"/>
              <a:cs typeface="Arial" panose="020B0604020202020204" pitchFamily="34" charset="0"/>
            </a:endParaRPr>
          </a:p>
        </p:txBody>
      </p:sp>
      <p:cxnSp>
        <p:nvCxnSpPr>
          <p:cNvPr id="24" name="直接箭头连接符 23"/>
          <p:cNvCxnSpPr/>
          <p:nvPr/>
        </p:nvCxnSpPr>
        <p:spPr>
          <a:xfrm flipH="1">
            <a:off x="5290931" y="1952218"/>
            <a:ext cx="1282345"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3658" y="1063384"/>
            <a:ext cx="8564020" cy="492443"/>
          </a:xfrm>
          <a:prstGeom prst="rect">
            <a:avLst/>
          </a:prstGeom>
        </p:spPr>
        <p:txBody>
          <a:bodyPr wrap="square">
            <a:spAutoFit/>
          </a:bodyPr>
          <a:lstStyle/>
          <a:p>
            <a:r>
              <a:rPr lang="en-US" altLang="zh-CN" sz="1200" b="1" dirty="0">
                <a:solidFill>
                  <a:srgbClr val="0070C0"/>
                </a:solidFill>
                <a:latin typeface="微软雅黑" panose="020B0503020204020204" pitchFamily="34" charset="-122"/>
                <a:ea typeface="微软雅黑" panose="020B0503020204020204" pitchFamily="34" charset="-122"/>
              </a:rPr>
              <a:t>Note </a:t>
            </a:r>
            <a:r>
              <a:rPr lang="en-US" altLang="zh-CN" sz="1200" dirty="0">
                <a:solidFill>
                  <a:srgbClr val="0070C0"/>
                </a:solidFill>
                <a:latin typeface="微软雅黑" panose="020B0503020204020204" pitchFamily="34" charset="-122"/>
                <a:ea typeface="微软雅黑" panose="020B0503020204020204" pitchFamily="34" charset="-122"/>
              </a:rPr>
              <a:t>, for DUCT and U&amp;C type the original PCB don’t have </a:t>
            </a:r>
            <a:r>
              <a:rPr lang="en-US" altLang="zh-CN" sz="1400" b="1" dirty="0" err="1">
                <a:solidFill>
                  <a:srgbClr val="FF0000"/>
                </a:solidFill>
                <a:latin typeface="微软雅黑" panose="020B0503020204020204" pitchFamily="34" charset="-122"/>
                <a:ea typeface="微软雅黑" panose="020B0503020204020204" pitchFamily="34" charset="-122"/>
              </a:rPr>
              <a:t>wifi</a:t>
            </a:r>
            <a:r>
              <a:rPr lang="en-US" altLang="zh-CN" sz="1400" b="1" dirty="0">
                <a:solidFill>
                  <a:srgbClr val="FF0000"/>
                </a:solidFill>
                <a:latin typeface="微软雅黑" panose="020B0503020204020204" pitchFamily="34" charset="-122"/>
                <a:ea typeface="微软雅黑" panose="020B0503020204020204" pitchFamily="34" charset="-122"/>
              </a:rPr>
              <a:t> or CN40</a:t>
            </a:r>
            <a:r>
              <a:rPr lang="en-US" altLang="zh-CN" sz="1200" dirty="0">
                <a:solidFill>
                  <a:srgbClr val="0070C0"/>
                </a:solidFill>
                <a:latin typeface="微软雅黑" panose="020B0503020204020204" pitchFamily="34" charset="-122"/>
                <a:ea typeface="微软雅黑" panose="020B0503020204020204" pitchFamily="34" charset="-122"/>
              </a:rPr>
              <a:t> terminal </a:t>
            </a:r>
            <a:r>
              <a:rPr lang="zh-CN" altLang="en-US" sz="1200" dirty="0">
                <a:solidFill>
                  <a:srgbClr val="0070C0"/>
                </a:solidFill>
                <a:latin typeface="微软雅黑" panose="020B0503020204020204" pitchFamily="34" charset="-122"/>
                <a:ea typeface="微软雅黑" panose="020B0503020204020204" pitchFamily="34" charset="-122"/>
              </a:rPr>
              <a:t>， </a:t>
            </a:r>
            <a:r>
              <a:rPr lang="en-US" altLang="zh-CN" sz="1200" dirty="0">
                <a:solidFill>
                  <a:srgbClr val="0070C0"/>
                </a:solidFill>
                <a:latin typeface="微软雅黑" panose="020B0503020204020204" pitchFamily="34" charset="-122"/>
                <a:ea typeface="微软雅黑" panose="020B0503020204020204" pitchFamily="34" charset="-122"/>
              </a:rPr>
              <a:t>so it can not connect </a:t>
            </a:r>
            <a:r>
              <a:rPr lang="en-US" altLang="zh-CN" sz="1200" dirty="0" err="1">
                <a:solidFill>
                  <a:srgbClr val="0070C0"/>
                </a:solidFill>
                <a:latin typeface="微软雅黑" panose="020B0503020204020204" pitchFamily="34" charset="-122"/>
                <a:ea typeface="微软雅黑" panose="020B0503020204020204" pitchFamily="34" charset="-122"/>
              </a:rPr>
              <a:t>wifi</a:t>
            </a:r>
            <a:r>
              <a:rPr lang="en-US" altLang="zh-CN" sz="1200" dirty="0">
                <a:solidFill>
                  <a:srgbClr val="0070C0"/>
                </a:solidFill>
                <a:latin typeface="微软雅黑" panose="020B0503020204020204" pitchFamily="34" charset="-122"/>
                <a:ea typeface="微软雅黑" panose="020B0503020204020204" pitchFamily="34" charset="-122"/>
              </a:rPr>
              <a:t> module . If you want to connect </a:t>
            </a:r>
            <a:r>
              <a:rPr lang="en-US" altLang="zh-CN" sz="1200" dirty="0" err="1">
                <a:solidFill>
                  <a:srgbClr val="0070C0"/>
                </a:solidFill>
                <a:latin typeface="微软雅黑" panose="020B0503020204020204" pitchFamily="34" charset="-122"/>
                <a:ea typeface="微软雅黑" panose="020B0503020204020204" pitchFamily="34" charset="-122"/>
              </a:rPr>
              <a:t>wifi</a:t>
            </a:r>
            <a:r>
              <a:rPr lang="en-US" altLang="zh-CN" sz="1200" dirty="0">
                <a:solidFill>
                  <a:srgbClr val="0070C0"/>
                </a:solidFill>
                <a:latin typeface="微软雅黑" panose="020B0503020204020204" pitchFamily="34" charset="-122"/>
                <a:ea typeface="微软雅黑" panose="020B0503020204020204" pitchFamily="34" charset="-122"/>
              </a:rPr>
              <a:t> , you must customize .</a:t>
            </a:r>
            <a:endParaRPr lang="zh-CN" altLang="en-US" sz="1200" dirty="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7"/>
          <a:stretch>
            <a:fillRect/>
          </a:stretch>
        </p:blipFill>
        <p:spPr>
          <a:xfrm>
            <a:off x="451175" y="1639980"/>
            <a:ext cx="2228850" cy="1619250"/>
          </a:xfrm>
          <a:prstGeom prst="rect">
            <a:avLst/>
          </a:prstGeom>
        </p:spPr>
      </p:pic>
    </p:spTree>
    <p:extLst>
      <p:ext uri="{BB962C8B-B14F-4D97-AF65-F5344CB8AC3E}">
        <p14:creationId xmlns:p14="http://schemas.microsoft.com/office/powerpoint/2010/main" val="239394938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6" name="文本框 25"/>
          <p:cNvSpPr txBox="1"/>
          <p:nvPr/>
        </p:nvSpPr>
        <p:spPr>
          <a:xfrm>
            <a:off x="288361" y="678465"/>
            <a:ext cx="2601994"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9" name="矩形 28"/>
          <p:cNvSpPr/>
          <p:nvPr/>
        </p:nvSpPr>
        <p:spPr>
          <a:xfrm>
            <a:off x="2614202" y="748971"/>
            <a:ext cx="1035861"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 Console</a:t>
            </a:r>
            <a:endParaRPr lang="zh-CN" altLang="en-US" sz="1400" b="1" dirty="0">
              <a:solidFill>
                <a:srgbClr val="00B0F0"/>
              </a:solidFill>
              <a:latin typeface="微软雅黑" panose="020B0503020204020204" charset="-122"/>
              <a:ea typeface="微软雅黑" panose="020B0503020204020204" charset="-122"/>
            </a:endParaRPr>
          </a:p>
        </p:txBody>
      </p:sp>
      <p:sp>
        <p:nvSpPr>
          <p:cNvPr id="19" name="矩形 18"/>
          <p:cNvSpPr/>
          <p:nvPr/>
        </p:nvSpPr>
        <p:spPr>
          <a:xfrm>
            <a:off x="1002104" y="1708534"/>
            <a:ext cx="1156086" cy="307777"/>
          </a:xfrm>
          <a:prstGeom prst="rect">
            <a:avLst/>
          </a:prstGeom>
        </p:spPr>
        <p:txBody>
          <a:bodyPr wrap="none">
            <a:spAutoFit/>
          </a:bodyPr>
          <a:lstStyle/>
          <a:p>
            <a:r>
              <a:rPr lang="en-US" altLang="zh-CN" sz="1400" b="1" dirty="0">
                <a:solidFill>
                  <a:srgbClr val="0070C0"/>
                </a:solidFill>
                <a:ea typeface="方正兰亭中粗黑_GBK" pitchFamily="2" charset="-122"/>
                <a:sym typeface="Calibri" panose="020F0502020204030204" pitchFamily="34" charset="0"/>
              </a:rPr>
              <a:t>New Console</a:t>
            </a:r>
            <a:endParaRPr lang="zh-CN" altLang="en-US" dirty="0">
              <a:solidFill>
                <a:srgbClr val="0070C0"/>
              </a:solidFill>
            </a:endParaRPr>
          </a:p>
        </p:txBody>
      </p:sp>
      <p:sp>
        <p:nvSpPr>
          <p:cNvPr id="20" name="矩形 19"/>
          <p:cNvSpPr/>
          <p:nvPr/>
        </p:nvSpPr>
        <p:spPr>
          <a:xfrm>
            <a:off x="1080651" y="3647639"/>
            <a:ext cx="1077539" cy="307777"/>
          </a:xfrm>
          <a:prstGeom prst="rect">
            <a:avLst/>
          </a:prstGeom>
        </p:spPr>
        <p:txBody>
          <a:bodyPr wrap="none">
            <a:spAutoFit/>
          </a:bodyPr>
          <a:lstStyle/>
          <a:p>
            <a:r>
              <a:rPr lang="en-US" altLang="zh-CN" sz="1400" b="1" dirty="0">
                <a:solidFill>
                  <a:srgbClr val="0070C0"/>
                </a:solidFill>
                <a:ea typeface="方正兰亭中粗黑_GBK" pitchFamily="2" charset="-122"/>
                <a:sym typeface="Calibri" panose="020F0502020204030204" pitchFamily="34" charset="0"/>
              </a:rPr>
              <a:t>Old Console</a:t>
            </a:r>
            <a:endParaRPr lang="zh-CN" altLang="en-US" dirty="0">
              <a:solidFill>
                <a:srgbClr val="0070C0"/>
              </a:solidFill>
            </a:endParaRPr>
          </a:p>
        </p:txBody>
      </p:sp>
      <p:graphicFrame>
        <p:nvGraphicFramePr>
          <p:cNvPr id="9" name="表格 8"/>
          <p:cNvGraphicFramePr>
            <a:graphicFrameLocks noGrp="1"/>
          </p:cNvGraphicFramePr>
          <p:nvPr/>
        </p:nvGraphicFramePr>
        <p:xfrm>
          <a:off x="2614202" y="1044465"/>
          <a:ext cx="3416300" cy="2000250"/>
        </p:xfrm>
        <a:graphic>
          <a:graphicData uri="http://schemas.openxmlformats.org/drawingml/2006/table">
            <a:tbl>
              <a:tblPr/>
              <a:tblGrid>
                <a:gridCol w="1284681">
                  <a:extLst>
                    <a:ext uri="{9D8B030D-6E8A-4147-A177-3AD203B41FA5}">
                      <a16:colId xmlns:a16="http://schemas.microsoft.com/office/drawing/2014/main" val="2034684079"/>
                    </a:ext>
                  </a:extLst>
                </a:gridCol>
                <a:gridCol w="938927">
                  <a:extLst>
                    <a:ext uri="{9D8B030D-6E8A-4147-A177-3AD203B41FA5}">
                      <a16:colId xmlns:a16="http://schemas.microsoft.com/office/drawing/2014/main" val="3401305135"/>
                    </a:ext>
                  </a:extLst>
                </a:gridCol>
                <a:gridCol w="1192692">
                  <a:extLst>
                    <a:ext uri="{9D8B030D-6E8A-4147-A177-3AD203B41FA5}">
                      <a16:colId xmlns:a16="http://schemas.microsoft.com/office/drawing/2014/main" val="664585147"/>
                    </a:ext>
                  </a:extLst>
                </a:gridCol>
              </a:tblGrid>
              <a:tr h="247650">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Functions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Standard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Optional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893385704"/>
                  </a:ext>
                </a:extLst>
              </a:tr>
              <a:tr h="257175">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Infrared WRC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157499965"/>
                  </a:ext>
                </a:extLst>
              </a:tr>
              <a:tr h="257175">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2 WIRES WRC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746290398"/>
                  </a:ext>
                </a:extLst>
              </a:tr>
              <a:tr h="247650">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4 WIRES WRC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741820187"/>
                  </a:ext>
                </a:extLst>
              </a:tr>
              <a:tr h="247650">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CCM WC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975042111"/>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WIFI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251858932"/>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ON-OFF</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532636847"/>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ALARM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409977740"/>
                  </a:ext>
                </a:extLst>
              </a:tr>
            </a:tbl>
          </a:graphicData>
        </a:graphic>
      </p:graphicFrame>
      <p:graphicFrame>
        <p:nvGraphicFramePr>
          <p:cNvPr id="10" name="表格 9"/>
          <p:cNvGraphicFramePr>
            <a:graphicFrameLocks noGrp="1"/>
          </p:cNvGraphicFramePr>
          <p:nvPr/>
        </p:nvGraphicFramePr>
        <p:xfrm>
          <a:off x="2642156" y="3130328"/>
          <a:ext cx="3416300" cy="2000250"/>
        </p:xfrm>
        <a:graphic>
          <a:graphicData uri="http://schemas.openxmlformats.org/drawingml/2006/table">
            <a:tbl>
              <a:tblPr/>
              <a:tblGrid>
                <a:gridCol w="1284681">
                  <a:extLst>
                    <a:ext uri="{9D8B030D-6E8A-4147-A177-3AD203B41FA5}">
                      <a16:colId xmlns:a16="http://schemas.microsoft.com/office/drawing/2014/main" val="2399226956"/>
                    </a:ext>
                  </a:extLst>
                </a:gridCol>
                <a:gridCol w="938927">
                  <a:extLst>
                    <a:ext uri="{9D8B030D-6E8A-4147-A177-3AD203B41FA5}">
                      <a16:colId xmlns:a16="http://schemas.microsoft.com/office/drawing/2014/main" val="118330693"/>
                    </a:ext>
                  </a:extLst>
                </a:gridCol>
                <a:gridCol w="1192692">
                  <a:extLst>
                    <a:ext uri="{9D8B030D-6E8A-4147-A177-3AD203B41FA5}">
                      <a16:colId xmlns:a16="http://schemas.microsoft.com/office/drawing/2014/main" val="4081001783"/>
                    </a:ext>
                  </a:extLst>
                </a:gridCol>
              </a:tblGrid>
              <a:tr h="247650">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Functions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Standard</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Optional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089850656"/>
                  </a:ext>
                </a:extLst>
              </a:tr>
              <a:tr h="257175">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Infrared WRC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752366145"/>
                  </a:ext>
                </a:extLst>
              </a:tr>
              <a:tr h="257175">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2 WIRES WRC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719183981"/>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4 WIRES WRC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107878971"/>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CCM WC</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532180783"/>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WIFI</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3583146"/>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ON-OFF</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324844859"/>
                  </a:ext>
                </a:extLst>
              </a:tr>
              <a:tr h="24765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ALARM</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10965313"/>
                  </a:ext>
                </a:extLst>
              </a:tr>
            </a:tbl>
          </a:graphicData>
        </a:graphic>
      </p:graphicFrame>
      <p:sp>
        <p:nvSpPr>
          <p:cNvPr id="13" name="圆角矩形 12"/>
          <p:cNvSpPr/>
          <p:nvPr/>
        </p:nvSpPr>
        <p:spPr>
          <a:xfrm>
            <a:off x="2614202" y="1352243"/>
            <a:ext cx="3388346" cy="709402"/>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2" name="文本框 1"/>
          <p:cNvSpPr txBox="1"/>
          <p:nvPr/>
        </p:nvSpPr>
        <p:spPr>
          <a:xfrm>
            <a:off x="6374371" y="2767719"/>
            <a:ext cx="1216325" cy="55399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kumimoji="0" lang="en-US" altLang="zh-CN" sz="1200" b="0"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rPr>
              <a:t>Connect</a:t>
            </a:r>
            <a:r>
              <a:rPr kumimoji="0" lang="en-US" altLang="zh-CN" sz="1200" b="0" i="0" u="none" strike="noStrike" cap="none" spc="0" normalizeH="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rPr>
              <a:t> to display board</a:t>
            </a:r>
            <a:endParaRPr kumimoji="0" lang="zh-CN" altLang="en-US" sz="1200" b="0"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
        <p:nvSpPr>
          <p:cNvPr id="15" name="圆角矩形 14"/>
          <p:cNvSpPr/>
          <p:nvPr/>
        </p:nvSpPr>
        <p:spPr>
          <a:xfrm>
            <a:off x="2631454" y="3438200"/>
            <a:ext cx="3388346" cy="709402"/>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8" name="文本框 7"/>
          <p:cNvSpPr txBox="1"/>
          <p:nvPr/>
        </p:nvSpPr>
        <p:spPr>
          <a:xfrm>
            <a:off x="6557818" y="1337504"/>
            <a:ext cx="1597891" cy="61554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lang="en-US" altLang="zh-CN" sz="1400" b="1" dirty="0">
                <a:solidFill>
                  <a:schemeClr val="tx1"/>
                </a:solidFill>
                <a:ea typeface="Microsoft YaHei" panose="020B0503020204020204" pitchFamily="34" charset="-122"/>
                <a:cs typeface="Arial" panose="020B0604020202020204" pitchFamily="34" charset="0"/>
              </a:rPr>
              <a:t>Connect 120G1/120X1 WRC</a:t>
            </a:r>
            <a:endParaRPr kumimoji="0" lang="zh-CN" altLang="en-US" sz="1400" b="1" i="0" u="none" strike="noStrike" cap="none" spc="0" normalizeH="0" baseline="0" dirty="0">
              <a:ln>
                <a:noFill/>
              </a:ln>
              <a:solidFill>
                <a:schemeClr val="tx1"/>
              </a:solidFill>
              <a:effectLst/>
              <a:uFillTx/>
              <a:ea typeface="Microsoft YaHei" panose="020B0503020204020204" pitchFamily="34" charset="-122"/>
              <a:cs typeface="Arial" panose="020B0604020202020204" pitchFamily="34" charset="0"/>
              <a:sym typeface="Helvetica"/>
            </a:endParaRPr>
          </a:p>
        </p:txBody>
      </p:sp>
      <p:sp>
        <p:nvSpPr>
          <p:cNvPr id="17" name="文本框 16"/>
          <p:cNvSpPr txBox="1"/>
          <p:nvPr/>
        </p:nvSpPr>
        <p:spPr>
          <a:xfrm>
            <a:off x="6493064" y="3792901"/>
            <a:ext cx="1597891" cy="40010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lang="en-US" altLang="zh-CN" sz="1400" b="1" dirty="0">
                <a:solidFill>
                  <a:schemeClr val="tx1"/>
                </a:solidFill>
                <a:ea typeface="Microsoft YaHei" panose="020B0503020204020204" pitchFamily="34" charset="-122"/>
                <a:cs typeface="Arial" panose="020B0604020202020204" pitchFamily="34" charset="0"/>
              </a:rPr>
              <a:t>Connect 12B WRC</a:t>
            </a:r>
            <a:endParaRPr kumimoji="0" lang="zh-CN" altLang="en-US" sz="1400" b="1" i="0" u="none" strike="noStrike" cap="none" spc="0" normalizeH="0" baseline="0" dirty="0">
              <a:ln>
                <a:noFill/>
              </a:ln>
              <a:solidFill>
                <a:schemeClr val="tx1"/>
              </a:solidFill>
              <a:effectLst/>
              <a:uFillTx/>
              <a:ea typeface="Microsoft YaHei"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2191219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
          <p:cNvGrpSpPr>
            <a:grpSpLocks/>
          </p:cNvGrpSpPr>
          <p:nvPr/>
        </p:nvGrpSpPr>
        <p:grpSpPr bwMode="auto">
          <a:xfrm>
            <a:off x="580517" y="133417"/>
            <a:ext cx="1935620" cy="407240"/>
            <a:chOff x="480" y="1246"/>
            <a:chExt cx="1963" cy="413"/>
          </a:xfrm>
        </p:grpSpPr>
        <p:sp>
          <p:nvSpPr>
            <p:cNvPr id="23"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sz="1013"/>
            </a:p>
          </p:txBody>
        </p:sp>
        <p:sp>
          <p:nvSpPr>
            <p:cNvPr id="24"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sz="1013"/>
            </a:p>
          </p:txBody>
        </p:sp>
      </p:grpSp>
      <p:sp>
        <p:nvSpPr>
          <p:cNvPr id="25" name="Text Box 70"/>
          <p:cNvSpPr txBox="1">
            <a:spLocks noChangeArrowheads="1"/>
          </p:cNvSpPr>
          <p:nvPr/>
        </p:nvSpPr>
        <p:spPr bwMode="auto">
          <a:xfrm rot="-5400000">
            <a:off x="1508333" y="-280242"/>
            <a:ext cx="415498" cy="124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1500" b="0" dirty="0">
                <a:solidFill>
                  <a:srgbClr val="746E6F"/>
                </a:solidFill>
                <a:ea typeface="굴림" charset="-127"/>
              </a:rPr>
              <a:t>Product lines</a:t>
            </a:r>
          </a:p>
        </p:txBody>
      </p:sp>
      <p:sp>
        <p:nvSpPr>
          <p:cNvPr id="26" name="Oval 24"/>
          <p:cNvSpPr>
            <a:spLocks noChangeArrowheads="1"/>
          </p:cNvSpPr>
          <p:nvPr/>
        </p:nvSpPr>
        <p:spPr bwMode="auto">
          <a:xfrm>
            <a:off x="653558" y="195924"/>
            <a:ext cx="295816" cy="294830"/>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sz="1013"/>
          </a:p>
        </p:txBody>
      </p:sp>
      <p:graphicFrame>
        <p:nvGraphicFramePr>
          <p:cNvPr id="2" name="表格 1"/>
          <p:cNvGraphicFramePr>
            <a:graphicFrameLocks noGrp="1"/>
          </p:cNvGraphicFramePr>
          <p:nvPr>
            <p:extLst>
              <p:ext uri="{D42A27DB-BD31-4B8C-83A1-F6EECF244321}">
                <p14:modId xmlns:p14="http://schemas.microsoft.com/office/powerpoint/2010/main" val="1177544484"/>
              </p:ext>
            </p:extLst>
          </p:nvPr>
        </p:nvGraphicFramePr>
        <p:xfrm>
          <a:off x="580518" y="666048"/>
          <a:ext cx="7741289" cy="4080089"/>
        </p:xfrm>
        <a:graphic>
          <a:graphicData uri="http://schemas.openxmlformats.org/drawingml/2006/table">
            <a:tbl>
              <a:tblPr/>
              <a:tblGrid>
                <a:gridCol w="1252864">
                  <a:extLst>
                    <a:ext uri="{9D8B030D-6E8A-4147-A177-3AD203B41FA5}">
                      <a16:colId xmlns:a16="http://schemas.microsoft.com/office/drawing/2014/main" val="2693895706"/>
                    </a:ext>
                  </a:extLst>
                </a:gridCol>
                <a:gridCol w="1252864">
                  <a:extLst>
                    <a:ext uri="{9D8B030D-6E8A-4147-A177-3AD203B41FA5}">
                      <a16:colId xmlns:a16="http://schemas.microsoft.com/office/drawing/2014/main" val="1276182412"/>
                    </a:ext>
                  </a:extLst>
                </a:gridCol>
                <a:gridCol w="463778">
                  <a:extLst>
                    <a:ext uri="{9D8B030D-6E8A-4147-A177-3AD203B41FA5}">
                      <a16:colId xmlns:a16="http://schemas.microsoft.com/office/drawing/2014/main" val="3384797579"/>
                    </a:ext>
                  </a:extLst>
                </a:gridCol>
                <a:gridCol w="530198">
                  <a:extLst>
                    <a:ext uri="{9D8B030D-6E8A-4147-A177-3AD203B41FA5}">
                      <a16:colId xmlns:a16="http://schemas.microsoft.com/office/drawing/2014/main" val="407225219"/>
                    </a:ext>
                  </a:extLst>
                </a:gridCol>
                <a:gridCol w="445674">
                  <a:extLst>
                    <a:ext uri="{9D8B030D-6E8A-4147-A177-3AD203B41FA5}">
                      <a16:colId xmlns:a16="http://schemas.microsoft.com/office/drawing/2014/main" val="2539682467"/>
                    </a:ext>
                  </a:extLst>
                </a:gridCol>
                <a:gridCol w="449636">
                  <a:extLst>
                    <a:ext uri="{9D8B030D-6E8A-4147-A177-3AD203B41FA5}">
                      <a16:colId xmlns:a16="http://schemas.microsoft.com/office/drawing/2014/main" val="149584881"/>
                    </a:ext>
                  </a:extLst>
                </a:gridCol>
                <a:gridCol w="546012">
                  <a:extLst>
                    <a:ext uri="{9D8B030D-6E8A-4147-A177-3AD203B41FA5}">
                      <a16:colId xmlns:a16="http://schemas.microsoft.com/office/drawing/2014/main" val="2600618574"/>
                    </a:ext>
                  </a:extLst>
                </a:gridCol>
                <a:gridCol w="569412">
                  <a:extLst>
                    <a:ext uri="{9D8B030D-6E8A-4147-A177-3AD203B41FA5}">
                      <a16:colId xmlns:a16="http://schemas.microsoft.com/office/drawing/2014/main" val="2169535464"/>
                    </a:ext>
                  </a:extLst>
                </a:gridCol>
                <a:gridCol w="494261">
                  <a:extLst>
                    <a:ext uri="{9D8B030D-6E8A-4147-A177-3AD203B41FA5}">
                      <a16:colId xmlns:a16="http://schemas.microsoft.com/office/drawing/2014/main" val="1858146844"/>
                    </a:ext>
                  </a:extLst>
                </a:gridCol>
                <a:gridCol w="558762">
                  <a:extLst>
                    <a:ext uri="{9D8B030D-6E8A-4147-A177-3AD203B41FA5}">
                      <a16:colId xmlns:a16="http://schemas.microsoft.com/office/drawing/2014/main" val="2774458399"/>
                    </a:ext>
                  </a:extLst>
                </a:gridCol>
                <a:gridCol w="585012">
                  <a:extLst>
                    <a:ext uri="{9D8B030D-6E8A-4147-A177-3AD203B41FA5}">
                      <a16:colId xmlns:a16="http://schemas.microsoft.com/office/drawing/2014/main" val="1594867129"/>
                    </a:ext>
                  </a:extLst>
                </a:gridCol>
                <a:gridCol w="592816">
                  <a:extLst>
                    <a:ext uri="{9D8B030D-6E8A-4147-A177-3AD203B41FA5}">
                      <a16:colId xmlns:a16="http://schemas.microsoft.com/office/drawing/2014/main" val="3014303081"/>
                    </a:ext>
                  </a:extLst>
                </a:gridCol>
              </a:tblGrid>
              <a:tr h="489623">
                <a:tc>
                  <a:txBody>
                    <a:bodyPr/>
                    <a:lstStyle/>
                    <a:p>
                      <a:pPr algn="ctr" rtl="0" fontAlgn="ctr"/>
                      <a:r>
                        <a:rPr lang="en-US" sz="1100" b="1" i="0" u="none" strike="noStrike" dirty="0">
                          <a:solidFill>
                            <a:srgbClr val="FFFFFF"/>
                          </a:solidFill>
                          <a:effectLst/>
                          <a:latin typeface="Arial" panose="020B0604020202020204" pitchFamily="34" charset="0"/>
                          <a:ea typeface="等线" panose="02010600030101010101" pitchFamily="2" charset="-122"/>
                        </a:rPr>
                        <a:t>Series</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dirty="0">
                          <a:solidFill>
                            <a:srgbClr val="FFFFFF"/>
                          </a:solidFill>
                          <a:effectLst/>
                          <a:latin typeface="Arial" panose="020B0604020202020204" pitchFamily="34" charset="0"/>
                          <a:ea typeface="等线" panose="02010600030101010101" pitchFamily="2" charset="-122"/>
                        </a:rPr>
                        <a:t>Picture</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12</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18</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24</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30</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50" b="1" i="0" u="none" strike="noStrike" dirty="0">
                          <a:solidFill>
                            <a:srgbClr val="FFFFFF"/>
                          </a:solidFill>
                          <a:effectLst/>
                          <a:latin typeface="Arial" panose="020B0604020202020204" pitchFamily="34" charset="0"/>
                          <a:ea typeface="等线" panose="02010600030101010101" pitchFamily="2" charset="-122"/>
                        </a:rPr>
                        <a:t>36</a:t>
                      </a:r>
                      <a:br>
                        <a:rPr lang="en-US" sz="1050" b="1" i="0" u="none" strike="noStrike" dirty="0">
                          <a:solidFill>
                            <a:srgbClr val="FFFFFF"/>
                          </a:solidFill>
                          <a:effectLst/>
                          <a:latin typeface="Arial" panose="020B0604020202020204" pitchFamily="34" charset="0"/>
                          <a:ea typeface="等线" panose="02010600030101010101" pitchFamily="2" charset="-122"/>
                        </a:rPr>
                      </a:br>
                      <a:r>
                        <a:rPr lang="en-US" sz="900" b="1" i="0" u="none" strike="noStrike" dirty="0">
                          <a:solidFill>
                            <a:srgbClr val="FFFFFF"/>
                          </a:solidFill>
                          <a:effectLst/>
                          <a:latin typeface="Arial" panose="020B0604020202020204" pitchFamily="34" charset="0"/>
                          <a:ea typeface="等线" panose="02010600030101010101" pitchFamily="2" charset="-122"/>
                        </a:rPr>
                        <a:t>(1phase)</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50" b="1" i="0" u="none" strike="noStrike" dirty="0">
                          <a:solidFill>
                            <a:srgbClr val="FFFFFF"/>
                          </a:solidFill>
                          <a:effectLst/>
                          <a:latin typeface="Arial" panose="020B0604020202020204" pitchFamily="34" charset="0"/>
                          <a:ea typeface="等线" panose="02010600030101010101" pitchFamily="2" charset="-122"/>
                        </a:rPr>
                        <a:t>36</a:t>
                      </a:r>
                      <a:br>
                        <a:rPr lang="en-US" sz="900" b="1" i="0" u="none" strike="noStrike" dirty="0">
                          <a:solidFill>
                            <a:srgbClr val="FFFFFF"/>
                          </a:solidFill>
                          <a:effectLst/>
                          <a:latin typeface="Arial" panose="020B0604020202020204" pitchFamily="34" charset="0"/>
                          <a:ea typeface="等线" panose="02010600030101010101" pitchFamily="2" charset="-122"/>
                        </a:rPr>
                      </a:br>
                      <a:r>
                        <a:rPr lang="en-US" sz="900" b="1" i="0" u="none" strike="noStrike" dirty="0">
                          <a:solidFill>
                            <a:srgbClr val="FFFFFF"/>
                          </a:solidFill>
                          <a:effectLst/>
                          <a:latin typeface="Arial" panose="020B0604020202020204" pitchFamily="34" charset="0"/>
                          <a:ea typeface="等线" panose="02010600030101010101" pitchFamily="2" charset="-122"/>
                        </a:rPr>
                        <a:t>(3phase)</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42</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50" b="1" i="0" u="none" strike="noStrike" dirty="0">
                          <a:solidFill>
                            <a:srgbClr val="FFFFFF"/>
                          </a:solidFill>
                          <a:effectLst/>
                          <a:latin typeface="Arial" panose="020B0604020202020204" pitchFamily="34" charset="0"/>
                          <a:ea typeface="等线" panose="02010600030101010101" pitchFamily="2" charset="-122"/>
                        </a:rPr>
                        <a:t>48</a:t>
                      </a:r>
                      <a:br>
                        <a:rPr lang="en-US" sz="900" b="1" i="0" u="none" strike="noStrike" dirty="0">
                          <a:solidFill>
                            <a:srgbClr val="FFFFFF"/>
                          </a:solidFill>
                          <a:effectLst/>
                          <a:latin typeface="Arial" panose="020B0604020202020204" pitchFamily="34" charset="0"/>
                          <a:ea typeface="等线" panose="02010600030101010101" pitchFamily="2" charset="-122"/>
                        </a:rPr>
                      </a:br>
                      <a:r>
                        <a:rPr lang="en-US" sz="900" b="1" i="0" u="none" strike="noStrike" dirty="0">
                          <a:solidFill>
                            <a:srgbClr val="FFFFFF"/>
                          </a:solidFill>
                          <a:effectLst/>
                          <a:latin typeface="Arial" panose="020B0604020202020204" pitchFamily="34" charset="0"/>
                          <a:ea typeface="等线" panose="02010600030101010101" pitchFamily="2" charset="-122"/>
                        </a:rPr>
                        <a:t>(1phase)</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050" b="1" i="0" u="none" strike="noStrike" dirty="0">
                          <a:solidFill>
                            <a:srgbClr val="FFFFFF"/>
                          </a:solidFill>
                          <a:effectLst/>
                          <a:latin typeface="Arial" panose="020B0604020202020204" pitchFamily="34" charset="0"/>
                          <a:ea typeface="等线" panose="02010600030101010101" pitchFamily="2" charset="-122"/>
                        </a:rPr>
                        <a:t>48</a:t>
                      </a:r>
                      <a:br>
                        <a:rPr lang="en-US" sz="900" b="1" i="0" u="none" strike="noStrike" dirty="0">
                          <a:solidFill>
                            <a:srgbClr val="FFFFFF"/>
                          </a:solidFill>
                          <a:effectLst/>
                          <a:latin typeface="Arial" panose="020B0604020202020204" pitchFamily="34" charset="0"/>
                          <a:ea typeface="等线" panose="02010600030101010101" pitchFamily="2" charset="-122"/>
                        </a:rPr>
                      </a:br>
                      <a:r>
                        <a:rPr lang="en-US" sz="900" b="1" i="0" u="none" strike="noStrike" dirty="0">
                          <a:solidFill>
                            <a:srgbClr val="FFFFFF"/>
                          </a:solidFill>
                          <a:effectLst/>
                          <a:latin typeface="Arial" panose="020B0604020202020204" pitchFamily="34" charset="0"/>
                          <a:ea typeface="等线" panose="02010600030101010101" pitchFamily="2" charset="-122"/>
                        </a:rPr>
                        <a:t>(3phase)</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60</a:t>
                      </a:r>
                    </a:p>
                    <a:p>
                      <a:pPr algn="ctr" fontAlgn="ctr"/>
                      <a:r>
                        <a:rPr lang="en-US" altLang="zh-CN" sz="1050" b="1" i="0" u="none" strike="noStrike" dirty="0">
                          <a:solidFill>
                            <a:srgbClr val="FFFFFF"/>
                          </a:solidFill>
                          <a:effectLst/>
                          <a:latin typeface="Arial" panose="020B0604020202020204" pitchFamily="34" charset="0"/>
                          <a:ea typeface="等线" panose="02010600030101010101" pitchFamily="2" charset="-122"/>
                        </a:rPr>
                        <a:t>(3 phase)</a:t>
                      </a:r>
                    </a:p>
                  </a:txBody>
                  <a:tcPr marL="7468" marR="7468" marT="74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608843487"/>
                  </a:ext>
                </a:extLst>
              </a:tr>
              <a:tr h="598411">
                <a:tc>
                  <a:txBody>
                    <a:bodyPr/>
                    <a:lstStyle/>
                    <a:p>
                      <a:pPr algn="ctr" rtl="0" fontAlgn="ctr"/>
                      <a:r>
                        <a:rPr lang="en-US" sz="1100" b="1" i="0" u="none" strike="noStrike" dirty="0">
                          <a:solidFill>
                            <a:srgbClr val="000000"/>
                          </a:solidFill>
                          <a:effectLst/>
                          <a:latin typeface="Arial" panose="020B0604020202020204" pitchFamily="34" charset="0"/>
                          <a:ea typeface="等线" panose="02010600030101010101" pitchFamily="2" charset="-122"/>
                        </a:rPr>
                        <a:t>Compact Cassette</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100" b="1" i="0" u="none" strike="noStrike" dirty="0">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dirty="0">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dirty="0">
                          <a:solidFill>
                            <a:srgbClr val="0066CC"/>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800" b="0" i="0" u="none" strike="noStrike" dirty="0">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endParaRPr lang="zh-CN" altLang="en-US" sz="1800" b="0" i="0" u="none" strike="noStrike" dirty="0">
                        <a:solidFill>
                          <a:srgbClr val="000000"/>
                        </a:solidFill>
                        <a:effectLst/>
                        <a:latin typeface="Arial" panose="020B0604020202020204" pitchFamily="34" charset="0"/>
                        <a:ea typeface="等线" panose="02010600030101010101" pitchFamily="2" charset="-122"/>
                      </a:endParaRP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3038265757"/>
                  </a:ext>
                </a:extLst>
              </a:tr>
              <a:tr h="598411">
                <a:tc>
                  <a:txBody>
                    <a:bodyPr/>
                    <a:lstStyle/>
                    <a:p>
                      <a:pPr algn="ctr" rtl="0" fontAlgn="ctr"/>
                      <a:r>
                        <a:rPr lang="en-US" sz="1100" b="1" i="0" u="none" strike="noStrike" dirty="0">
                          <a:solidFill>
                            <a:srgbClr val="000000"/>
                          </a:solidFill>
                          <a:effectLst/>
                          <a:latin typeface="Arial" panose="020B0604020202020204" pitchFamily="34" charset="0"/>
                          <a:ea typeface="等线" panose="02010600030101010101" pitchFamily="2" charset="-122"/>
                        </a:rPr>
                        <a:t>New</a:t>
                      </a:r>
                      <a:r>
                        <a:rPr lang="en-US" sz="1100" b="1" i="0" u="none" strike="noStrike" baseline="0" dirty="0">
                          <a:solidFill>
                            <a:srgbClr val="000000"/>
                          </a:solidFill>
                          <a:effectLst/>
                          <a:latin typeface="Arial" panose="020B0604020202020204" pitchFamily="34" charset="0"/>
                          <a:ea typeface="等线" panose="02010600030101010101" pitchFamily="2" charset="-122"/>
                        </a:rPr>
                        <a:t> </a:t>
                      </a:r>
                      <a:r>
                        <a:rPr lang="en-US" sz="1100" b="1" i="0" u="none" strike="noStrike" dirty="0">
                          <a:solidFill>
                            <a:srgbClr val="000000"/>
                          </a:solidFill>
                          <a:effectLst/>
                          <a:latin typeface="Arial" panose="020B0604020202020204" pitchFamily="34" charset="0"/>
                          <a:ea typeface="等线" panose="02010600030101010101" pitchFamily="2" charset="-122"/>
                        </a:rPr>
                        <a:t>Cassette</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100" b="1"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l" fontAlgn="ctr"/>
                      <a:r>
                        <a:rPr lang="zh-CN" altLang="en-US" sz="1800" b="0" i="0" u="none" strike="noStrike" dirty="0">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800" b="0" i="0" u="none" strike="noStrike" dirty="0">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dirty="0">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363775382"/>
                  </a:ext>
                </a:extLst>
              </a:tr>
              <a:tr h="598411">
                <a:tc>
                  <a:txBody>
                    <a:bodyPr/>
                    <a:lstStyle/>
                    <a:p>
                      <a:pPr algn="ctr" rtl="0" fontAlgn="ctr"/>
                      <a:r>
                        <a:rPr lang="en-US" sz="1100" b="1" i="0" u="none" strike="noStrike" dirty="0">
                          <a:solidFill>
                            <a:srgbClr val="000000"/>
                          </a:solidFill>
                          <a:effectLst/>
                          <a:latin typeface="Arial" panose="020B0604020202020204" pitchFamily="34" charset="0"/>
                          <a:ea typeface="等线" panose="02010600030101010101" pitchFamily="2" charset="-122"/>
                        </a:rPr>
                        <a:t>Ceiling &amp; Floor</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100" b="1"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l" fontAlgn="ctr"/>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dirty="0">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2466113364"/>
                  </a:ext>
                </a:extLst>
              </a:tr>
              <a:tr h="598411">
                <a:tc>
                  <a:txBody>
                    <a:bodyPr/>
                    <a:lstStyle/>
                    <a:p>
                      <a:pPr algn="ctr" rtl="0" fontAlgn="ctr"/>
                      <a:r>
                        <a:rPr lang="en-US" sz="1100" b="1" i="0" u="none" strike="noStrike" dirty="0">
                          <a:solidFill>
                            <a:srgbClr val="000000"/>
                          </a:solidFill>
                          <a:effectLst/>
                          <a:latin typeface="Arial" panose="020B0604020202020204" pitchFamily="34" charset="0"/>
                          <a:ea typeface="等线" panose="02010600030101010101" pitchFamily="2" charset="-122"/>
                        </a:rPr>
                        <a:t>A6 Duct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100" b="1"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dirty="0">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262319734"/>
                  </a:ext>
                </a:extLst>
              </a:tr>
              <a:tr h="598411">
                <a:tc>
                  <a:txBody>
                    <a:bodyPr/>
                    <a:lstStyle/>
                    <a:p>
                      <a:pPr algn="ctr" rtl="0" fontAlgn="ctr"/>
                      <a:r>
                        <a:rPr lang="en-US" sz="1100" b="1" i="0" u="none" strike="noStrike">
                          <a:solidFill>
                            <a:srgbClr val="000000"/>
                          </a:solidFill>
                          <a:effectLst/>
                          <a:latin typeface="Arial" panose="020B0604020202020204" pitchFamily="34" charset="0"/>
                          <a:ea typeface="等线" panose="02010600030101010101" pitchFamily="2" charset="-122"/>
                        </a:rPr>
                        <a:t>Console</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100" b="1"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050" b="0" i="0" u="none" strike="noStrike">
                          <a:solidFill>
                            <a:srgbClr val="0066CC"/>
                          </a:solidFill>
                          <a:effectLst/>
                          <a:latin typeface="宋体" panose="02010600030101010101" pitchFamily="2" charset="-122"/>
                          <a:ea typeface="宋体" panose="02010600030101010101" pitchFamily="2" charset="-122"/>
                        </a:rPr>
                        <a:t>●</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dirty="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endParaRPr lang="zh-CN" altLang="en-US" sz="1050" b="0" i="0" u="none" strike="noStrike" dirty="0">
                        <a:solidFill>
                          <a:srgbClr val="FF0000"/>
                        </a:solidFill>
                        <a:effectLst/>
                        <a:latin typeface="宋体" panose="02010600030101010101" pitchFamily="2" charset="-122"/>
                        <a:ea typeface="宋体" panose="02010600030101010101" pitchFamily="2" charset="-122"/>
                      </a:endParaRP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2996718693"/>
                  </a:ext>
                </a:extLst>
              </a:tr>
              <a:tr h="598411">
                <a:tc>
                  <a:txBody>
                    <a:bodyPr/>
                    <a:lstStyle/>
                    <a:p>
                      <a:pPr algn="ctr" rtl="0" fontAlgn="ctr"/>
                      <a:r>
                        <a:rPr lang="en-US" sz="1100" b="1" i="0" u="none" strike="noStrike" dirty="0" err="1">
                          <a:solidFill>
                            <a:srgbClr val="000000"/>
                          </a:solidFill>
                          <a:effectLst/>
                          <a:latin typeface="Arial" panose="020B0604020202020204" pitchFamily="34" charset="0"/>
                          <a:ea typeface="等线" panose="02010600030101010101" pitchFamily="2" charset="-122"/>
                        </a:rPr>
                        <a:t>Floor&amp;Standing</a:t>
                      </a:r>
                      <a:endParaRPr lang="en-US" sz="1100" b="1" i="0" u="none" strike="noStrike" dirty="0">
                        <a:solidFill>
                          <a:srgbClr val="000000"/>
                        </a:solidFill>
                        <a:effectLst/>
                        <a:latin typeface="Arial" panose="020B0604020202020204" pitchFamily="34" charset="0"/>
                        <a:ea typeface="等线" panose="02010600030101010101" pitchFamily="2" charset="-122"/>
                      </a:endParaRP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r>
                        <a:rPr lang="zh-CN" altLang="en-US" sz="1100" b="1" i="0" u="none" strike="noStrike" dirty="0">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l" fontAlgn="ctr"/>
                      <a:r>
                        <a:rPr lang="zh-CN" altLang="en-US" sz="1400" b="0" i="0" u="none" strike="noStrike" dirty="0">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fontAlgn="ctr"/>
                      <a:r>
                        <a:rPr lang="zh-CN" altLang="en-US" sz="1400" b="0" i="0" u="none" strike="noStrike">
                          <a:solidFill>
                            <a:srgbClr val="000000"/>
                          </a:solidFill>
                          <a:effectLst/>
                          <a:latin typeface="Arial" panose="020B0604020202020204" pitchFamily="34" charset="0"/>
                          <a:ea typeface="等线" panose="02010600030101010101" pitchFamily="2" charset="-122"/>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zh-CN" altLang="en-US" sz="1050" b="0" i="0" u="none" strike="noStrike" kern="1200">
                          <a:solidFill>
                            <a:srgbClr val="0066CC"/>
                          </a:solidFill>
                          <a:effectLst/>
                          <a:latin typeface="宋体" panose="02010600030101010101" pitchFamily="2" charset="-122"/>
                          <a:ea typeface="宋体" panose="02010600030101010101" pitchFamily="2" charset="-122"/>
                          <a:cs typeface="+mn-cs"/>
                        </a:rPr>
                        <a:t>　</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br>
                        <a:rPr lang="en-US" sz="1050" b="0" i="0" u="none" strike="noStrike" kern="1200" dirty="0">
                          <a:solidFill>
                            <a:srgbClr val="0066CC"/>
                          </a:solidFill>
                          <a:effectLst/>
                          <a:latin typeface="宋体" panose="02010600030101010101" pitchFamily="2" charset="-122"/>
                          <a:ea typeface="宋体" panose="02010600030101010101" pitchFamily="2" charset="-122"/>
                          <a:cs typeface="+mn-cs"/>
                        </a:rPr>
                      </a:br>
                      <a:r>
                        <a:rPr lang="en-US" sz="1050" b="0" i="0" u="none" strike="noStrike" kern="1200" dirty="0">
                          <a:solidFill>
                            <a:srgbClr val="0066CC"/>
                          </a:solidFill>
                          <a:effectLst/>
                          <a:latin typeface="宋体" panose="02010600030101010101" pitchFamily="2" charset="-122"/>
                          <a:ea typeface="宋体" panose="02010600030101010101" pitchFamily="2" charset="-122"/>
                          <a:cs typeface="+mn-cs"/>
                        </a:rPr>
                        <a:t>GD</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marL="0" algn="ctr" defTabSz="685800" rtl="0" eaLnBrk="1" fontAlgn="ctr" latinLnBrk="0" hangingPunct="1"/>
                      <a:r>
                        <a:rPr lang="en-US" sz="1050" b="0" i="0" u="none" strike="noStrike" kern="1200" dirty="0">
                          <a:solidFill>
                            <a:srgbClr val="0066CC"/>
                          </a:solidFill>
                          <a:effectLst/>
                          <a:latin typeface="宋体" panose="02010600030101010101" pitchFamily="2" charset="-122"/>
                          <a:ea typeface="宋体" panose="02010600030101010101" pitchFamily="2" charset="-122"/>
                          <a:cs typeface="+mn-cs"/>
                        </a:rPr>
                        <a:t>●</a:t>
                      </a:r>
                      <a:br>
                        <a:rPr lang="en-US" sz="1050" b="0" i="0" u="none" strike="noStrike" kern="1200" dirty="0">
                          <a:solidFill>
                            <a:srgbClr val="0066CC"/>
                          </a:solidFill>
                          <a:effectLst/>
                          <a:latin typeface="宋体" panose="02010600030101010101" pitchFamily="2" charset="-122"/>
                          <a:ea typeface="宋体" panose="02010600030101010101" pitchFamily="2" charset="-122"/>
                          <a:cs typeface="+mn-cs"/>
                        </a:rPr>
                      </a:br>
                      <a:r>
                        <a:rPr lang="en-US" sz="1050" b="0" i="0" u="none" strike="noStrike" kern="1200" dirty="0">
                          <a:solidFill>
                            <a:srgbClr val="0066CC"/>
                          </a:solidFill>
                          <a:effectLst/>
                          <a:latin typeface="宋体" panose="02010600030101010101" pitchFamily="2" charset="-122"/>
                          <a:ea typeface="宋体" panose="02010600030101010101" pitchFamily="2" charset="-122"/>
                          <a:cs typeface="+mn-cs"/>
                        </a:rPr>
                        <a:t>GD</a:t>
                      </a: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gn="ctr" rtl="0" fontAlgn="ctr"/>
                      <a:endParaRPr lang="zh-CN" altLang="en-US" sz="900" b="0" i="0" u="none" strike="noStrike" dirty="0">
                        <a:solidFill>
                          <a:srgbClr val="FF0000"/>
                        </a:solidFill>
                        <a:effectLst/>
                        <a:latin typeface="宋体" panose="02010600030101010101" pitchFamily="2" charset="-122"/>
                        <a:ea typeface="宋体" panose="02010600030101010101" pitchFamily="2" charset="-122"/>
                      </a:endParaRPr>
                    </a:p>
                  </a:txBody>
                  <a:tcPr marL="7468" marR="7468" marT="7468"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2276334086"/>
                  </a:ext>
                </a:extLst>
              </a:tr>
            </a:tbl>
          </a:graphicData>
        </a:graphic>
      </p:graphicFrame>
      <p:pic>
        <p:nvPicPr>
          <p:cNvPr id="10" name="图片 9"/>
          <p:cNvPicPr>
            <a:picLocks noChangeAspect="1"/>
          </p:cNvPicPr>
          <p:nvPr/>
        </p:nvPicPr>
        <p:blipFill>
          <a:blip r:embed="rId3"/>
          <a:stretch>
            <a:fillRect/>
          </a:stretch>
        </p:blipFill>
        <p:spPr>
          <a:xfrm>
            <a:off x="1903740" y="3021245"/>
            <a:ext cx="1139269" cy="385802"/>
          </a:xfrm>
          <a:prstGeom prst="rect">
            <a:avLst/>
          </a:prstGeom>
        </p:spPr>
      </p:pic>
      <p:pic>
        <p:nvPicPr>
          <p:cNvPr id="12" name="图片 11"/>
          <p:cNvPicPr>
            <a:picLocks noChangeAspect="1"/>
          </p:cNvPicPr>
          <p:nvPr/>
        </p:nvPicPr>
        <p:blipFill>
          <a:blip r:embed="rId4"/>
          <a:stretch>
            <a:fillRect/>
          </a:stretch>
        </p:blipFill>
        <p:spPr>
          <a:xfrm>
            <a:off x="2174068" y="1191382"/>
            <a:ext cx="606615" cy="404079"/>
          </a:xfrm>
          <a:prstGeom prst="rect">
            <a:avLst/>
          </a:prstGeom>
        </p:spPr>
      </p:pic>
      <p:pic>
        <p:nvPicPr>
          <p:cNvPr id="5" name="图片 4"/>
          <p:cNvPicPr>
            <a:picLocks noChangeAspect="1"/>
          </p:cNvPicPr>
          <p:nvPr/>
        </p:nvPicPr>
        <p:blipFill>
          <a:blip r:embed="rId5"/>
          <a:stretch>
            <a:fillRect/>
          </a:stretch>
        </p:blipFill>
        <p:spPr>
          <a:xfrm>
            <a:off x="2287169" y="3524374"/>
            <a:ext cx="437784" cy="552612"/>
          </a:xfrm>
          <a:prstGeom prst="rect">
            <a:avLst/>
          </a:prstGeom>
        </p:spPr>
      </p:pic>
      <p:pic>
        <p:nvPicPr>
          <p:cNvPr id="6" name="图片 5"/>
          <p:cNvPicPr>
            <a:picLocks noChangeAspect="1"/>
          </p:cNvPicPr>
          <p:nvPr/>
        </p:nvPicPr>
        <p:blipFill>
          <a:blip r:embed="rId6"/>
          <a:stretch>
            <a:fillRect/>
          </a:stretch>
        </p:blipFill>
        <p:spPr>
          <a:xfrm>
            <a:off x="2141783" y="4107408"/>
            <a:ext cx="213668" cy="571091"/>
          </a:xfrm>
          <a:prstGeom prst="rect">
            <a:avLst/>
          </a:prstGeom>
        </p:spPr>
      </p:pic>
      <p:pic>
        <p:nvPicPr>
          <p:cNvPr id="7" name="图片 6"/>
          <p:cNvPicPr>
            <a:picLocks noChangeAspect="1"/>
          </p:cNvPicPr>
          <p:nvPr/>
        </p:nvPicPr>
        <p:blipFill>
          <a:blip r:embed="rId7"/>
          <a:stretch>
            <a:fillRect/>
          </a:stretch>
        </p:blipFill>
        <p:spPr>
          <a:xfrm>
            <a:off x="2482697" y="4107408"/>
            <a:ext cx="206080" cy="571091"/>
          </a:xfrm>
          <a:prstGeom prst="rect">
            <a:avLst/>
          </a:prstGeom>
        </p:spPr>
      </p:pic>
      <p:pic>
        <p:nvPicPr>
          <p:cNvPr id="16" name="图片 15"/>
          <p:cNvPicPr>
            <a:picLocks noChangeAspect="1"/>
          </p:cNvPicPr>
          <p:nvPr/>
        </p:nvPicPr>
        <p:blipFill>
          <a:blip r:embed="rId8"/>
          <a:stretch>
            <a:fillRect/>
          </a:stretch>
        </p:blipFill>
        <p:spPr>
          <a:xfrm>
            <a:off x="2207245" y="1753554"/>
            <a:ext cx="597632" cy="582701"/>
          </a:xfrm>
          <a:prstGeom prst="rect">
            <a:avLst/>
          </a:prstGeom>
        </p:spPr>
      </p:pic>
      <p:pic>
        <p:nvPicPr>
          <p:cNvPr id="9" name="图片 8"/>
          <p:cNvPicPr>
            <a:picLocks noChangeAspect="1"/>
          </p:cNvPicPr>
          <p:nvPr/>
        </p:nvPicPr>
        <p:blipFill>
          <a:blip r:embed="rId9"/>
          <a:stretch>
            <a:fillRect/>
          </a:stretch>
        </p:blipFill>
        <p:spPr>
          <a:xfrm>
            <a:off x="1993933" y="2377407"/>
            <a:ext cx="832626" cy="531008"/>
          </a:xfrm>
          <a:prstGeom prst="rect">
            <a:avLst/>
          </a:prstGeom>
        </p:spPr>
      </p:pic>
    </p:spTree>
    <p:extLst>
      <p:ext uri="{BB962C8B-B14F-4D97-AF65-F5344CB8AC3E}">
        <p14:creationId xmlns:p14="http://schemas.microsoft.com/office/powerpoint/2010/main" val="2501359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6" name="文本框 25"/>
          <p:cNvSpPr txBox="1"/>
          <p:nvPr/>
        </p:nvSpPr>
        <p:spPr>
          <a:xfrm>
            <a:off x="288361" y="678465"/>
            <a:ext cx="2601994"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9" name="矩形 28"/>
          <p:cNvSpPr/>
          <p:nvPr/>
        </p:nvSpPr>
        <p:spPr>
          <a:xfrm>
            <a:off x="2614202" y="748971"/>
            <a:ext cx="1035861"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 Console</a:t>
            </a:r>
            <a:endParaRPr lang="zh-CN" altLang="en-US" sz="1400" b="1" dirty="0">
              <a:solidFill>
                <a:srgbClr val="00B0F0"/>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4"/>
          <a:stretch>
            <a:fillRect/>
          </a:stretch>
        </p:blipFill>
        <p:spPr>
          <a:xfrm>
            <a:off x="158057" y="1208013"/>
            <a:ext cx="5464595" cy="3855297"/>
          </a:xfrm>
          <a:prstGeom prst="rect">
            <a:avLst/>
          </a:prstGeom>
        </p:spPr>
      </p:pic>
      <p:sp>
        <p:nvSpPr>
          <p:cNvPr id="28" name="矩形 27"/>
          <p:cNvSpPr/>
          <p:nvPr/>
        </p:nvSpPr>
        <p:spPr bwMode="auto">
          <a:xfrm>
            <a:off x="3334466" y="1436913"/>
            <a:ext cx="171880" cy="41938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cxnSp>
        <p:nvCxnSpPr>
          <p:cNvPr id="37" name="直接箭头连接符 36"/>
          <p:cNvCxnSpPr/>
          <p:nvPr/>
        </p:nvCxnSpPr>
        <p:spPr>
          <a:xfrm flipH="1">
            <a:off x="3506346" y="1454036"/>
            <a:ext cx="2292734"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6" name="TextBox 64"/>
          <p:cNvSpPr txBox="1"/>
          <p:nvPr/>
        </p:nvSpPr>
        <p:spPr>
          <a:xfrm>
            <a:off x="5794532" y="1284759"/>
            <a:ext cx="3100201" cy="584775"/>
          </a:xfrm>
          <a:prstGeom prst="rect">
            <a:avLst/>
          </a:prstGeom>
          <a:noFill/>
        </p:spPr>
        <p:txBody>
          <a:bodyPr wrap="square" rtlCol="0">
            <a:spAutoFit/>
          </a:bodyPr>
          <a:lstStyle/>
          <a:p>
            <a:r>
              <a:rPr lang="en-US" altLang="zh-CN" sz="1600" i="1" u="sng" dirty="0">
                <a:solidFill>
                  <a:srgbClr val="C00000"/>
                </a:solidFill>
              </a:rPr>
              <a:t>CN201</a:t>
            </a:r>
            <a:r>
              <a:rPr lang="en-US" altLang="zh-CN" sz="1600" i="1" u="sng" dirty="0">
                <a:solidFill>
                  <a:srgbClr val="1178FE"/>
                </a:solidFill>
              </a:rPr>
              <a:t>  4 WIRES(485) WRC</a:t>
            </a:r>
          </a:p>
          <a:p>
            <a:r>
              <a:rPr lang="en-US" altLang="zh-CN" sz="1600" i="1" u="sng" dirty="0">
                <a:solidFill>
                  <a:srgbClr val="1178FE"/>
                </a:solidFill>
              </a:rPr>
              <a:t>Connect to 120G1/X1 </a:t>
            </a:r>
            <a:endParaRPr lang="zh-CN" altLang="en-US" sz="1600" i="1" u="sng" dirty="0">
              <a:solidFill>
                <a:srgbClr val="1178FE"/>
              </a:solidFill>
            </a:endParaRPr>
          </a:p>
        </p:txBody>
      </p:sp>
      <p:sp>
        <p:nvSpPr>
          <p:cNvPr id="47" name="矩形 46"/>
          <p:cNvSpPr/>
          <p:nvPr/>
        </p:nvSpPr>
        <p:spPr bwMode="auto">
          <a:xfrm>
            <a:off x="1589357" y="2045351"/>
            <a:ext cx="569451" cy="5190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cxnSp>
        <p:nvCxnSpPr>
          <p:cNvPr id="48" name="直接箭头连接符 47"/>
          <p:cNvCxnSpPr/>
          <p:nvPr/>
        </p:nvCxnSpPr>
        <p:spPr>
          <a:xfrm flipH="1">
            <a:off x="2158808" y="2059772"/>
            <a:ext cx="3640272" cy="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9" name="TextBox 64"/>
          <p:cNvSpPr txBox="1"/>
          <p:nvPr/>
        </p:nvSpPr>
        <p:spPr>
          <a:xfrm>
            <a:off x="5794532" y="1890495"/>
            <a:ext cx="3100201" cy="338554"/>
          </a:xfrm>
          <a:prstGeom prst="rect">
            <a:avLst/>
          </a:prstGeom>
          <a:noFill/>
        </p:spPr>
        <p:txBody>
          <a:bodyPr wrap="square" rtlCol="0">
            <a:spAutoFit/>
          </a:bodyPr>
          <a:lstStyle/>
          <a:p>
            <a:r>
              <a:rPr lang="en-US" altLang="zh-CN" sz="1600" i="1" u="sng" dirty="0">
                <a:solidFill>
                  <a:srgbClr val="C00000"/>
                </a:solidFill>
              </a:rPr>
              <a:t>CN23</a:t>
            </a:r>
            <a:r>
              <a:rPr lang="en-US" altLang="zh-CN" sz="1600" i="1" u="sng" dirty="0">
                <a:solidFill>
                  <a:srgbClr val="1178FE"/>
                </a:solidFill>
              </a:rPr>
              <a:t>  ON-OFF</a:t>
            </a:r>
            <a:endParaRPr lang="zh-CN" altLang="en-US" sz="1600" i="1" u="sng" dirty="0">
              <a:solidFill>
                <a:srgbClr val="1178FE"/>
              </a:solidFill>
            </a:endParaRPr>
          </a:p>
        </p:txBody>
      </p:sp>
    </p:spTree>
    <p:extLst>
      <p:ext uri="{BB962C8B-B14F-4D97-AF65-F5344CB8AC3E}">
        <p14:creationId xmlns:p14="http://schemas.microsoft.com/office/powerpoint/2010/main" val="91628326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6" name="文本框 25"/>
          <p:cNvSpPr txBox="1"/>
          <p:nvPr/>
        </p:nvSpPr>
        <p:spPr>
          <a:xfrm>
            <a:off x="288361" y="678465"/>
            <a:ext cx="2601994"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9" name="矩形 28"/>
          <p:cNvSpPr/>
          <p:nvPr/>
        </p:nvSpPr>
        <p:spPr>
          <a:xfrm>
            <a:off x="2614202" y="748971"/>
            <a:ext cx="1035861"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 Console</a:t>
            </a:r>
            <a:endParaRPr lang="zh-CN" altLang="en-US" sz="1400" b="1" dirty="0">
              <a:solidFill>
                <a:srgbClr val="00B0F0"/>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4"/>
          <a:stretch>
            <a:fillRect/>
          </a:stretch>
        </p:blipFill>
        <p:spPr>
          <a:xfrm>
            <a:off x="5197711" y="1337452"/>
            <a:ext cx="3035671" cy="1699110"/>
          </a:xfrm>
          <a:prstGeom prst="rect">
            <a:avLst/>
          </a:prstGeom>
        </p:spPr>
      </p:pic>
      <p:pic>
        <p:nvPicPr>
          <p:cNvPr id="12" name="图片 11"/>
          <p:cNvPicPr>
            <a:picLocks noChangeAspect="1"/>
          </p:cNvPicPr>
          <p:nvPr/>
        </p:nvPicPr>
        <p:blipFill>
          <a:blip r:embed="rId5"/>
          <a:stretch>
            <a:fillRect/>
          </a:stretch>
        </p:blipFill>
        <p:spPr>
          <a:xfrm>
            <a:off x="1631323" y="1337451"/>
            <a:ext cx="2382074" cy="1531669"/>
          </a:xfrm>
          <a:prstGeom prst="rect">
            <a:avLst/>
          </a:prstGeom>
        </p:spPr>
      </p:pic>
      <p:pic>
        <p:nvPicPr>
          <p:cNvPr id="13" name="图片 12"/>
          <p:cNvPicPr>
            <a:picLocks noChangeAspect="1"/>
          </p:cNvPicPr>
          <p:nvPr/>
        </p:nvPicPr>
        <p:blipFill>
          <a:blip r:embed="rId6"/>
          <a:stretch>
            <a:fillRect/>
          </a:stretch>
        </p:blipFill>
        <p:spPr>
          <a:xfrm>
            <a:off x="1927972" y="2944747"/>
            <a:ext cx="2085425" cy="2129053"/>
          </a:xfrm>
          <a:prstGeom prst="rect">
            <a:avLst/>
          </a:prstGeom>
        </p:spPr>
      </p:pic>
      <p:sp>
        <p:nvSpPr>
          <p:cNvPr id="14" name="矩形 13"/>
          <p:cNvSpPr/>
          <p:nvPr/>
        </p:nvSpPr>
        <p:spPr>
          <a:xfrm>
            <a:off x="-69831" y="2922364"/>
            <a:ext cx="2055371" cy="307777"/>
          </a:xfrm>
          <a:prstGeom prst="rect">
            <a:avLst/>
          </a:prstGeom>
        </p:spPr>
        <p:txBody>
          <a:bodyPr wrap="none">
            <a:spAutoFit/>
          </a:bodyPr>
          <a:lstStyle/>
          <a:p>
            <a:r>
              <a:rPr lang="en-US" altLang="zh-CN" sz="1400" b="1" u="sng" kern="0" dirty="0">
                <a:solidFill>
                  <a:srgbClr val="0096DF"/>
                </a:solidFill>
                <a:latin typeface="Calibri" pitchFamily="34" charset="0"/>
                <a:cs typeface="Calibri" pitchFamily="34" charset="0"/>
              </a:rPr>
              <a:t>Infrared WRC connection</a:t>
            </a:r>
            <a:endParaRPr lang="zh-CN" altLang="en-US" sz="1400" u="sng" dirty="0">
              <a:solidFill>
                <a:srgbClr val="0096DF"/>
              </a:solidFill>
            </a:endParaRPr>
          </a:p>
        </p:txBody>
      </p:sp>
      <p:grpSp>
        <p:nvGrpSpPr>
          <p:cNvPr id="15" name="组合 14"/>
          <p:cNvGrpSpPr/>
          <p:nvPr/>
        </p:nvGrpSpPr>
        <p:grpSpPr>
          <a:xfrm>
            <a:off x="310522" y="3230141"/>
            <a:ext cx="1013118" cy="1011637"/>
            <a:chOff x="285720" y="1714488"/>
            <a:chExt cx="4215991" cy="4071966"/>
          </a:xfrm>
        </p:grpSpPr>
        <p:pic>
          <p:nvPicPr>
            <p:cNvPr id="16" name="Picture 12"/>
            <p:cNvPicPr>
              <a:picLocks noChangeAspect="1" noChangeArrowheads="1"/>
            </p:cNvPicPr>
            <p:nvPr/>
          </p:nvPicPr>
          <p:blipFill>
            <a:blip r:embed="rId7" cstate="print"/>
            <a:srcRect/>
            <a:stretch>
              <a:fillRect/>
            </a:stretch>
          </p:blipFill>
          <p:spPr bwMode="auto">
            <a:xfrm>
              <a:off x="285720" y="1714488"/>
              <a:ext cx="4215991" cy="4071966"/>
            </a:xfrm>
            <a:prstGeom prst="rect">
              <a:avLst/>
            </a:prstGeom>
            <a:noFill/>
            <a:ln w="9525" cmpd="sng">
              <a:noFill/>
              <a:miter lim="800000"/>
              <a:headEnd/>
              <a:tailEnd/>
            </a:ln>
            <a:effectLst/>
          </p:spPr>
        </p:pic>
        <p:pic>
          <p:nvPicPr>
            <p:cNvPr id="17" name="Picture 2"/>
            <p:cNvPicPr>
              <a:picLocks noChangeAspect="1" noChangeArrowheads="1"/>
            </p:cNvPicPr>
            <p:nvPr/>
          </p:nvPicPr>
          <p:blipFill>
            <a:blip r:embed="rId8" cstate="print"/>
            <a:srcRect/>
            <a:stretch>
              <a:fillRect/>
            </a:stretch>
          </p:blipFill>
          <p:spPr bwMode="auto">
            <a:xfrm>
              <a:off x="428596" y="1928802"/>
              <a:ext cx="3929090" cy="3725157"/>
            </a:xfrm>
            <a:prstGeom prst="rect">
              <a:avLst/>
            </a:prstGeom>
            <a:noFill/>
            <a:ln w="9525">
              <a:noFill/>
              <a:miter lim="800000"/>
              <a:headEnd/>
              <a:tailEnd/>
            </a:ln>
            <a:effectLst/>
          </p:spPr>
        </p:pic>
      </p:grpSp>
      <p:sp>
        <p:nvSpPr>
          <p:cNvPr id="18" name="右箭头 17"/>
          <p:cNvSpPr/>
          <p:nvPr/>
        </p:nvSpPr>
        <p:spPr>
          <a:xfrm rot="16200000">
            <a:off x="6994065" y="3199060"/>
            <a:ext cx="652466" cy="143843"/>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685617" rtl="0" eaLnBrk="1" latinLnBrk="0" hangingPunct="1">
              <a:defRPr sz="1350" kern="1200">
                <a:solidFill>
                  <a:schemeClr val="lt1"/>
                </a:solidFill>
                <a:latin typeface="+mn-lt"/>
                <a:ea typeface="+mn-ea"/>
                <a:cs typeface="+mn-cs"/>
              </a:defRPr>
            </a:lvl1pPr>
            <a:lvl2pPr marL="342809" algn="l" defTabSz="685617" rtl="0" eaLnBrk="1" latinLnBrk="0" hangingPunct="1">
              <a:defRPr sz="1350" kern="1200">
                <a:solidFill>
                  <a:schemeClr val="lt1"/>
                </a:solidFill>
                <a:latin typeface="+mn-lt"/>
                <a:ea typeface="+mn-ea"/>
                <a:cs typeface="+mn-cs"/>
              </a:defRPr>
            </a:lvl2pPr>
            <a:lvl3pPr marL="685617" algn="l" defTabSz="685617" rtl="0" eaLnBrk="1" latinLnBrk="0" hangingPunct="1">
              <a:defRPr sz="1350" kern="1200">
                <a:solidFill>
                  <a:schemeClr val="lt1"/>
                </a:solidFill>
                <a:latin typeface="+mn-lt"/>
                <a:ea typeface="+mn-ea"/>
                <a:cs typeface="+mn-cs"/>
              </a:defRPr>
            </a:lvl3pPr>
            <a:lvl4pPr marL="1028426" algn="l" defTabSz="685617" rtl="0" eaLnBrk="1" latinLnBrk="0" hangingPunct="1">
              <a:defRPr sz="1350" kern="1200">
                <a:solidFill>
                  <a:schemeClr val="lt1"/>
                </a:solidFill>
                <a:latin typeface="+mn-lt"/>
                <a:ea typeface="+mn-ea"/>
                <a:cs typeface="+mn-cs"/>
              </a:defRPr>
            </a:lvl4pPr>
            <a:lvl5pPr marL="1371234" algn="l" defTabSz="685617" rtl="0" eaLnBrk="1" latinLnBrk="0" hangingPunct="1">
              <a:defRPr sz="1350" kern="1200">
                <a:solidFill>
                  <a:schemeClr val="lt1"/>
                </a:solidFill>
                <a:latin typeface="+mn-lt"/>
                <a:ea typeface="+mn-ea"/>
                <a:cs typeface="+mn-cs"/>
              </a:defRPr>
            </a:lvl5pPr>
            <a:lvl6pPr marL="1714043" algn="l" defTabSz="685617" rtl="0" eaLnBrk="1" latinLnBrk="0" hangingPunct="1">
              <a:defRPr sz="1350" kern="1200">
                <a:solidFill>
                  <a:schemeClr val="lt1"/>
                </a:solidFill>
                <a:latin typeface="+mn-lt"/>
                <a:ea typeface="+mn-ea"/>
                <a:cs typeface="+mn-cs"/>
              </a:defRPr>
            </a:lvl6pPr>
            <a:lvl7pPr marL="2056851" algn="l" defTabSz="685617" rtl="0" eaLnBrk="1" latinLnBrk="0" hangingPunct="1">
              <a:defRPr sz="1350" kern="1200">
                <a:solidFill>
                  <a:schemeClr val="lt1"/>
                </a:solidFill>
                <a:latin typeface="+mn-lt"/>
                <a:ea typeface="+mn-ea"/>
                <a:cs typeface="+mn-cs"/>
              </a:defRPr>
            </a:lvl7pPr>
            <a:lvl8pPr marL="2399660" algn="l" defTabSz="685617" rtl="0" eaLnBrk="1" latinLnBrk="0" hangingPunct="1">
              <a:defRPr sz="1350" kern="1200">
                <a:solidFill>
                  <a:schemeClr val="lt1"/>
                </a:solidFill>
                <a:latin typeface="+mn-lt"/>
                <a:ea typeface="+mn-ea"/>
                <a:cs typeface="+mn-cs"/>
              </a:defRPr>
            </a:lvl8pPr>
            <a:lvl9pPr marL="2742468" algn="l" defTabSz="685617" rtl="0" eaLnBrk="1" latinLnBrk="0" hangingPunct="1">
              <a:defRPr sz="1350" kern="1200">
                <a:solidFill>
                  <a:schemeClr val="lt1"/>
                </a:solidFill>
                <a:latin typeface="+mn-lt"/>
                <a:ea typeface="+mn-ea"/>
                <a:cs typeface="+mn-cs"/>
              </a:defRPr>
            </a:lvl9pPr>
          </a:lstStyle>
          <a:p>
            <a:pPr algn="ctr"/>
            <a:endParaRPr lang="zh-CN" altLang="en-US"/>
          </a:p>
        </p:txBody>
      </p:sp>
      <p:sp>
        <p:nvSpPr>
          <p:cNvPr id="19" name="矩形 18"/>
          <p:cNvSpPr/>
          <p:nvPr/>
        </p:nvSpPr>
        <p:spPr>
          <a:xfrm>
            <a:off x="6559640" y="3517509"/>
            <a:ext cx="1563505" cy="307777"/>
          </a:xfrm>
          <a:prstGeom prst="rect">
            <a:avLst/>
          </a:prstGeom>
        </p:spPr>
        <p:txBody>
          <a:bodyPr wrap="none">
            <a:spAutoFit/>
          </a:bodyPr>
          <a:lstStyle>
            <a:defPPr>
              <a:defRPr lang="zh-CN"/>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a:lstStyle>
          <a:p>
            <a:r>
              <a:rPr lang="en-US" altLang="zh-CN" sz="1400" b="1" u="sng" dirty="0">
                <a:solidFill>
                  <a:srgbClr val="0096DF"/>
                </a:solidFill>
                <a:latin typeface="Calibri" panose="020F0502020204030204" pitchFamily="34" charset="0"/>
                <a:ea typeface="微软雅黑" panose="020B0503020204020204" pitchFamily="34" charset="-122"/>
                <a:cs typeface="Calibri" panose="020F0502020204030204" pitchFamily="34" charset="0"/>
              </a:rPr>
              <a:t>Connect 485 WRC</a:t>
            </a:r>
            <a:endParaRPr lang="zh-CN" altLang="en-US" sz="1400" b="1" u="sng" dirty="0">
              <a:solidFill>
                <a:srgbClr val="0096DF"/>
              </a:solidFill>
              <a:latin typeface="Calibri" panose="020F0502020204030204" pitchFamily="34" charset="0"/>
              <a:cs typeface="Calibri" panose="020F0502020204030204" pitchFamily="34" charset="0"/>
            </a:endParaRPr>
          </a:p>
        </p:txBody>
      </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3789" y="3888515"/>
            <a:ext cx="964366" cy="100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descr="\\SUNLION-SHARE\SunLion(Share)\M莫世佼\新建文件夹 (4)\1\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464343" y="3917668"/>
            <a:ext cx="1010298" cy="1035374"/>
          </a:xfrm>
          <a:prstGeom prst="rect">
            <a:avLst/>
          </a:prstGeom>
          <a:noFill/>
        </p:spPr>
      </p:pic>
      <p:sp>
        <p:nvSpPr>
          <p:cNvPr id="22" name="右箭头 21"/>
          <p:cNvSpPr/>
          <p:nvPr/>
        </p:nvSpPr>
        <p:spPr>
          <a:xfrm>
            <a:off x="1876925" y="3021104"/>
            <a:ext cx="535675" cy="150553"/>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685617" rtl="0" eaLnBrk="1" latinLnBrk="0" hangingPunct="1">
              <a:defRPr sz="1350" kern="1200">
                <a:solidFill>
                  <a:schemeClr val="lt1"/>
                </a:solidFill>
                <a:latin typeface="+mn-lt"/>
                <a:ea typeface="+mn-ea"/>
                <a:cs typeface="+mn-cs"/>
              </a:defRPr>
            </a:lvl1pPr>
            <a:lvl2pPr marL="342809" algn="l" defTabSz="685617" rtl="0" eaLnBrk="1" latinLnBrk="0" hangingPunct="1">
              <a:defRPr sz="1350" kern="1200">
                <a:solidFill>
                  <a:schemeClr val="lt1"/>
                </a:solidFill>
                <a:latin typeface="+mn-lt"/>
                <a:ea typeface="+mn-ea"/>
                <a:cs typeface="+mn-cs"/>
              </a:defRPr>
            </a:lvl2pPr>
            <a:lvl3pPr marL="685617" algn="l" defTabSz="685617" rtl="0" eaLnBrk="1" latinLnBrk="0" hangingPunct="1">
              <a:defRPr sz="1350" kern="1200">
                <a:solidFill>
                  <a:schemeClr val="lt1"/>
                </a:solidFill>
                <a:latin typeface="+mn-lt"/>
                <a:ea typeface="+mn-ea"/>
                <a:cs typeface="+mn-cs"/>
              </a:defRPr>
            </a:lvl3pPr>
            <a:lvl4pPr marL="1028426" algn="l" defTabSz="685617" rtl="0" eaLnBrk="1" latinLnBrk="0" hangingPunct="1">
              <a:defRPr sz="1350" kern="1200">
                <a:solidFill>
                  <a:schemeClr val="lt1"/>
                </a:solidFill>
                <a:latin typeface="+mn-lt"/>
                <a:ea typeface="+mn-ea"/>
                <a:cs typeface="+mn-cs"/>
              </a:defRPr>
            </a:lvl4pPr>
            <a:lvl5pPr marL="1371234" algn="l" defTabSz="685617" rtl="0" eaLnBrk="1" latinLnBrk="0" hangingPunct="1">
              <a:defRPr sz="1350" kern="1200">
                <a:solidFill>
                  <a:schemeClr val="lt1"/>
                </a:solidFill>
                <a:latin typeface="+mn-lt"/>
                <a:ea typeface="+mn-ea"/>
                <a:cs typeface="+mn-cs"/>
              </a:defRPr>
            </a:lvl5pPr>
            <a:lvl6pPr marL="1714043" algn="l" defTabSz="685617" rtl="0" eaLnBrk="1" latinLnBrk="0" hangingPunct="1">
              <a:defRPr sz="1350" kern="1200">
                <a:solidFill>
                  <a:schemeClr val="lt1"/>
                </a:solidFill>
                <a:latin typeface="+mn-lt"/>
                <a:ea typeface="+mn-ea"/>
                <a:cs typeface="+mn-cs"/>
              </a:defRPr>
            </a:lvl6pPr>
            <a:lvl7pPr marL="2056851" algn="l" defTabSz="685617" rtl="0" eaLnBrk="1" latinLnBrk="0" hangingPunct="1">
              <a:defRPr sz="1350" kern="1200">
                <a:solidFill>
                  <a:schemeClr val="lt1"/>
                </a:solidFill>
                <a:latin typeface="+mn-lt"/>
                <a:ea typeface="+mn-ea"/>
                <a:cs typeface="+mn-cs"/>
              </a:defRPr>
            </a:lvl7pPr>
            <a:lvl8pPr marL="2399660" algn="l" defTabSz="685617" rtl="0" eaLnBrk="1" latinLnBrk="0" hangingPunct="1">
              <a:defRPr sz="1350" kern="1200">
                <a:solidFill>
                  <a:schemeClr val="lt1"/>
                </a:solidFill>
                <a:latin typeface="+mn-lt"/>
                <a:ea typeface="+mn-ea"/>
                <a:cs typeface="+mn-cs"/>
              </a:defRPr>
            </a:lvl8pPr>
            <a:lvl9pPr marL="2742468" algn="l" defTabSz="685617" rtl="0" eaLnBrk="1" latinLnBrk="0" hangingPunct="1">
              <a:defRPr sz="1350" kern="1200">
                <a:solidFill>
                  <a:schemeClr val="lt1"/>
                </a:solidFill>
                <a:latin typeface="+mn-lt"/>
                <a:ea typeface="+mn-ea"/>
                <a:cs typeface="+mn-cs"/>
              </a:defRPr>
            </a:lvl9pPr>
          </a:lstStyle>
          <a:p>
            <a:pPr algn="ctr"/>
            <a:endParaRPr lang="zh-CN" altLang="en-US"/>
          </a:p>
        </p:txBody>
      </p:sp>
      <p:cxnSp>
        <p:nvCxnSpPr>
          <p:cNvPr id="9" name="直接连接符 8"/>
          <p:cNvCxnSpPr/>
          <p:nvPr/>
        </p:nvCxnSpPr>
        <p:spPr>
          <a:xfrm>
            <a:off x="4688878" y="1134406"/>
            <a:ext cx="0" cy="387921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478171" y="1012330"/>
            <a:ext cx="1015021" cy="307777"/>
          </a:xfrm>
          <a:prstGeom prst="rect">
            <a:avLst/>
          </a:prstGeom>
        </p:spPr>
        <p:txBody>
          <a:bodyPr wrap="none">
            <a:spAutoFit/>
          </a:bodyPr>
          <a:lstStyle/>
          <a:p>
            <a:r>
              <a:rPr lang="en-US" altLang="zh-CN" sz="1400" b="1" dirty="0">
                <a:solidFill>
                  <a:srgbClr val="FF0000"/>
                </a:solidFill>
                <a:ea typeface="方正兰亭中粗黑_GBK" pitchFamily="2" charset="-122"/>
                <a:sym typeface="Calibri" panose="020F0502020204030204" pitchFamily="34" charset="0"/>
              </a:rPr>
              <a:t>Old display</a:t>
            </a:r>
            <a:endParaRPr lang="zh-CN" altLang="en-US" sz="1400" dirty="0">
              <a:solidFill>
                <a:srgbClr val="FF0000"/>
              </a:solidFill>
            </a:endParaRPr>
          </a:p>
        </p:txBody>
      </p:sp>
      <p:sp>
        <p:nvSpPr>
          <p:cNvPr id="28" name="矩形 27"/>
          <p:cNvSpPr/>
          <p:nvPr/>
        </p:nvSpPr>
        <p:spPr>
          <a:xfrm>
            <a:off x="6559640" y="1029674"/>
            <a:ext cx="1093569" cy="307777"/>
          </a:xfrm>
          <a:prstGeom prst="rect">
            <a:avLst/>
          </a:prstGeom>
        </p:spPr>
        <p:txBody>
          <a:bodyPr wrap="none">
            <a:spAutoFit/>
          </a:bodyPr>
          <a:lstStyle/>
          <a:p>
            <a:r>
              <a:rPr lang="en-US" altLang="zh-CN" sz="1400" b="1" dirty="0">
                <a:solidFill>
                  <a:srgbClr val="FF0000"/>
                </a:solidFill>
                <a:ea typeface="方正兰亭中粗黑_GBK" pitchFamily="2" charset="-122"/>
                <a:sym typeface="Calibri" panose="020F0502020204030204" pitchFamily="34" charset="0"/>
              </a:rPr>
              <a:t>New display</a:t>
            </a:r>
            <a:endParaRPr lang="zh-CN" altLang="en-US" sz="1400" dirty="0">
              <a:solidFill>
                <a:srgbClr val="FF0000"/>
              </a:solidFill>
            </a:endParaRPr>
          </a:p>
        </p:txBody>
      </p:sp>
      <p:sp>
        <p:nvSpPr>
          <p:cNvPr id="24" name="矩形 23"/>
          <p:cNvSpPr/>
          <p:nvPr/>
        </p:nvSpPr>
        <p:spPr>
          <a:xfrm>
            <a:off x="473771" y="4357560"/>
            <a:ext cx="1037463" cy="307777"/>
          </a:xfrm>
          <a:prstGeom prst="rect">
            <a:avLst/>
          </a:prstGeom>
        </p:spPr>
        <p:txBody>
          <a:bodyPr wrap="none">
            <a:spAutoFit/>
          </a:bodyPr>
          <a:lstStyle/>
          <a:p>
            <a:r>
              <a:rPr lang="en-US" altLang="zh-CN" sz="1400" b="1" u="sng" kern="0" dirty="0">
                <a:solidFill>
                  <a:srgbClr val="0096DF"/>
                </a:solidFill>
                <a:latin typeface="Calibri" pitchFamily="34" charset="0"/>
                <a:cs typeface="Calibri" pitchFamily="34" charset="0"/>
              </a:rPr>
              <a:t>12B(5 core)</a:t>
            </a:r>
            <a:endParaRPr lang="zh-CN" altLang="en-US" sz="1400" u="sng" dirty="0">
              <a:solidFill>
                <a:srgbClr val="0096DF"/>
              </a:solidFill>
            </a:endParaRPr>
          </a:p>
        </p:txBody>
      </p:sp>
      <p:sp>
        <p:nvSpPr>
          <p:cNvPr id="27" name="矩形 26"/>
          <p:cNvSpPr/>
          <p:nvPr/>
        </p:nvSpPr>
        <p:spPr>
          <a:xfrm>
            <a:off x="6576920" y="4891535"/>
            <a:ext cx="1774845" cy="307777"/>
          </a:xfrm>
          <a:prstGeom prst="rect">
            <a:avLst/>
          </a:prstGeom>
        </p:spPr>
        <p:txBody>
          <a:bodyPr wrap="none">
            <a:spAutoFit/>
          </a:bodyPr>
          <a:lstStyle/>
          <a:p>
            <a:r>
              <a:rPr lang="en-US" altLang="zh-CN" sz="1400" b="1" u="sng" kern="0" dirty="0">
                <a:solidFill>
                  <a:srgbClr val="0096DF"/>
                </a:solidFill>
                <a:latin typeface="Calibri" pitchFamily="34" charset="0"/>
                <a:cs typeface="Calibri" pitchFamily="34" charset="0"/>
              </a:rPr>
              <a:t>120G1/120X1(4 core)</a:t>
            </a:r>
            <a:endParaRPr lang="zh-CN" altLang="en-US" sz="1400" u="sng" dirty="0">
              <a:solidFill>
                <a:srgbClr val="0096DF"/>
              </a:solidFill>
            </a:endParaRPr>
          </a:p>
        </p:txBody>
      </p:sp>
    </p:spTree>
    <p:extLst>
      <p:ext uri="{BB962C8B-B14F-4D97-AF65-F5344CB8AC3E}">
        <p14:creationId xmlns:p14="http://schemas.microsoft.com/office/powerpoint/2010/main" val="22863744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7481535" cy="369332"/>
          </a:xfrm>
          <a:prstGeom prst="rect">
            <a:avLst/>
          </a:prstGeom>
          <a:noFill/>
        </p:spPr>
        <p:txBody>
          <a:bodyPr wrap="none" rtlCol="0">
            <a:spAutoFit/>
          </a:bodyPr>
          <a:lstStyle/>
          <a:p>
            <a:pPr marL="342900" indent="-342900">
              <a:buBlip>
                <a:blip r:embed="rId3"/>
              </a:buBlip>
            </a:pPr>
            <a:r>
              <a:rPr lang="en-US" altLang="zh-CN" sz="18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refrigerant cool stream inverter technology </a:t>
            </a:r>
            <a:endParaRPr lang="zh-CN" altLang="en-US" sz="18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pic>
        <p:nvPicPr>
          <p:cNvPr id="10" name="图片 9"/>
          <p:cNvPicPr>
            <a:picLocks noChangeAspect="1"/>
          </p:cNvPicPr>
          <p:nvPr/>
        </p:nvPicPr>
        <p:blipFill>
          <a:blip r:embed="rId4"/>
          <a:stretch>
            <a:fillRect/>
          </a:stretch>
        </p:blipFill>
        <p:spPr>
          <a:xfrm rot="16200000">
            <a:off x="5537255" y="1053100"/>
            <a:ext cx="2933342" cy="3587503"/>
          </a:xfrm>
          <a:prstGeom prst="rect">
            <a:avLst/>
          </a:prstGeom>
        </p:spPr>
      </p:pic>
      <p:sp>
        <p:nvSpPr>
          <p:cNvPr id="13" name="TextBox 10"/>
          <p:cNvSpPr txBox="1">
            <a:spLocks noChangeArrowheads="1"/>
          </p:cNvSpPr>
          <p:nvPr/>
        </p:nvSpPr>
        <p:spPr bwMode="auto">
          <a:xfrm>
            <a:off x="288361" y="4475118"/>
            <a:ext cx="4038312" cy="32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Tx/>
              <a:buNone/>
            </a:pPr>
            <a:r>
              <a:rPr lang="en-US" altLang="zh-CN" sz="1600" b="1" dirty="0">
                <a:latin typeface="Century Gothic" pitchFamily="34" charset="0"/>
              </a:rPr>
              <a:t>old</a:t>
            </a:r>
            <a:r>
              <a:rPr lang="en-US" altLang="zh-CN" sz="1600" b="1" baseline="0" dirty="0">
                <a:latin typeface="Century Gothic" pitchFamily="34" charset="0"/>
              </a:rPr>
              <a:t>: Fan cool inverter technology</a:t>
            </a:r>
            <a:endParaRPr lang="zh-CN" altLang="en-US" sz="1400" baseline="0" dirty="0">
              <a:solidFill>
                <a:srgbClr val="FF0000"/>
              </a:solidFill>
              <a:latin typeface="Century Gothic" pitchFamily="34" charset="0"/>
            </a:endParaRPr>
          </a:p>
        </p:txBody>
      </p:sp>
      <p:sp>
        <p:nvSpPr>
          <p:cNvPr id="14" name="TextBox 10"/>
          <p:cNvSpPr txBox="1">
            <a:spLocks noChangeArrowheads="1"/>
          </p:cNvSpPr>
          <p:nvPr/>
        </p:nvSpPr>
        <p:spPr bwMode="auto">
          <a:xfrm>
            <a:off x="4987470" y="4475118"/>
            <a:ext cx="4359848" cy="57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Tx/>
              <a:buNone/>
            </a:pPr>
            <a:r>
              <a:rPr lang="en-US" altLang="zh-CN" sz="1600" b="1" baseline="0" dirty="0">
                <a:latin typeface="Century Gothic" pitchFamily="34" charset="0"/>
              </a:rPr>
              <a:t>New: Refrigerant cool stream inverter technology</a:t>
            </a:r>
            <a:endParaRPr lang="zh-CN" altLang="en-US" sz="1400" baseline="0" dirty="0">
              <a:solidFill>
                <a:srgbClr val="FF0000"/>
              </a:solidFill>
              <a:latin typeface="Century Gothic" pitchFamily="34" charset="0"/>
            </a:endParaRPr>
          </a:p>
        </p:txBody>
      </p:sp>
      <p:sp>
        <p:nvSpPr>
          <p:cNvPr id="16" name="矩形 15"/>
          <p:cNvSpPr/>
          <p:nvPr/>
        </p:nvSpPr>
        <p:spPr bwMode="auto">
          <a:xfrm>
            <a:off x="7847997" y="1526833"/>
            <a:ext cx="775614" cy="2044672"/>
          </a:xfrm>
          <a:prstGeom prst="rect">
            <a:avLst/>
          </a:prstGeom>
          <a:solidFill>
            <a:schemeClr val="accent1">
              <a:alpha val="0"/>
            </a:scheme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pic>
        <p:nvPicPr>
          <p:cNvPr id="8" name="图片 7"/>
          <p:cNvPicPr>
            <a:picLocks noChangeAspect="1"/>
          </p:cNvPicPr>
          <p:nvPr/>
        </p:nvPicPr>
        <p:blipFill>
          <a:blip r:embed="rId5"/>
          <a:stretch>
            <a:fillRect/>
          </a:stretch>
        </p:blipFill>
        <p:spPr>
          <a:xfrm rot="5400000">
            <a:off x="1071898" y="1102459"/>
            <a:ext cx="2741664" cy="3488784"/>
          </a:xfrm>
          <a:prstGeom prst="rect">
            <a:avLst/>
          </a:prstGeom>
        </p:spPr>
      </p:pic>
      <p:sp>
        <p:nvSpPr>
          <p:cNvPr id="17" name="矩形 16"/>
          <p:cNvSpPr/>
          <p:nvPr/>
        </p:nvSpPr>
        <p:spPr bwMode="auto">
          <a:xfrm>
            <a:off x="5362574" y="1976915"/>
            <a:ext cx="744577" cy="2044672"/>
          </a:xfrm>
          <a:prstGeom prst="rect">
            <a:avLst/>
          </a:prstGeom>
          <a:solidFill>
            <a:schemeClr val="accent1">
              <a:alpha val="0"/>
            </a:scheme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8" name="矩形 17"/>
          <p:cNvSpPr/>
          <p:nvPr/>
        </p:nvSpPr>
        <p:spPr bwMode="auto">
          <a:xfrm>
            <a:off x="760311" y="1638759"/>
            <a:ext cx="1090791" cy="2578923"/>
          </a:xfrm>
          <a:prstGeom prst="rect">
            <a:avLst/>
          </a:prstGeom>
          <a:solidFill>
            <a:schemeClr val="accent1">
              <a:alpha val="0"/>
            </a:schemeClr>
          </a:solid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Tree>
    <p:extLst>
      <p:ext uri="{BB962C8B-B14F-4D97-AF65-F5344CB8AC3E}">
        <p14:creationId xmlns:p14="http://schemas.microsoft.com/office/powerpoint/2010/main" val="198782364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7481535" cy="369332"/>
          </a:xfrm>
          <a:prstGeom prst="rect">
            <a:avLst/>
          </a:prstGeom>
          <a:noFill/>
        </p:spPr>
        <p:txBody>
          <a:bodyPr wrap="none" rtlCol="0">
            <a:spAutoFit/>
          </a:bodyPr>
          <a:lstStyle/>
          <a:p>
            <a:pPr marL="342900" indent="-342900">
              <a:buBlip>
                <a:blip r:embed="rId3"/>
              </a:buBlip>
            </a:pPr>
            <a:r>
              <a:rPr lang="en-US" altLang="zh-CN" sz="18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refrigerant cool stream inverter technology </a:t>
            </a:r>
            <a:endParaRPr lang="zh-CN" altLang="en-US" sz="18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pic>
        <p:nvPicPr>
          <p:cNvPr id="2" name="图片 1"/>
          <p:cNvPicPr>
            <a:picLocks noChangeAspect="1"/>
          </p:cNvPicPr>
          <p:nvPr/>
        </p:nvPicPr>
        <p:blipFill>
          <a:blip r:embed="rId4"/>
          <a:stretch>
            <a:fillRect/>
          </a:stretch>
        </p:blipFill>
        <p:spPr>
          <a:xfrm>
            <a:off x="4521871" y="1047797"/>
            <a:ext cx="3248025" cy="389572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99747" y="1047797"/>
            <a:ext cx="3310102" cy="4076700"/>
          </a:xfrm>
          <a:prstGeom prst="rect">
            <a:avLst/>
          </a:prstGeom>
        </p:spPr>
      </p:pic>
    </p:spTree>
    <p:extLst>
      <p:ext uri="{BB962C8B-B14F-4D97-AF65-F5344CB8AC3E}">
        <p14:creationId xmlns:p14="http://schemas.microsoft.com/office/powerpoint/2010/main" val="427916496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3674404"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Communication way</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pic>
        <p:nvPicPr>
          <p:cNvPr id="10" name="图片 9"/>
          <p:cNvPicPr>
            <a:picLocks noChangeAspect="1"/>
          </p:cNvPicPr>
          <p:nvPr/>
        </p:nvPicPr>
        <p:blipFill>
          <a:blip r:embed="rId4"/>
          <a:stretch>
            <a:fillRect/>
          </a:stretch>
        </p:blipFill>
        <p:spPr>
          <a:xfrm>
            <a:off x="4889547" y="1724125"/>
            <a:ext cx="2886582" cy="2812165"/>
          </a:xfrm>
          <a:prstGeom prst="rect">
            <a:avLst/>
          </a:prstGeom>
          <a:ln>
            <a:solidFill>
              <a:schemeClr val="accent1"/>
            </a:solidFill>
          </a:ln>
        </p:spPr>
      </p:pic>
      <p:sp>
        <p:nvSpPr>
          <p:cNvPr id="13" name="TextBox 10"/>
          <p:cNvSpPr txBox="1">
            <a:spLocks noChangeArrowheads="1"/>
          </p:cNvSpPr>
          <p:nvPr/>
        </p:nvSpPr>
        <p:spPr bwMode="auto">
          <a:xfrm>
            <a:off x="4889547" y="4591584"/>
            <a:ext cx="3243584" cy="57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Tx/>
              <a:buNone/>
            </a:pPr>
            <a:r>
              <a:rPr lang="en-US" altLang="zh-CN" sz="1600" b="1" baseline="0" dirty="0">
                <a:latin typeface="Century Gothic" pitchFamily="34" charset="0"/>
              </a:rPr>
              <a:t>New </a:t>
            </a:r>
            <a:r>
              <a:rPr lang="en-US" altLang="zh-CN" sz="1600" b="1" dirty="0">
                <a:latin typeface="Century Gothic" pitchFamily="34" charset="0"/>
              </a:rPr>
              <a:t>current </a:t>
            </a:r>
            <a:r>
              <a:rPr lang="en-US" altLang="zh-CN" sz="1600" b="1" baseline="0" dirty="0">
                <a:latin typeface="Century Gothic" pitchFamily="34" charset="0"/>
              </a:rPr>
              <a:t>loop: L/N/S/E</a:t>
            </a:r>
          </a:p>
          <a:p>
            <a:pPr algn="ctr">
              <a:spcBef>
                <a:spcPct val="0"/>
              </a:spcBef>
              <a:buFontTx/>
              <a:buNone/>
            </a:pPr>
            <a:r>
              <a:rPr lang="en-US" altLang="zh-CN" sz="1600" b="1" baseline="0" dirty="0">
                <a:solidFill>
                  <a:srgbClr val="FF0000"/>
                </a:solidFill>
                <a:latin typeface="Century Gothic" pitchFamily="34" charset="0"/>
              </a:rPr>
              <a:t>Same as RAC split and multi </a:t>
            </a:r>
            <a:endParaRPr lang="zh-CN" altLang="en-US" sz="1400" baseline="0" dirty="0">
              <a:solidFill>
                <a:srgbClr val="FF0000"/>
              </a:solidFill>
              <a:latin typeface="Century Gothic" pitchFamily="34" charset="0"/>
            </a:endParaRPr>
          </a:p>
        </p:txBody>
      </p:sp>
      <p:pic>
        <p:nvPicPr>
          <p:cNvPr id="14" name="图片 13"/>
          <p:cNvPicPr>
            <a:picLocks noChangeAspect="1"/>
          </p:cNvPicPr>
          <p:nvPr/>
        </p:nvPicPr>
        <p:blipFill>
          <a:blip r:embed="rId5"/>
          <a:stretch>
            <a:fillRect/>
          </a:stretch>
        </p:blipFill>
        <p:spPr>
          <a:xfrm>
            <a:off x="946422" y="1091950"/>
            <a:ext cx="3223488" cy="3444340"/>
          </a:xfrm>
          <a:prstGeom prst="rect">
            <a:avLst/>
          </a:prstGeom>
          <a:ln>
            <a:solidFill>
              <a:schemeClr val="accent1"/>
            </a:solidFill>
          </a:ln>
        </p:spPr>
      </p:pic>
      <p:sp>
        <p:nvSpPr>
          <p:cNvPr id="15" name="TextBox 10"/>
          <p:cNvSpPr txBox="1">
            <a:spLocks noChangeArrowheads="1"/>
          </p:cNvSpPr>
          <p:nvPr/>
        </p:nvSpPr>
        <p:spPr bwMode="auto">
          <a:xfrm>
            <a:off x="288361" y="4591583"/>
            <a:ext cx="4436800" cy="57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47" tIns="40074" rIns="80147" bIns="40074">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Tx/>
              <a:buNone/>
            </a:pPr>
            <a:r>
              <a:rPr lang="en-US" altLang="zh-CN" sz="1600" b="1" baseline="0" dirty="0">
                <a:latin typeface="Century Gothic" pitchFamily="34" charset="0"/>
              </a:rPr>
              <a:t>Old: 485 communication: L1/N/E+S1/S2</a:t>
            </a:r>
          </a:p>
          <a:p>
            <a:pPr algn="ctr">
              <a:spcBef>
                <a:spcPct val="0"/>
              </a:spcBef>
              <a:buFontTx/>
              <a:buNone/>
            </a:pPr>
            <a:r>
              <a:rPr lang="en-US" altLang="zh-CN" sz="1600" b="1" baseline="0" dirty="0">
                <a:solidFill>
                  <a:srgbClr val="FF0000"/>
                </a:solidFill>
                <a:latin typeface="Century Gothic" pitchFamily="34" charset="0"/>
              </a:rPr>
              <a:t>Same as CAC products</a:t>
            </a:r>
            <a:endParaRPr lang="zh-CN" altLang="en-US" sz="1400" baseline="0" dirty="0">
              <a:solidFill>
                <a:srgbClr val="FF0000"/>
              </a:solidFill>
              <a:latin typeface="Century Gothic" pitchFamily="34" charset="0"/>
            </a:endParaRPr>
          </a:p>
        </p:txBody>
      </p:sp>
    </p:spTree>
    <p:extLst>
      <p:ext uri="{BB962C8B-B14F-4D97-AF65-F5344CB8AC3E}">
        <p14:creationId xmlns:p14="http://schemas.microsoft.com/office/powerpoint/2010/main" val="7262159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矩形 7"/>
          <p:cNvSpPr/>
          <p:nvPr/>
        </p:nvSpPr>
        <p:spPr>
          <a:xfrm>
            <a:off x="383301" y="1402556"/>
            <a:ext cx="8706911" cy="1569660"/>
          </a:xfrm>
          <a:prstGeom prst="rect">
            <a:avLst/>
          </a:prstGeom>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Because of the communication way difference , new LCAC ERP and</a:t>
            </a:r>
          </a:p>
          <a:p>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Old LCAC ERP are not compatible .</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9" name="矩形 8"/>
          <p:cNvSpPr/>
          <p:nvPr/>
        </p:nvSpPr>
        <p:spPr>
          <a:xfrm>
            <a:off x="388888" y="3150800"/>
            <a:ext cx="5612434" cy="338554"/>
          </a:xfrm>
          <a:prstGeom prst="rect">
            <a:avLst/>
          </a:prstGeom>
        </p:spPr>
        <p:txBody>
          <a:bodyPr wrap="none">
            <a:spAutoFit/>
          </a:bodyPr>
          <a:lstStyle/>
          <a:p>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New LCAC ERP IDU just match new LCAC ERP ODU.</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0" name="矩形 9"/>
          <p:cNvSpPr/>
          <p:nvPr/>
        </p:nvSpPr>
        <p:spPr>
          <a:xfrm>
            <a:off x="388888" y="3630133"/>
            <a:ext cx="5299849" cy="338554"/>
          </a:xfrm>
          <a:prstGeom prst="rect">
            <a:avLst/>
          </a:prstGeom>
        </p:spPr>
        <p:txBody>
          <a:bodyPr wrap="none">
            <a:spAutoFit/>
          </a:bodyPr>
          <a:lstStyle/>
          <a:p>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Old LCAC ERP IDU just match Old LCAC ERP ODU.</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620860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31385" y="289596"/>
            <a:ext cx="5099874" cy="707886"/>
          </a:xfrm>
          <a:prstGeom prst="rect">
            <a:avLst/>
          </a:prstGeom>
          <a:noFill/>
          <a:ln w="9525" algn="ctr">
            <a:noFill/>
            <a:miter lim="800000"/>
            <a:headEnd/>
            <a:tailEnd/>
          </a:ln>
          <a:effectLst/>
        </p:spPr>
        <p:txBody>
          <a:bodyPr wrap="square" anchor="ctr">
            <a:spAutoFit/>
          </a:bodyPr>
          <a:lstStyle/>
          <a:p>
            <a:pPr lvl="0"/>
            <a:r>
              <a:rPr lang="en-US" altLang="zh-CN" sz="4000" dirty="0"/>
              <a:t>Structure difference</a:t>
            </a:r>
            <a:endParaRPr lang="zh-CN" altLang="en-US" sz="4000" dirty="0"/>
          </a:p>
        </p:txBody>
      </p:sp>
      <p:sp>
        <p:nvSpPr>
          <p:cNvPr id="19" name="文本框 18"/>
          <p:cNvSpPr txBox="1"/>
          <p:nvPr/>
        </p:nvSpPr>
        <p:spPr>
          <a:xfrm>
            <a:off x="1017191" y="1094744"/>
            <a:ext cx="5093678" cy="540147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lvl="0" defTabSz="533400">
              <a:lnSpc>
                <a:spcPct val="90000"/>
              </a:lnSpc>
              <a:spcBef>
                <a:spcPct val="0"/>
              </a:spcBef>
              <a:spcAft>
                <a:spcPct val="35000"/>
              </a:spcAft>
            </a:pPr>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b="1" kern="1200" dirty="0">
                <a:solidFill>
                  <a:srgbClr val="1478FE"/>
                </a:solidFill>
                <a:latin typeface="微软雅黑" panose="020B0503020204020204" charset="-122"/>
                <a:ea typeface="微软雅黑" panose="020B0503020204020204" charset="-122"/>
              </a:rPr>
              <a:t>Drainage Pump built out</a:t>
            </a:r>
            <a:endParaRPr lang="zh-CN" altLang="en-US" sz="2000" kern="1200" dirty="0">
              <a:solidFill>
                <a:srgbClr val="1478FE"/>
              </a:solidFill>
            </a:endParaRPr>
          </a:p>
          <a:p>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dirty="0">
                <a:solidFill>
                  <a:srgbClr val="1478FE"/>
                </a:solidFill>
              </a:rPr>
              <a:t> </a:t>
            </a:r>
            <a:r>
              <a:rPr lang="en-US" altLang="zh-CN" sz="2000" b="1" kern="1200" dirty="0">
                <a:solidFill>
                  <a:srgbClr val="1478FE"/>
                </a:solidFill>
                <a:latin typeface="微软雅黑" panose="020B0503020204020204" charset="-122"/>
                <a:ea typeface="微软雅黑" panose="020B0503020204020204" charset="-122"/>
              </a:rPr>
              <a:t>High Lift Water Pump</a:t>
            </a:r>
            <a:endParaRPr lang="en-US" altLang="zh-CN" sz="2000" kern="1200" dirty="0">
              <a:solidFill>
                <a:srgbClr val="1478FE"/>
              </a:solidFill>
            </a:endParaRPr>
          </a:p>
          <a:p>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dirty="0">
                <a:solidFill>
                  <a:srgbClr val="1478FE"/>
                </a:solidFill>
              </a:rPr>
              <a:t> </a:t>
            </a:r>
            <a:r>
              <a:rPr lang="en-US" altLang="zh-CN" sz="2000" b="1" kern="1200" dirty="0">
                <a:solidFill>
                  <a:srgbClr val="1478FE"/>
                </a:solidFill>
                <a:latin typeface="微软雅黑" panose="020B0503020204020204" charset="-122"/>
                <a:ea typeface="微软雅黑" panose="020B0503020204020204" charset="-122"/>
              </a:rPr>
              <a:t>Materials</a:t>
            </a:r>
            <a:endParaRPr lang="en-US" altLang="zh-CN" sz="2000" kern="1200" dirty="0">
              <a:solidFill>
                <a:srgbClr val="1478FE"/>
              </a:solidFill>
            </a:endParaRPr>
          </a:p>
          <a:p>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dirty="0">
                <a:solidFill>
                  <a:srgbClr val="1478FE"/>
                </a:solidFill>
              </a:rPr>
              <a:t> </a:t>
            </a:r>
            <a:r>
              <a:rPr lang="en-US" altLang="zh-CN" sz="2000" b="1" kern="1200" dirty="0">
                <a:solidFill>
                  <a:srgbClr val="1478FE"/>
                </a:solidFill>
                <a:latin typeface="微软雅黑" panose="020B0503020204020204" charset="-122"/>
                <a:ea typeface="微软雅黑" panose="020B0503020204020204" charset="-122"/>
              </a:rPr>
              <a:t>Fireproof and Anti-Rat E-box</a:t>
            </a:r>
          </a:p>
          <a:p>
            <a:r>
              <a:rPr lang="en-US" altLang="zh-CN" sz="2000" dirty="0">
                <a:solidFill>
                  <a:srgbClr val="1478FE"/>
                </a:solidFill>
                <a:ea typeface="Microsoft YaHei" panose="020B0503020204020204" pitchFamily="34" charset="-122"/>
                <a:cs typeface="Arial" panose="020B0604020202020204" pitchFamily="34" charset="0"/>
              </a:rPr>
              <a:t>● </a:t>
            </a:r>
            <a:r>
              <a:rPr lang="en-US" altLang="zh-CN" sz="2000" b="1" kern="1200" dirty="0">
                <a:solidFill>
                  <a:srgbClr val="1478FE"/>
                </a:solidFill>
                <a:latin typeface="微软雅黑" panose="020B0503020204020204" charset="-122"/>
                <a:ea typeface="微软雅黑" panose="020B0503020204020204" charset="-122"/>
              </a:rPr>
              <a:t>Bigger Air Outlet Dimension</a:t>
            </a:r>
            <a:endParaRPr lang="zh-CN" altLang="en-US" sz="2000" kern="1200" dirty="0">
              <a:solidFill>
                <a:srgbClr val="1478FE"/>
              </a:solidFill>
            </a:endParaRPr>
          </a:p>
          <a:p>
            <a:pPr defTabSz="1088776" hangingPunct="1">
              <a:defRPr/>
            </a:pPr>
            <a:r>
              <a:rPr lang="en-US" altLang="zh-CN" sz="2000" dirty="0">
                <a:solidFill>
                  <a:srgbClr val="1478FE"/>
                </a:solidFill>
                <a:ea typeface="Microsoft YaHei" panose="020B0503020204020204" pitchFamily="34" charset="-122"/>
                <a:cs typeface="Arial" panose="020B0604020202020204" pitchFamily="34" charset="0"/>
              </a:rPr>
              <a:t>● </a:t>
            </a:r>
            <a:r>
              <a:rPr lang="en-US" altLang="zh-CN" sz="2000" b="1" dirty="0">
                <a:solidFill>
                  <a:srgbClr val="1478FE"/>
                </a:solidFill>
                <a:latin typeface="微软雅黑" panose="020B0503020204020204" charset="-122"/>
                <a:ea typeface="微软雅黑" panose="020B0503020204020204" charset="-122"/>
              </a:rPr>
              <a:t>Bigger Evaporator</a:t>
            </a:r>
          </a:p>
          <a:p>
            <a:pPr defTabSz="1088776" hangingPunct="1">
              <a:defRPr/>
            </a:pPr>
            <a:r>
              <a:rPr lang="en-US" altLang="zh-CN" sz="2000" dirty="0">
                <a:solidFill>
                  <a:srgbClr val="1478FE"/>
                </a:solidFill>
                <a:ea typeface="Microsoft YaHei" panose="020B0503020204020204" pitchFamily="34" charset="-122"/>
                <a:cs typeface="Arial" panose="020B0604020202020204" pitchFamily="34" charset="0"/>
              </a:rPr>
              <a:t>● </a:t>
            </a:r>
            <a:r>
              <a:rPr lang="en-US" altLang="zh-CN" sz="2000" b="1" dirty="0">
                <a:solidFill>
                  <a:srgbClr val="1478FE"/>
                </a:solidFill>
                <a:latin typeface="微软雅黑" panose="020B0503020204020204" charset="-122"/>
                <a:ea typeface="微软雅黑" panose="020B0503020204020204" charset="-122"/>
              </a:rPr>
              <a:t>Drainage Pipe Diameter</a:t>
            </a:r>
          </a:p>
          <a:p>
            <a:pPr defTabSz="1088776" hangingPunct="1">
              <a:defRPr/>
            </a:pPr>
            <a:r>
              <a:rPr lang="en-US" altLang="zh-CN" sz="2000" dirty="0">
                <a:solidFill>
                  <a:srgbClr val="1478FE"/>
                </a:solidFill>
                <a:ea typeface="Microsoft YaHei" panose="020B0503020204020204" pitchFamily="34" charset="-122"/>
                <a:cs typeface="Arial" panose="020B0604020202020204" pitchFamily="34" charset="0"/>
              </a:rPr>
              <a:t>● </a:t>
            </a:r>
            <a:r>
              <a:rPr lang="en-US" altLang="zh-CN" sz="2000" b="1" dirty="0">
                <a:solidFill>
                  <a:srgbClr val="1478FE"/>
                </a:solidFill>
                <a:latin typeface="微软雅黑" panose="020B0503020204020204" charset="-122"/>
                <a:ea typeface="微软雅黑" panose="020B0503020204020204" charset="-122"/>
              </a:rPr>
              <a:t>Package</a:t>
            </a:r>
          </a:p>
          <a:p>
            <a:pPr defTabSz="1088776" hangingPunct="1">
              <a:defRPr/>
            </a:pPr>
            <a:r>
              <a:rPr lang="en-US" altLang="zh-CN" sz="2000" dirty="0">
                <a:solidFill>
                  <a:srgbClr val="1478FE"/>
                </a:solidFill>
                <a:ea typeface="Microsoft YaHei" panose="020B0503020204020204" pitchFamily="34" charset="-122"/>
                <a:cs typeface="Arial" panose="020B0604020202020204" pitchFamily="34" charset="0"/>
              </a:rPr>
              <a:t>● </a:t>
            </a:r>
            <a:r>
              <a:rPr lang="en-US" altLang="zh-CN" sz="2000" b="1" dirty="0">
                <a:solidFill>
                  <a:srgbClr val="1478FE"/>
                </a:solidFill>
                <a:latin typeface="微软雅黑" panose="020B0503020204020204" charset="-122"/>
                <a:ea typeface="微软雅黑" panose="020B0503020204020204" charset="-122"/>
              </a:rPr>
              <a:t>Installation paperboard</a:t>
            </a:r>
          </a:p>
          <a:p>
            <a:pPr defTabSz="1088776" hangingPunct="1">
              <a:defRPr/>
            </a:pPr>
            <a:r>
              <a:rPr lang="en-US" altLang="zh-CN" sz="2000" dirty="0">
                <a:solidFill>
                  <a:srgbClr val="1478FE"/>
                </a:solidFill>
                <a:ea typeface="Microsoft YaHei" panose="020B0503020204020204" pitchFamily="34" charset="-122"/>
                <a:cs typeface="Arial" panose="020B0604020202020204" pitchFamily="34" charset="0"/>
              </a:rPr>
              <a:t>● </a:t>
            </a:r>
            <a:r>
              <a:rPr lang="en-US" altLang="zh-CN" sz="2000" b="1" dirty="0">
                <a:solidFill>
                  <a:srgbClr val="1478FE"/>
                </a:solidFill>
                <a:latin typeface="微软雅黑" panose="020B0503020204020204" charset="-122"/>
                <a:ea typeface="微软雅黑" panose="020B0503020204020204" charset="-122"/>
              </a:rPr>
              <a:t>Panel</a:t>
            </a:r>
            <a:endParaRPr lang="zh-CN" altLang="en-US" sz="2000" b="1" dirty="0">
              <a:solidFill>
                <a:srgbClr val="1478FE"/>
              </a:solidFill>
              <a:latin typeface="微软雅黑" panose="020B0503020204020204" charset="-122"/>
              <a:ea typeface="微软雅黑" panose="020B0503020204020204" charset="-122"/>
            </a:endParaRPr>
          </a:p>
          <a:p>
            <a:pPr algn="ctr" defTabSz="1088776" hangingPunct="1">
              <a:defRPr/>
            </a:pPr>
            <a:endParaRPr lang="zh-CN" altLang="en-US" sz="2000" b="1" dirty="0">
              <a:solidFill>
                <a:schemeClr val="bg1"/>
              </a:solidFill>
              <a:latin typeface="微软雅黑" panose="020B0503020204020204" charset="-122"/>
              <a:ea typeface="微软雅黑" panose="020B0503020204020204" charset="-122"/>
            </a:endParaRPr>
          </a:p>
          <a:p>
            <a:pPr algn="ctr" defTabSz="1088776" hangingPunct="1">
              <a:defRPr/>
            </a:pPr>
            <a:endParaRPr lang="zh-CN" altLang="en-US" sz="2000" b="1" dirty="0">
              <a:solidFill>
                <a:schemeClr val="bg1"/>
              </a:solidFill>
              <a:latin typeface="微软雅黑" panose="020B0503020204020204" charset="-122"/>
              <a:ea typeface="微软雅黑" panose="020B0503020204020204" charset="-122"/>
            </a:endParaRPr>
          </a:p>
          <a:p>
            <a:pPr algn="ctr" defTabSz="1088776" hangingPunct="1">
              <a:defRPr/>
            </a:pPr>
            <a:endParaRPr lang="zh-CN" altLang="en-US" sz="2000" b="1" dirty="0">
              <a:solidFill>
                <a:schemeClr val="bg1"/>
              </a:solidFill>
              <a:latin typeface="微软雅黑" panose="020B0503020204020204" charset="-122"/>
              <a:ea typeface="微软雅黑" panose="020B0503020204020204" charset="-122"/>
            </a:endParaRPr>
          </a:p>
          <a:p>
            <a:pPr algn="ctr" defTabSz="1088776" hangingPunct="1">
              <a:defRPr/>
            </a:pPr>
            <a:endParaRPr lang="zh-CN" altLang="en-US" sz="2000" b="1" dirty="0">
              <a:solidFill>
                <a:schemeClr val="bg1"/>
              </a:solidFill>
              <a:latin typeface="微软雅黑" panose="020B0503020204020204" charset="-122"/>
              <a:ea typeface="微软雅黑" panose="020B0503020204020204" charset="-122"/>
            </a:endParaRPr>
          </a:p>
          <a:p>
            <a:pPr lvl="0" algn="ctr" defTabSz="488950">
              <a:lnSpc>
                <a:spcPct val="90000"/>
              </a:lnSpc>
              <a:spcBef>
                <a:spcPct val="0"/>
              </a:spcBef>
              <a:spcAft>
                <a:spcPct val="35000"/>
              </a:spcAft>
            </a:pPr>
            <a:endParaRPr lang="zh-CN" altLang="en-US" sz="2000" kern="1200" dirty="0">
              <a:solidFill>
                <a:srgbClr val="1478FE"/>
              </a:solidFill>
            </a:endParaRPr>
          </a:p>
          <a:p>
            <a:pPr defTabSz="1828800"/>
            <a:endParaRPr lang="zh-CN" altLang="en-US" sz="1200" dirty="0"/>
          </a:p>
          <a:p>
            <a:pPr marL="0" marR="0" indent="0" algn="l" defTabSz="18288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1478FE"/>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402850352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3345288546"/>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r>
                        <a:rPr lang="en-US" altLang="zh-CN" sz="1800" b="0" baseline="0" dirty="0">
                          <a:solidFill>
                            <a:schemeClr val="bg1"/>
                          </a:solidFill>
                          <a:latin typeface="+mn-lt"/>
                          <a:ea typeface="+mn-ea"/>
                        </a:rPr>
                        <a:t>Water drainage pump is built-out. It takes only 10min to replace the pump, saving up to half an hour for the aftersales man.</a:t>
                      </a:r>
                      <a:endParaRPr lang="zh-CN" altLang="en-US" sz="1500" dirty="0">
                        <a:solidFill>
                          <a:schemeClr val="bg1"/>
                        </a:solidFill>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8" name="右箭头 7"/>
          <p:cNvSpPr>
            <a:spLocks noChangeArrowheads="1"/>
          </p:cNvSpPr>
          <p:nvPr/>
        </p:nvSpPr>
        <p:spPr bwMode="auto">
          <a:xfrm>
            <a:off x="3940639" y="2665683"/>
            <a:ext cx="788623" cy="310326"/>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pic>
        <p:nvPicPr>
          <p:cNvPr id="9" name="图片 8"/>
          <p:cNvPicPr>
            <a:picLocks noChangeAspect="1"/>
          </p:cNvPicPr>
          <p:nvPr/>
        </p:nvPicPr>
        <p:blipFill>
          <a:blip r:embed="rId3" cstate="email"/>
          <a:stretch>
            <a:fillRect/>
          </a:stretch>
        </p:blipFill>
        <p:spPr>
          <a:xfrm>
            <a:off x="271119" y="1885144"/>
            <a:ext cx="1403128" cy="1871404"/>
          </a:xfrm>
          <a:prstGeom prst="rect">
            <a:avLst/>
          </a:prstGeom>
        </p:spPr>
      </p:pic>
      <p:pic>
        <p:nvPicPr>
          <p:cNvPr id="10" name="图片 9"/>
          <p:cNvPicPr>
            <a:picLocks noChangeAspect="1"/>
          </p:cNvPicPr>
          <p:nvPr/>
        </p:nvPicPr>
        <p:blipFill rotWithShape="1">
          <a:blip r:embed="rId4" cstate="email"/>
          <a:srcRect/>
          <a:stretch>
            <a:fillRect/>
          </a:stretch>
        </p:blipFill>
        <p:spPr>
          <a:xfrm rot="10800000">
            <a:off x="1865880" y="1900659"/>
            <a:ext cx="1956713" cy="1855889"/>
          </a:xfrm>
          <a:prstGeom prst="rect">
            <a:avLst/>
          </a:prstGeom>
        </p:spPr>
      </p:pic>
      <p:pic>
        <p:nvPicPr>
          <p:cNvPr id="11" name="图片 10"/>
          <p:cNvPicPr>
            <a:picLocks noChangeAspect="1"/>
          </p:cNvPicPr>
          <p:nvPr/>
        </p:nvPicPr>
        <p:blipFill rotWithShape="1">
          <a:blip r:embed="rId5" cstate="email"/>
          <a:srcRect/>
          <a:stretch>
            <a:fillRect/>
          </a:stretch>
        </p:blipFill>
        <p:spPr>
          <a:xfrm>
            <a:off x="4847308" y="1885144"/>
            <a:ext cx="1950424" cy="1855888"/>
          </a:xfrm>
          <a:prstGeom prst="rect">
            <a:avLst/>
          </a:prstGeom>
        </p:spPr>
      </p:pic>
      <p:pic>
        <p:nvPicPr>
          <p:cNvPr id="12" name="图片 11"/>
          <p:cNvPicPr>
            <a:picLocks noChangeAspect="1"/>
          </p:cNvPicPr>
          <p:nvPr/>
        </p:nvPicPr>
        <p:blipFill rotWithShape="1">
          <a:blip r:embed="rId6" cstate="email"/>
          <a:srcRect/>
          <a:stretch>
            <a:fillRect/>
          </a:stretch>
        </p:blipFill>
        <p:spPr>
          <a:xfrm flipV="1">
            <a:off x="7067177" y="1885144"/>
            <a:ext cx="1807377" cy="1855888"/>
          </a:xfrm>
          <a:prstGeom prst="rect">
            <a:avLst/>
          </a:prstGeom>
        </p:spPr>
      </p:pic>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7"/>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24" name="矩形 23"/>
          <p:cNvSpPr/>
          <p:nvPr/>
        </p:nvSpPr>
        <p:spPr>
          <a:xfrm>
            <a:off x="3071674" y="784312"/>
            <a:ext cx="1667444" cy="307777"/>
          </a:xfrm>
          <a:prstGeom prst="rect">
            <a:avLst/>
          </a:prstGeom>
        </p:spPr>
        <p:txBody>
          <a:bodyPr wrap="none">
            <a:spAutoFit/>
          </a:bodyPr>
          <a:lstStyle/>
          <a:p>
            <a:r>
              <a:rPr lang="en-US" altLang="zh-CN" sz="1400" b="1" dirty="0">
                <a:solidFill>
                  <a:srgbClr val="00B0F0"/>
                </a:solidFill>
                <a:latin typeface="微软雅黑" panose="020B0503020204020204" charset="-122"/>
                <a:ea typeface="微软雅黑" panose="020B0503020204020204" charset="-122"/>
              </a:rPr>
              <a:t>-Drainage Pump</a:t>
            </a:r>
            <a:endParaRPr lang="zh-CN" altLang="en-US" dirty="0"/>
          </a:p>
        </p:txBody>
      </p:sp>
    </p:spTree>
    <p:extLst>
      <p:ext uri="{BB962C8B-B14F-4D97-AF65-F5344CB8AC3E}">
        <p14:creationId xmlns:p14="http://schemas.microsoft.com/office/powerpoint/2010/main" val="154643332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2365246780"/>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altLang="zh-CN" sz="1800" b="1" dirty="0">
                        <a:solidFill>
                          <a:schemeClr val="bg1"/>
                        </a:solidFill>
                      </a:endParaRP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r>
                        <a:rPr lang="en-US" altLang="zh-CN" sz="1800" b="0" baseline="0" dirty="0">
                          <a:solidFill>
                            <a:schemeClr val="bg1"/>
                          </a:solidFill>
                          <a:latin typeface="+mn-lt"/>
                          <a:ea typeface="+mn-ea"/>
                        </a:rPr>
                        <a:t>The lift of the water drainage pump increases from 750mm to</a:t>
                      </a:r>
                      <a:r>
                        <a:rPr lang="en-US" altLang="zh-CN" sz="1800" b="1" baseline="0" dirty="0">
                          <a:solidFill>
                            <a:schemeClr val="bg1"/>
                          </a:solidFill>
                          <a:latin typeface="+mn-lt"/>
                          <a:ea typeface="+mn-ea"/>
                        </a:rPr>
                        <a:t> 1000mm</a:t>
                      </a:r>
                      <a:r>
                        <a:rPr lang="en-US" altLang="zh-CN" sz="1800" b="0" baseline="0" dirty="0">
                          <a:solidFill>
                            <a:schemeClr val="bg1"/>
                          </a:solidFill>
                          <a:latin typeface="+mn-lt"/>
                          <a:ea typeface="+mn-ea"/>
                        </a:rPr>
                        <a:t>, water drainage capacity is higher</a:t>
                      </a:r>
                      <a:r>
                        <a:rPr lang="en-US" altLang="zh-CN" sz="1800" b="0" kern="1200" baseline="0" dirty="0">
                          <a:solidFill>
                            <a:schemeClr val="bg1"/>
                          </a:solidFill>
                          <a:latin typeface="+mn-lt"/>
                          <a:ea typeface="+mn-ea"/>
                          <a:cs typeface="+mn-cs"/>
                        </a:rPr>
                        <a:t>. It’s convenient to install drainage piping under more space condition.</a:t>
                      </a:r>
                      <a:endParaRPr lang="zh-CN" altLang="en-US" sz="1800" b="0" kern="1200" baseline="0" dirty="0">
                        <a:solidFill>
                          <a:schemeClr val="bg1"/>
                        </a:solidFill>
                        <a:latin typeface="+mn-lt"/>
                        <a:ea typeface="+mn-ea"/>
                        <a:cs typeface="+mn-cs"/>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pSp>
        <p:nvGrpSpPr>
          <p:cNvPr id="15" name="组合 14"/>
          <p:cNvGrpSpPr/>
          <p:nvPr/>
        </p:nvGrpSpPr>
        <p:grpSpPr>
          <a:xfrm>
            <a:off x="1391721" y="1784174"/>
            <a:ext cx="6054087" cy="2071192"/>
            <a:chOff x="6408853" y="2378847"/>
            <a:chExt cx="5645963" cy="1930252"/>
          </a:xfrm>
        </p:grpSpPr>
        <p:sp>
          <p:nvSpPr>
            <p:cNvPr id="16" name="矩形 15"/>
            <p:cNvSpPr/>
            <p:nvPr/>
          </p:nvSpPr>
          <p:spPr>
            <a:xfrm>
              <a:off x="6415251" y="2378847"/>
              <a:ext cx="5639565" cy="1930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p>
          </p:txBody>
        </p:sp>
        <p:pic>
          <p:nvPicPr>
            <p:cNvPr id="17" name="图片 16"/>
            <p:cNvPicPr>
              <a:picLocks noChangeAspect="1"/>
            </p:cNvPicPr>
            <p:nvPr/>
          </p:nvPicPr>
          <p:blipFill>
            <a:blip r:embed="rId4" cstate="email"/>
            <a:srcRect/>
            <a:stretch>
              <a:fillRect/>
            </a:stretch>
          </p:blipFill>
          <p:spPr bwMode="auto">
            <a:xfrm>
              <a:off x="6408853" y="2390974"/>
              <a:ext cx="5137935" cy="19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rotWithShape="1">
            <a:blip r:embed="rId5" cstate="email"/>
            <a:srcRect b="21092"/>
            <a:stretch>
              <a:fillRect/>
            </a:stretch>
          </p:blipFill>
          <p:spPr>
            <a:xfrm>
              <a:off x="9331509" y="2629313"/>
              <a:ext cx="1804572" cy="1005427"/>
            </a:xfrm>
            <a:prstGeom prst="rect">
              <a:avLst/>
            </a:prstGeom>
          </p:spPr>
        </p:pic>
        <p:cxnSp>
          <p:nvCxnSpPr>
            <p:cNvPr id="25" name="直接箭头连接符 24"/>
            <p:cNvCxnSpPr/>
            <p:nvPr/>
          </p:nvCxnSpPr>
          <p:spPr>
            <a:xfrm flipH="1">
              <a:off x="11711940" y="2690686"/>
              <a:ext cx="0" cy="1368000"/>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1136081" y="2690686"/>
              <a:ext cx="684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560081" y="4071386"/>
              <a:ext cx="1260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flipV="1">
              <a:off x="11780768" y="2935149"/>
              <a:ext cx="272465" cy="420792"/>
            </a:xfrm>
            <a:prstGeom prst="rect">
              <a:avLst/>
            </a:prstGeom>
            <a:noFill/>
          </p:spPr>
          <p:txBody>
            <a:bodyPr vert="eaVert" wrap="none" rtlCol="0">
              <a:spAutoFit/>
            </a:bodyPr>
            <a:lstStyle/>
            <a:p>
              <a:r>
                <a:rPr lang="en-US" altLang="zh-CN" sz="1601" dirty="0">
                  <a:latin typeface="Calibri" panose="020F0502020204030204" charset="0"/>
                  <a:cs typeface="Calibri" panose="020F0502020204030204" charset="0"/>
                </a:rPr>
                <a:t>1000mm</a:t>
              </a:r>
              <a:endParaRPr lang="zh-CN" altLang="en-US" sz="1601" dirty="0">
                <a:latin typeface="Calibri" panose="020F0502020204030204" charset="0"/>
                <a:cs typeface="Calibri" panose="020F0502020204030204" charset="0"/>
              </a:endParaRPr>
            </a:p>
          </p:txBody>
        </p:sp>
      </p:grpSp>
      <p:sp>
        <p:nvSpPr>
          <p:cNvPr id="3" name="矩形 2"/>
          <p:cNvSpPr/>
          <p:nvPr/>
        </p:nvSpPr>
        <p:spPr>
          <a:xfrm>
            <a:off x="3001967" y="774898"/>
            <a:ext cx="2236510"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-High Lift Water Pump</a:t>
            </a:r>
            <a:endParaRPr lang="zh-CN" altLang="en-US" sz="1400" b="1" dirty="0">
              <a:solidFill>
                <a:srgbClr val="00B0F0"/>
              </a:solidFill>
              <a:latin typeface="微软雅黑" panose="020B0503020204020204" charset="-122"/>
              <a:ea typeface="微软雅黑" panose="020B0503020204020204" charset="-122"/>
            </a:endParaRPr>
          </a:p>
        </p:txBody>
      </p:sp>
      <p:sp>
        <p:nvSpPr>
          <p:cNvPr id="4" name="上箭头 3"/>
          <p:cNvSpPr/>
          <p:nvPr/>
        </p:nvSpPr>
        <p:spPr>
          <a:xfrm>
            <a:off x="7086354" y="2381094"/>
            <a:ext cx="125003" cy="334609"/>
          </a:xfrm>
          <a:prstGeom prst="upArrow">
            <a:avLst/>
          </a:prstGeom>
          <a:solidFill>
            <a:srgbClr val="1478FE"/>
          </a:solidFill>
          <a:ln w="6350" cap="flat">
            <a:solidFill>
              <a:srgbClr val="1478FE">
                <a:alpha val="30000"/>
              </a:srgbClr>
            </a:solidFill>
            <a:prstDash val="sysDot"/>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Tree>
    <p:extLst>
      <p:ext uri="{BB962C8B-B14F-4D97-AF65-F5344CB8AC3E}">
        <p14:creationId xmlns:p14="http://schemas.microsoft.com/office/powerpoint/2010/main" val="193761730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736349489"/>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mn-ea"/>
                        </a:rPr>
                        <a:t>The materials of the water collector is ABS, 2.4mm in thickness, more reliable  comparing to previous 0.8mm </a:t>
                      </a:r>
                      <a:r>
                        <a:rPr lang="en-US" altLang="zh-CN" sz="1800" b="0" kern="1200" baseline="0" dirty="0">
                          <a:solidFill>
                            <a:schemeClr val="bg1"/>
                          </a:solidFill>
                          <a:latin typeface="+mn-lt"/>
                          <a:ea typeface="+mn-ea"/>
                          <a:cs typeface="+mn-cs"/>
                        </a:rPr>
                        <a:t>absorbing-plastics molding type.</a:t>
                      </a:r>
                      <a:endParaRPr lang="zh-CN" altLang="en-US" sz="1800" b="0" kern="1200" baseline="0" dirty="0">
                        <a:solidFill>
                          <a:schemeClr val="bg1"/>
                        </a:solidFill>
                        <a:latin typeface="+mn-lt"/>
                        <a:ea typeface="+mn-ea"/>
                        <a:cs typeface="+mn-cs"/>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5" name="右箭头 14"/>
          <p:cNvSpPr>
            <a:spLocks noChangeArrowheads="1"/>
          </p:cNvSpPr>
          <p:nvPr/>
        </p:nvSpPr>
        <p:spPr bwMode="auto">
          <a:xfrm>
            <a:off x="4122662"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pic>
        <p:nvPicPr>
          <p:cNvPr id="16" name="图片 15"/>
          <p:cNvPicPr>
            <a:picLocks noChangeAspect="1"/>
          </p:cNvPicPr>
          <p:nvPr/>
        </p:nvPicPr>
        <p:blipFill>
          <a:blip r:embed="rId4" cstate="email"/>
          <a:stretch>
            <a:fillRect/>
          </a:stretch>
        </p:blipFill>
        <p:spPr>
          <a:xfrm>
            <a:off x="1346049" y="1720522"/>
            <a:ext cx="1655918" cy="2208559"/>
          </a:xfrm>
          <a:prstGeom prst="rect">
            <a:avLst/>
          </a:prstGeom>
        </p:spPr>
      </p:pic>
      <p:pic>
        <p:nvPicPr>
          <p:cNvPr id="17" name="图片 16"/>
          <p:cNvPicPr>
            <a:picLocks noChangeAspect="1"/>
          </p:cNvPicPr>
          <p:nvPr/>
        </p:nvPicPr>
        <p:blipFill>
          <a:blip r:embed="rId5"/>
          <a:stretch>
            <a:fillRect/>
          </a:stretch>
        </p:blipFill>
        <p:spPr>
          <a:xfrm>
            <a:off x="5600046" y="1720522"/>
            <a:ext cx="2169209" cy="2208559"/>
          </a:xfrm>
          <a:prstGeom prst="rect">
            <a:avLst/>
          </a:prstGeom>
        </p:spPr>
      </p:pic>
      <p:sp>
        <p:nvSpPr>
          <p:cNvPr id="3" name="矩形 2"/>
          <p:cNvSpPr/>
          <p:nvPr/>
        </p:nvSpPr>
        <p:spPr>
          <a:xfrm>
            <a:off x="3095019" y="759909"/>
            <a:ext cx="1103187"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-Materials</a:t>
            </a:r>
            <a:endParaRPr lang="zh-CN" altLang="en-US" sz="1400" b="1" dirty="0">
              <a:solidFill>
                <a:srgbClr val="00B0F0"/>
              </a:solidFill>
              <a:latin typeface="微软雅黑" panose="020B0503020204020204" charset="-122"/>
              <a:ea typeface="微软雅黑" panose="020B0503020204020204" charset="-122"/>
            </a:endParaRPr>
          </a:p>
        </p:txBody>
      </p:sp>
      <p:sp>
        <p:nvSpPr>
          <p:cNvPr id="2" name="文本框 1"/>
          <p:cNvSpPr txBox="1"/>
          <p:nvPr/>
        </p:nvSpPr>
        <p:spPr>
          <a:xfrm>
            <a:off x="3071674" y="1807060"/>
            <a:ext cx="1440853" cy="104643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defTabSz="1828800"/>
            <a:r>
              <a:rPr lang="en-US" altLang="zh-CN" sz="1400" dirty="0">
                <a:solidFill>
                  <a:srgbClr val="1478FE"/>
                </a:solidFill>
              </a:rPr>
              <a:t>water collector :</a:t>
            </a:r>
          </a:p>
          <a:p>
            <a:pPr defTabSz="1828800"/>
            <a:r>
              <a:rPr lang="en-US" altLang="zh-CN" sz="1400" dirty="0">
                <a:solidFill>
                  <a:srgbClr val="1478FE"/>
                </a:solidFill>
              </a:rPr>
              <a:t>0.8mm </a:t>
            </a:r>
            <a:r>
              <a:rPr lang="en-US" altLang="zh-CN" sz="1400" kern="1200" dirty="0">
                <a:solidFill>
                  <a:srgbClr val="1478FE"/>
                </a:solidFill>
              </a:rPr>
              <a:t>absorbing-plastics molding</a:t>
            </a:r>
            <a:endParaRPr kumimoji="0" lang="zh-CN" altLang="en-US" sz="1400" b="0" i="0" u="none" strike="noStrike" cap="none" spc="0" normalizeH="0" baseline="0" dirty="0">
              <a:ln>
                <a:noFill/>
              </a:ln>
              <a:solidFill>
                <a:srgbClr val="1478FE"/>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
        <p:nvSpPr>
          <p:cNvPr id="14" name="文本框 13"/>
          <p:cNvSpPr txBox="1"/>
          <p:nvPr/>
        </p:nvSpPr>
        <p:spPr>
          <a:xfrm>
            <a:off x="4524078" y="1811340"/>
            <a:ext cx="1440853" cy="61554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defTabSz="1828800"/>
            <a:r>
              <a:rPr lang="en-US" altLang="zh-CN" sz="1400" dirty="0">
                <a:solidFill>
                  <a:srgbClr val="1478FE"/>
                </a:solidFill>
              </a:rPr>
              <a:t>water collector :</a:t>
            </a:r>
          </a:p>
          <a:p>
            <a:pPr defTabSz="1828800"/>
            <a:r>
              <a:rPr lang="en-US" altLang="zh-CN" sz="1400" dirty="0">
                <a:solidFill>
                  <a:srgbClr val="1478FE"/>
                </a:solidFill>
              </a:rPr>
              <a:t>2.4mm ABS</a:t>
            </a:r>
            <a:endParaRPr kumimoji="0" lang="zh-CN" altLang="en-US" sz="1400" b="0" i="0" u="none" strike="noStrike" cap="none" spc="0" normalizeH="0" baseline="0" dirty="0">
              <a:ln>
                <a:noFill/>
              </a:ln>
              <a:solidFill>
                <a:srgbClr val="1478FE"/>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272387798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示 2"/>
          <p:cNvGraphicFramePr/>
          <p:nvPr>
            <p:extLst>
              <p:ext uri="{D42A27DB-BD31-4B8C-83A1-F6EECF244321}">
                <p14:modId xmlns:p14="http://schemas.microsoft.com/office/powerpoint/2010/main" val="1775943698"/>
              </p:ext>
            </p:extLst>
          </p:nvPr>
        </p:nvGraphicFramePr>
        <p:xfrm>
          <a:off x="1581771" y="1210032"/>
          <a:ext cx="5602800" cy="2993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2"/>
          <p:cNvSpPr>
            <a:spLocks noChangeArrowheads="1"/>
          </p:cNvSpPr>
          <p:nvPr/>
        </p:nvSpPr>
        <p:spPr bwMode="auto">
          <a:xfrm>
            <a:off x="1531385" y="230935"/>
            <a:ext cx="3606318" cy="1015663"/>
          </a:xfrm>
          <a:prstGeom prst="rect">
            <a:avLst/>
          </a:prstGeom>
          <a:noFill/>
          <a:ln w="9525" algn="ctr">
            <a:noFill/>
            <a:miter lim="800000"/>
            <a:headEnd/>
            <a:tailEnd/>
          </a:ln>
          <a:effectLst/>
        </p:spPr>
        <p:txBody>
          <a:bodyPr wrap="square" anchor="ctr">
            <a:spAutoFit/>
          </a:bodyPr>
          <a:lstStyle/>
          <a:p>
            <a:pPr eaLnBrk="0" hangingPunct="0">
              <a:lnSpc>
                <a:spcPct val="150000"/>
              </a:lnSpc>
              <a:defRPr/>
            </a:pPr>
            <a:r>
              <a:rPr lang="en-US" altLang="zh-CN" sz="4000" dirty="0">
                <a:ln w="18415" cmpd="sng">
                  <a:solidFill>
                    <a:srgbClr val="FFFFFF"/>
                  </a:solidFill>
                  <a:prstDash val="solid"/>
                </a:ln>
                <a:solidFill>
                  <a:schemeClr val="bg1">
                    <a:lumMod val="50000"/>
                  </a:schemeClr>
                </a:solidFill>
                <a:ea typeface="华文细黑" pitchFamily="2" charset="-122"/>
                <a:cs typeface="Arial" pitchFamily="34" charset="0"/>
              </a:rPr>
              <a:t>Contents</a:t>
            </a:r>
            <a:endParaRPr lang="zh-CN" altLang="en-US" sz="4000" dirty="0">
              <a:ln w="18415" cmpd="sng">
                <a:solidFill>
                  <a:srgbClr val="FFFFFF"/>
                </a:solidFill>
                <a:prstDash val="solid"/>
              </a:ln>
              <a:solidFill>
                <a:schemeClr val="bg1">
                  <a:lumMod val="50000"/>
                </a:schemeClr>
              </a:solidFill>
              <a:ea typeface="华文细黑" pitchFamily="2" charset="-122"/>
              <a:cs typeface="Arial" pitchFamily="34" charset="0"/>
            </a:endParaRPr>
          </a:p>
        </p:txBody>
      </p:sp>
    </p:spTree>
    <p:extLst>
      <p:ext uri="{BB962C8B-B14F-4D97-AF65-F5344CB8AC3E}">
        <p14:creationId xmlns:p14="http://schemas.microsoft.com/office/powerpoint/2010/main" val="26728549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294453727"/>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mn-ea"/>
                        </a:rPr>
                        <a:t>The electrical box are all-metal, and the dimension of the electrical outlet are designed Anti-Rat, preventing effectively the rats from entering in.</a:t>
                      </a:r>
                      <a:endParaRPr lang="en-US" altLang="zh-CN" sz="1800" b="1" dirty="0">
                        <a:solidFill>
                          <a:schemeClr val="bg1"/>
                        </a:solidFill>
                        <a:latin typeface="+mn-lt"/>
                        <a:ea typeface="黑体" panose="02010609060101010101" charset="-122"/>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16" name="右箭头 15"/>
          <p:cNvSpPr>
            <a:spLocks noChangeArrowheads="1"/>
          </p:cNvSpPr>
          <p:nvPr/>
        </p:nvSpPr>
        <p:spPr bwMode="auto">
          <a:xfrm>
            <a:off x="4122662"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pic>
        <p:nvPicPr>
          <p:cNvPr id="11" name="图片 10"/>
          <p:cNvPicPr>
            <a:picLocks noChangeAspect="1"/>
          </p:cNvPicPr>
          <p:nvPr/>
        </p:nvPicPr>
        <p:blipFill rotWithShape="1">
          <a:blip r:embed="rId4" cstate="email">
            <a:clrChange>
              <a:clrFrom>
                <a:srgbClr val="FFFFFF"/>
              </a:clrFrom>
              <a:clrTo>
                <a:srgbClr val="FFFFFF">
                  <a:alpha val="0"/>
                </a:srgbClr>
              </a:clrTo>
            </a:clrChange>
          </a:blip>
          <a:srcRect/>
          <a:stretch>
            <a:fillRect/>
          </a:stretch>
        </p:blipFill>
        <p:spPr>
          <a:xfrm>
            <a:off x="4897944" y="1766265"/>
            <a:ext cx="2726663" cy="2121965"/>
          </a:xfrm>
          <a:prstGeom prst="rect">
            <a:avLst/>
          </a:prstGeom>
        </p:spPr>
      </p:pic>
      <p:pic>
        <p:nvPicPr>
          <p:cNvPr id="12" name="图片 11"/>
          <p:cNvPicPr>
            <a:picLocks noChangeAspect="1"/>
          </p:cNvPicPr>
          <p:nvPr/>
        </p:nvPicPr>
        <p:blipFill>
          <a:blip r:embed="rId5" cstate="email"/>
          <a:stretch>
            <a:fillRect/>
          </a:stretch>
        </p:blipFill>
        <p:spPr>
          <a:xfrm>
            <a:off x="682782" y="1784174"/>
            <a:ext cx="3015478" cy="2045687"/>
          </a:xfrm>
          <a:prstGeom prst="rect">
            <a:avLst/>
          </a:prstGeom>
        </p:spPr>
      </p:pic>
      <p:sp>
        <p:nvSpPr>
          <p:cNvPr id="3" name="矩形 2"/>
          <p:cNvSpPr/>
          <p:nvPr/>
        </p:nvSpPr>
        <p:spPr>
          <a:xfrm>
            <a:off x="3040857" y="797725"/>
            <a:ext cx="288572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-Fireproof and Anti-Rat E-box</a:t>
            </a:r>
            <a:endParaRPr lang="zh-CN" altLang="en-US" sz="1400" b="1" dirty="0">
              <a:solidFill>
                <a:srgbClr val="00B0F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55932262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3304870023"/>
              </p:ext>
            </p:extLst>
          </p:nvPr>
        </p:nvGraphicFramePr>
        <p:xfrm>
          <a:off x="0" y="1235819"/>
          <a:ext cx="9144000" cy="3659776"/>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mn-ea"/>
                        </a:rPr>
                        <a:t>The area of air outlet is 23% bigger than previous, air velocity and noise is lower.</a:t>
                      </a:r>
                      <a:endParaRPr lang="en-US" altLang="zh-CN" sz="1800" b="1" dirty="0">
                        <a:solidFill>
                          <a:schemeClr val="bg1"/>
                        </a:solidFill>
                        <a:latin typeface="+mn-lt"/>
                        <a:ea typeface="黑体" panose="02010609060101010101" charset="-122"/>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16" name="右箭头 15"/>
          <p:cNvSpPr>
            <a:spLocks noChangeArrowheads="1"/>
          </p:cNvSpPr>
          <p:nvPr/>
        </p:nvSpPr>
        <p:spPr bwMode="auto">
          <a:xfrm>
            <a:off x="4122662"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sp>
        <p:nvSpPr>
          <p:cNvPr id="4" name="矩形 3"/>
          <p:cNvSpPr/>
          <p:nvPr/>
        </p:nvSpPr>
        <p:spPr>
          <a:xfrm>
            <a:off x="3001967" y="784914"/>
            <a:ext cx="2791149"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-Bigger Air Outlet Dimension</a:t>
            </a:r>
            <a:endParaRPr lang="zh-CN" altLang="en-US" sz="1400" b="1" dirty="0">
              <a:solidFill>
                <a:srgbClr val="00B0F0"/>
              </a:solidFill>
              <a:latin typeface="微软雅黑" panose="020B0503020204020204" charset="-122"/>
              <a:ea typeface="微软雅黑" panose="020B0503020204020204" charset="-122"/>
            </a:endParaRPr>
          </a:p>
        </p:txBody>
      </p:sp>
      <p:pic>
        <p:nvPicPr>
          <p:cNvPr id="25" name="图片 24"/>
          <p:cNvPicPr>
            <a:picLocks noChangeAspect="1"/>
          </p:cNvPicPr>
          <p:nvPr/>
        </p:nvPicPr>
        <p:blipFill rotWithShape="1">
          <a:blip r:embed="rId4" cstate="email"/>
          <a:srcRect/>
          <a:stretch>
            <a:fillRect/>
          </a:stretch>
        </p:blipFill>
        <p:spPr>
          <a:xfrm>
            <a:off x="1551121" y="1644324"/>
            <a:ext cx="1520553" cy="2264738"/>
          </a:xfrm>
          <a:prstGeom prst="rect">
            <a:avLst/>
          </a:prstGeom>
        </p:spPr>
      </p:pic>
      <p:pic>
        <p:nvPicPr>
          <p:cNvPr id="26" name="图片 25"/>
          <p:cNvPicPr>
            <a:picLocks noChangeAspect="1"/>
          </p:cNvPicPr>
          <p:nvPr/>
        </p:nvPicPr>
        <p:blipFill rotWithShape="1">
          <a:blip r:embed="rId5" cstate="email"/>
          <a:srcRect/>
          <a:stretch>
            <a:fillRect/>
          </a:stretch>
        </p:blipFill>
        <p:spPr>
          <a:xfrm>
            <a:off x="5564479" y="1736735"/>
            <a:ext cx="2864244" cy="2264738"/>
          </a:xfrm>
          <a:prstGeom prst="rect">
            <a:avLst/>
          </a:prstGeom>
        </p:spPr>
      </p:pic>
      <p:sp>
        <p:nvSpPr>
          <p:cNvPr id="5" name="圆角矩形 4"/>
          <p:cNvSpPr/>
          <p:nvPr/>
        </p:nvSpPr>
        <p:spPr>
          <a:xfrm>
            <a:off x="1920241" y="1736735"/>
            <a:ext cx="320040" cy="2012305"/>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27" name="圆角矩形 26"/>
          <p:cNvSpPr/>
          <p:nvPr/>
        </p:nvSpPr>
        <p:spPr>
          <a:xfrm>
            <a:off x="5627777" y="1862951"/>
            <a:ext cx="320040" cy="2012305"/>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Tree>
    <p:extLst>
      <p:ext uri="{BB962C8B-B14F-4D97-AF65-F5344CB8AC3E}">
        <p14:creationId xmlns:p14="http://schemas.microsoft.com/office/powerpoint/2010/main" val="6257186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476774546"/>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黑体" panose="02010609060101010101" charset="-122"/>
                        </a:rPr>
                        <a:t>With </a:t>
                      </a:r>
                      <a:r>
                        <a:rPr lang="en-US" altLang="zh-CN" sz="1800" b="0" baseline="0" dirty="0">
                          <a:solidFill>
                            <a:schemeClr val="bg1"/>
                          </a:solidFill>
                          <a:latin typeface="+mn-lt"/>
                          <a:ea typeface="+mn-ea"/>
                        </a:rPr>
                        <a:t>optimized evaporator, heat exchange area and capacity is increased, and the air flow is improved.</a:t>
                      </a:r>
                      <a:endParaRPr lang="en-US" altLang="zh-CN" sz="1800" b="1" dirty="0">
                        <a:solidFill>
                          <a:schemeClr val="bg1"/>
                        </a:solidFill>
                        <a:latin typeface="+mn-lt"/>
                        <a:ea typeface="黑体" panose="02010609060101010101" charset="-122"/>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16" name="右箭头 15"/>
          <p:cNvSpPr>
            <a:spLocks noChangeArrowheads="1"/>
          </p:cNvSpPr>
          <p:nvPr/>
        </p:nvSpPr>
        <p:spPr bwMode="auto">
          <a:xfrm>
            <a:off x="4122662"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pic>
        <p:nvPicPr>
          <p:cNvPr id="11" name="图片 10"/>
          <p:cNvPicPr>
            <a:picLocks noChangeAspect="1"/>
          </p:cNvPicPr>
          <p:nvPr/>
        </p:nvPicPr>
        <p:blipFill rotWithShape="1">
          <a:blip r:embed="rId4" cstate="email"/>
          <a:srcRect/>
          <a:stretch>
            <a:fillRect/>
          </a:stretch>
        </p:blipFill>
        <p:spPr>
          <a:xfrm>
            <a:off x="1126270" y="1755579"/>
            <a:ext cx="1981132" cy="2204313"/>
          </a:xfrm>
          <a:prstGeom prst="rect">
            <a:avLst/>
          </a:prstGeom>
        </p:spPr>
      </p:pic>
      <p:pic>
        <p:nvPicPr>
          <p:cNvPr id="12" name="图片 11"/>
          <p:cNvPicPr>
            <a:picLocks noChangeAspect="1"/>
          </p:cNvPicPr>
          <p:nvPr/>
        </p:nvPicPr>
        <p:blipFill>
          <a:blip r:embed="rId5" cstate="email"/>
          <a:stretch>
            <a:fillRect/>
          </a:stretch>
        </p:blipFill>
        <p:spPr>
          <a:xfrm>
            <a:off x="5413766" y="1755579"/>
            <a:ext cx="2736573" cy="2204313"/>
          </a:xfrm>
          <a:prstGeom prst="rect">
            <a:avLst/>
          </a:prstGeom>
        </p:spPr>
      </p:pic>
      <p:sp>
        <p:nvSpPr>
          <p:cNvPr id="3" name="矩形 2"/>
          <p:cNvSpPr/>
          <p:nvPr/>
        </p:nvSpPr>
        <p:spPr>
          <a:xfrm>
            <a:off x="3107402" y="766323"/>
            <a:ext cx="1906291"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-Bigger Evaporator</a:t>
            </a:r>
            <a:endParaRPr lang="zh-CN" altLang="en-US" sz="1400" b="1" dirty="0">
              <a:solidFill>
                <a:srgbClr val="00B0F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71527614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1541608654"/>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mn-ea"/>
                        </a:rPr>
                        <a:t>The diameter of drainage pipe is changed from 32mm to the mainstream 25mm.</a:t>
                      </a:r>
                      <a:endParaRPr lang="zh-CN" altLang="en-US" sz="1500" dirty="0">
                        <a:solidFill>
                          <a:schemeClr val="bg1"/>
                        </a:solidFill>
                      </a:endParaRPr>
                    </a:p>
                    <a:p>
                      <a:pPr algn="l"/>
                      <a:endParaRPr lang="en-US" altLang="zh-CN" sz="1800" b="1" dirty="0">
                        <a:solidFill>
                          <a:schemeClr val="bg1"/>
                        </a:solidFill>
                        <a:latin typeface="+mn-lt"/>
                        <a:ea typeface="黑体" panose="02010609060101010101" charset="-122"/>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16" name="右箭头 15"/>
          <p:cNvSpPr>
            <a:spLocks noChangeArrowheads="1"/>
          </p:cNvSpPr>
          <p:nvPr/>
        </p:nvSpPr>
        <p:spPr bwMode="auto">
          <a:xfrm>
            <a:off x="4122662"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sp>
        <p:nvSpPr>
          <p:cNvPr id="3" name="矩形 2"/>
          <p:cNvSpPr/>
          <p:nvPr/>
        </p:nvSpPr>
        <p:spPr>
          <a:xfrm>
            <a:off x="3107402" y="790615"/>
            <a:ext cx="2417650"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-Drainage Pipe Diameter</a:t>
            </a:r>
            <a:endParaRPr lang="zh-CN" altLang="en-US" sz="1400" b="1" dirty="0">
              <a:solidFill>
                <a:srgbClr val="00B0F0"/>
              </a:solidFill>
              <a:latin typeface="微软雅黑" panose="020B0503020204020204" charset="-122"/>
              <a:ea typeface="微软雅黑" panose="020B0503020204020204" charset="-122"/>
            </a:endParaRPr>
          </a:p>
        </p:txBody>
      </p:sp>
      <p:pic>
        <p:nvPicPr>
          <p:cNvPr id="12" name="図 1"/>
          <p:cNvPicPr>
            <a:picLocks noChangeAspect="1"/>
          </p:cNvPicPr>
          <p:nvPr/>
        </p:nvPicPr>
        <p:blipFill rotWithShape="1">
          <a:blip r:embed="rId4" cstate="hqprint"/>
          <a:srcRect/>
          <a:stretch>
            <a:fillRect/>
          </a:stretch>
        </p:blipFill>
        <p:spPr>
          <a:xfrm>
            <a:off x="405164" y="1827377"/>
            <a:ext cx="3657053" cy="2044704"/>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10800000" flipV="1">
            <a:off x="4899470" y="1827212"/>
            <a:ext cx="3627129" cy="2044704"/>
          </a:xfrm>
          <a:prstGeom prst="rect">
            <a:avLst/>
          </a:prstGeom>
        </p:spPr>
      </p:pic>
    </p:spTree>
    <p:extLst>
      <p:ext uri="{BB962C8B-B14F-4D97-AF65-F5344CB8AC3E}">
        <p14:creationId xmlns:p14="http://schemas.microsoft.com/office/powerpoint/2010/main" val="282470297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1258369630"/>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mn-ea"/>
                        </a:rPr>
                        <a:t>Brand-new package design for the new cassette, real drop test height is bigger than previous.</a:t>
                      </a:r>
                      <a:endParaRPr lang="zh-CN" altLang="en-US" sz="1500" dirty="0">
                        <a:solidFill>
                          <a:schemeClr val="bg1"/>
                        </a:solidFill>
                      </a:endParaRPr>
                    </a:p>
                    <a:p>
                      <a:pPr algn="l"/>
                      <a:endParaRPr lang="en-US" altLang="zh-CN" sz="1800" b="1" dirty="0">
                        <a:solidFill>
                          <a:schemeClr val="bg1"/>
                        </a:solidFill>
                        <a:latin typeface="+mn-lt"/>
                        <a:ea typeface="黑体" panose="02010609060101010101" charset="-122"/>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16" name="右箭头 15"/>
          <p:cNvSpPr>
            <a:spLocks noChangeArrowheads="1"/>
          </p:cNvSpPr>
          <p:nvPr/>
        </p:nvSpPr>
        <p:spPr bwMode="auto">
          <a:xfrm>
            <a:off x="4122662"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sp>
        <p:nvSpPr>
          <p:cNvPr id="3" name="矩形 2"/>
          <p:cNvSpPr/>
          <p:nvPr/>
        </p:nvSpPr>
        <p:spPr>
          <a:xfrm>
            <a:off x="3107402" y="762231"/>
            <a:ext cx="1013419"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-Package</a:t>
            </a:r>
            <a:endParaRPr lang="zh-CN" altLang="en-US" sz="1400" b="1" dirty="0">
              <a:solidFill>
                <a:srgbClr val="00B0F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4"/>
          <a:stretch>
            <a:fillRect/>
          </a:stretch>
        </p:blipFill>
        <p:spPr>
          <a:xfrm>
            <a:off x="4833847" y="1726992"/>
            <a:ext cx="4100380" cy="2193417"/>
          </a:xfrm>
          <a:prstGeom prst="rect">
            <a:avLst/>
          </a:prstGeom>
        </p:spPr>
      </p:pic>
      <p:pic>
        <p:nvPicPr>
          <p:cNvPr id="5" name="图片 4"/>
          <p:cNvPicPr>
            <a:picLocks noChangeAspect="1"/>
          </p:cNvPicPr>
          <p:nvPr/>
        </p:nvPicPr>
        <p:blipFill>
          <a:blip r:embed="rId5"/>
          <a:stretch>
            <a:fillRect/>
          </a:stretch>
        </p:blipFill>
        <p:spPr>
          <a:xfrm>
            <a:off x="870582" y="1668111"/>
            <a:ext cx="2986397" cy="2311178"/>
          </a:xfrm>
          <a:prstGeom prst="rect">
            <a:avLst/>
          </a:prstGeom>
        </p:spPr>
      </p:pic>
    </p:spTree>
    <p:extLst>
      <p:ext uri="{BB962C8B-B14F-4D97-AF65-F5344CB8AC3E}">
        <p14:creationId xmlns:p14="http://schemas.microsoft.com/office/powerpoint/2010/main" val="232076871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2819041"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1443610537"/>
              </p:ext>
            </p:extLst>
          </p:nvPr>
        </p:nvGraphicFramePr>
        <p:xfrm>
          <a:off x="0" y="1235819"/>
          <a:ext cx="9144000" cy="3713329"/>
        </p:xfrm>
        <a:graphic>
          <a:graphicData uri="http://schemas.openxmlformats.org/drawingml/2006/table">
            <a:tbl>
              <a:tblPr firstRow="1" bandRow="1">
                <a:tableStyleId>{5C22544A-7EE6-4342-B048-85BDC9FD1C3A}</a:tableStyleId>
              </a:tblPr>
              <a:tblGrid>
                <a:gridCol w="4481920">
                  <a:extLst>
                    <a:ext uri="{9D8B030D-6E8A-4147-A177-3AD203B41FA5}">
                      <a16:colId xmlns:a16="http://schemas.microsoft.com/office/drawing/2014/main" val="20000"/>
                    </a:ext>
                  </a:extLst>
                </a:gridCol>
                <a:gridCol w="4662080">
                  <a:extLst>
                    <a:ext uri="{9D8B030D-6E8A-4147-A177-3AD203B41FA5}">
                      <a16:colId xmlns:a16="http://schemas.microsoft.com/office/drawing/2014/main" val="20001"/>
                    </a:ext>
                  </a:extLst>
                </a:gridCol>
              </a:tblGrid>
              <a:tr h="3069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Old Cassette</a:t>
                      </a:r>
                    </a:p>
                  </a:txBody>
                  <a:tcPr marL="91434" marR="91434" marT="45703" marB="45703"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b="1" dirty="0">
                          <a:solidFill>
                            <a:schemeClr val="bg1"/>
                          </a:solidFill>
                        </a:rPr>
                        <a:t>New</a:t>
                      </a:r>
                      <a:r>
                        <a:rPr lang="en-US" altLang="zh-CN" sz="1800" b="1" baseline="0" dirty="0">
                          <a:solidFill>
                            <a:schemeClr val="bg1"/>
                          </a:solidFill>
                        </a:rPr>
                        <a:t> Cassette</a:t>
                      </a:r>
                      <a:endParaRPr lang="en-US" altLang="zh-CN" sz="1800" b="1" dirty="0">
                        <a:solidFill>
                          <a:schemeClr val="bg1"/>
                        </a:solidFill>
                      </a:endParaRPr>
                    </a:p>
                  </a:txBody>
                  <a:tcPr marL="91434" marR="91434" marT="45703" marB="45703" anchor="ctr">
                    <a:solidFill>
                      <a:srgbClr val="00B0F0"/>
                    </a:solidFill>
                  </a:tcPr>
                </a:tc>
                <a:extLst>
                  <a:ext uri="{0D108BD9-81ED-4DB2-BD59-A6C34878D82A}">
                    <a16:rowId xmlns:a16="http://schemas.microsoft.com/office/drawing/2014/main" val="10000"/>
                  </a:ext>
                </a:extLst>
              </a:tr>
              <a:tr h="2433237">
                <a:tc>
                  <a:txBody>
                    <a:bodyPr/>
                    <a:lstStyle/>
                    <a:p>
                      <a:pPr algn="ctr"/>
                      <a:endParaRPr lang="en-US" altLang="zh-CN" sz="1800" dirty="0"/>
                    </a:p>
                    <a:p>
                      <a:pPr algn="ctr"/>
                      <a:endParaRPr lang="en-US" altLang="zh-CN" sz="1800" dirty="0"/>
                    </a:p>
                    <a:p>
                      <a:pPr algn="ctr"/>
                      <a:endParaRPr lang="en-US" altLang="zh-CN" sz="1800" dirty="0"/>
                    </a:p>
                    <a:p>
                      <a:pPr algn="ctr"/>
                      <a:endParaRPr lang="en-US" altLang="zh-CN" sz="1800" dirty="0"/>
                    </a:p>
                    <a:p>
                      <a:pPr algn="ctr"/>
                      <a:r>
                        <a:rPr lang="en-US" altLang="zh-CN" sz="1800" dirty="0"/>
                        <a:t>                                            </a:t>
                      </a:r>
                    </a:p>
                    <a:p>
                      <a:pPr algn="ctr"/>
                      <a:endParaRPr lang="en-US" altLang="zh-CN" sz="1800" dirty="0"/>
                    </a:p>
                    <a:p>
                      <a:pPr algn="ctr"/>
                      <a:endParaRPr lang="zh-CN" altLang="en-US" sz="1800" dirty="0"/>
                    </a:p>
                  </a:txBody>
                  <a:tcPr marL="91434" marR="91434" marT="45703" marB="45703"/>
                </a:tc>
                <a:tc>
                  <a:txBody>
                    <a:bodyPr/>
                    <a:lstStyle/>
                    <a:p>
                      <a:pPr algn="ctr"/>
                      <a:endParaRPr lang="zh-CN" altLang="en-US" sz="1800" dirty="0"/>
                    </a:p>
                  </a:txBody>
                  <a:tcPr marL="91434" marR="91434" marT="45703" marB="45703"/>
                </a:tc>
                <a:extLst>
                  <a:ext uri="{0D108BD9-81ED-4DB2-BD59-A6C34878D82A}">
                    <a16:rowId xmlns:a16="http://schemas.microsoft.com/office/drawing/2014/main" val="10001"/>
                  </a:ext>
                </a:extLst>
              </a:tr>
              <a:tr h="860813">
                <a:tc gridSpan="2">
                  <a:txBody>
                    <a:bodyPr/>
                    <a:lstStyle/>
                    <a:p>
                      <a:pPr algn="l"/>
                      <a:r>
                        <a:rPr lang="en-US" altLang="zh-CN" sz="1800" b="1" kern="1200" dirty="0">
                          <a:solidFill>
                            <a:schemeClr val="bg1"/>
                          </a:solidFill>
                          <a:effectLst/>
                          <a:latin typeface="+mn-lt"/>
                          <a:ea typeface="+mn-ea"/>
                          <a:cs typeface="+mn-cs"/>
                        </a:rPr>
                        <a:t>Key optimization</a:t>
                      </a:r>
                      <a:r>
                        <a:rPr lang="zh-CN" altLang="en-US" sz="1800" b="1" dirty="0">
                          <a:solidFill>
                            <a:schemeClr val="bg1"/>
                          </a:solidFill>
                          <a:latin typeface="+mn-lt"/>
                          <a:ea typeface="黑体" panose="02010609060101010101" charset="-122"/>
                        </a:rPr>
                        <a:t>：</a:t>
                      </a:r>
                      <a:endParaRPr lang="en-US" altLang="zh-CN" sz="1800" b="1" dirty="0">
                        <a:solidFill>
                          <a:schemeClr val="bg1"/>
                        </a:solidFill>
                        <a:latin typeface="+mn-lt"/>
                        <a:ea typeface="黑体" panose="02010609060101010101" charset="-122"/>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800" b="0" baseline="0" dirty="0">
                          <a:solidFill>
                            <a:schemeClr val="bg1"/>
                          </a:solidFill>
                          <a:latin typeface="+mn-lt"/>
                          <a:ea typeface="+mn-ea"/>
                        </a:rPr>
                        <a:t>The installation paperboard must be customized with installation hook. </a:t>
                      </a:r>
                      <a:endParaRPr lang="zh-CN" altLang="en-US" sz="1500" dirty="0">
                        <a:solidFill>
                          <a:schemeClr val="bg1"/>
                        </a:solidFill>
                      </a:endParaRPr>
                    </a:p>
                    <a:p>
                      <a:pPr algn="l"/>
                      <a:endParaRPr lang="en-US" altLang="zh-CN" sz="1800" b="1" dirty="0">
                        <a:solidFill>
                          <a:schemeClr val="bg1"/>
                        </a:solidFill>
                        <a:latin typeface="+mn-lt"/>
                        <a:ea typeface="黑体" panose="02010609060101010101" charset="-122"/>
                      </a:endParaRPr>
                    </a:p>
                  </a:txBody>
                  <a:tcPr marL="91434" marR="91434" marT="45703" marB="45703">
                    <a:solidFill>
                      <a:srgbClr val="2D83D3"/>
                    </a:solidFill>
                  </a:tcPr>
                </a:tc>
                <a:tc hMerge="1">
                  <a:txBody>
                    <a:bodyPr/>
                    <a:lstStyle/>
                    <a:p>
                      <a:endParaRPr lang="zh-CN"/>
                    </a:p>
                  </a:txBody>
                  <a:tcPr/>
                </a:tc>
                <a:extLst>
                  <a:ext uri="{0D108BD9-81ED-4DB2-BD59-A6C34878D82A}">
                    <a16:rowId xmlns:a16="http://schemas.microsoft.com/office/drawing/2014/main" val="10002"/>
                  </a:ext>
                </a:extLst>
              </a:tr>
            </a:tbl>
          </a:graphicData>
        </a:graphic>
      </p:graphicFrame>
      <p:sp>
        <p:nvSpPr>
          <p:cNvPr id="16" name="右箭头 15"/>
          <p:cNvSpPr>
            <a:spLocks noChangeArrowheads="1"/>
          </p:cNvSpPr>
          <p:nvPr/>
        </p:nvSpPr>
        <p:spPr bwMode="auto">
          <a:xfrm>
            <a:off x="4255119" y="2672103"/>
            <a:ext cx="630502" cy="354922"/>
          </a:xfrm>
          <a:prstGeom prst="rightArrow">
            <a:avLst>
              <a:gd name="adj1" fmla="val 50000"/>
              <a:gd name="adj2" fmla="val 49893"/>
            </a:avLst>
          </a:prstGeom>
          <a:solidFill>
            <a:srgbClr val="66CCFF"/>
          </a:solidFill>
          <a:ln w="9525" algn="ctr">
            <a:solidFill>
              <a:srgbClr val="0099FF"/>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kumimoji="1" lang="zh-CN" altLang="en-US" sz="2399">
              <a:cs typeface="Arial" panose="020B0604020202020204" pitchFamily="34" charset="0"/>
            </a:endParaRPr>
          </a:p>
        </p:txBody>
      </p:sp>
      <p:sp>
        <p:nvSpPr>
          <p:cNvPr id="3" name="矩形 2"/>
          <p:cNvSpPr/>
          <p:nvPr/>
        </p:nvSpPr>
        <p:spPr>
          <a:xfrm>
            <a:off x="3107402" y="762231"/>
            <a:ext cx="2393604"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-Installation paperboard</a:t>
            </a:r>
            <a:endParaRPr lang="zh-CN" altLang="en-US" sz="1400" b="1" dirty="0">
              <a:solidFill>
                <a:srgbClr val="00B0F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4"/>
          <a:stretch>
            <a:fillRect/>
          </a:stretch>
        </p:blipFill>
        <p:spPr>
          <a:xfrm>
            <a:off x="190973" y="1751397"/>
            <a:ext cx="2516926" cy="2196334"/>
          </a:xfrm>
          <a:prstGeom prst="rect">
            <a:avLst/>
          </a:prstGeom>
        </p:spPr>
      </p:pic>
      <p:sp>
        <p:nvSpPr>
          <p:cNvPr id="7" name="矩形 6"/>
          <p:cNvSpPr/>
          <p:nvPr/>
        </p:nvSpPr>
        <p:spPr>
          <a:xfrm>
            <a:off x="3001967" y="2699523"/>
            <a:ext cx="1156086" cy="300082"/>
          </a:xfrm>
          <a:prstGeom prst="rect">
            <a:avLst/>
          </a:prstGeom>
        </p:spPr>
        <p:txBody>
          <a:bodyPr wrap="none">
            <a:spAutoFit/>
          </a:bodyPr>
          <a:lstStyle/>
          <a:p>
            <a:r>
              <a:rPr lang="zh-CN" altLang="en-US" dirty="0"/>
              <a:t>Standard part</a:t>
            </a:r>
          </a:p>
        </p:txBody>
      </p:sp>
      <p:sp>
        <p:nvSpPr>
          <p:cNvPr id="17" name="矩形 16"/>
          <p:cNvSpPr/>
          <p:nvPr/>
        </p:nvSpPr>
        <p:spPr>
          <a:xfrm>
            <a:off x="4885621" y="2697178"/>
            <a:ext cx="1342034" cy="300082"/>
          </a:xfrm>
          <a:prstGeom prst="rect">
            <a:avLst/>
          </a:prstGeom>
        </p:spPr>
        <p:txBody>
          <a:bodyPr wrap="none">
            <a:spAutoFit/>
          </a:bodyPr>
          <a:lstStyle/>
          <a:p>
            <a:r>
              <a:rPr lang="en-US" altLang="zh-CN" dirty="0"/>
              <a:t>Customized</a:t>
            </a:r>
            <a:r>
              <a:rPr lang="zh-CN" altLang="en-US" dirty="0"/>
              <a:t> part</a:t>
            </a:r>
          </a:p>
        </p:txBody>
      </p:sp>
    </p:spTree>
    <p:extLst>
      <p:ext uri="{BB962C8B-B14F-4D97-AF65-F5344CB8AC3E}">
        <p14:creationId xmlns:p14="http://schemas.microsoft.com/office/powerpoint/2010/main" val="16246021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3911648"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 panel</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7" name="矩形 16"/>
          <p:cNvSpPr/>
          <p:nvPr/>
        </p:nvSpPr>
        <p:spPr>
          <a:xfrm>
            <a:off x="3699824" y="2437381"/>
            <a:ext cx="1279517" cy="276999"/>
          </a:xfrm>
          <a:prstGeom prst="rect">
            <a:avLst/>
          </a:prstGeom>
        </p:spPr>
        <p:txBody>
          <a:bodyPr wrap="none">
            <a:spAutoFit/>
          </a:bodyPr>
          <a:lstStyle/>
          <a:p>
            <a:pPr marL="171450" indent="-171450" eaLnBrk="1" hangingPunct="1">
              <a:buClr>
                <a:srgbClr val="C00000"/>
              </a:buClr>
              <a:buFont typeface="Wingdings" panose="05000000000000000000" pitchFamily="2" charset="2"/>
              <a:buChar char="u"/>
            </a:pPr>
            <a:r>
              <a:rPr lang="en-US" altLang="zh-CN" sz="1200" b="1" dirty="0">
                <a:solidFill>
                  <a:srgbClr val="0070C0"/>
                </a:solidFill>
                <a:ea typeface="楷体_GB2312" pitchFamily="49" charset="-122"/>
                <a:cs typeface="Arial" panose="020B0604020202020204" pitchFamily="34" charset="0"/>
              </a:rPr>
              <a:t>Corner display</a:t>
            </a:r>
          </a:p>
        </p:txBody>
      </p:sp>
      <p:sp>
        <p:nvSpPr>
          <p:cNvPr id="24" name="矩形 23"/>
          <p:cNvSpPr/>
          <p:nvPr/>
        </p:nvSpPr>
        <p:spPr>
          <a:xfrm>
            <a:off x="3704740" y="2725874"/>
            <a:ext cx="1619354" cy="276999"/>
          </a:xfrm>
          <a:prstGeom prst="rect">
            <a:avLst/>
          </a:prstGeom>
        </p:spPr>
        <p:txBody>
          <a:bodyPr wrap="none">
            <a:spAutoFit/>
          </a:bodyPr>
          <a:lstStyle/>
          <a:p>
            <a:pPr marL="171450" indent="-171450" eaLnBrk="1" hangingPunct="1">
              <a:buClr>
                <a:srgbClr val="C00000"/>
              </a:buClr>
              <a:buFont typeface="Wingdings" panose="05000000000000000000" pitchFamily="2" charset="2"/>
              <a:buChar char="u"/>
            </a:pPr>
            <a:r>
              <a:rPr lang="en-US" altLang="zh-CN" sz="1200" b="1" dirty="0">
                <a:solidFill>
                  <a:srgbClr val="0070C0"/>
                </a:solidFill>
                <a:ea typeface="楷体_GB2312" pitchFamily="49" charset="-122"/>
                <a:cs typeface="Arial" panose="020B0604020202020204" pitchFamily="34" charset="0"/>
              </a:rPr>
              <a:t>KJR-12B connection</a:t>
            </a:r>
          </a:p>
        </p:txBody>
      </p:sp>
      <p:sp>
        <p:nvSpPr>
          <p:cNvPr id="25" name="矩形 24"/>
          <p:cNvSpPr/>
          <p:nvPr/>
        </p:nvSpPr>
        <p:spPr>
          <a:xfrm>
            <a:off x="3699824" y="2148888"/>
            <a:ext cx="2058577" cy="276999"/>
          </a:xfrm>
          <a:prstGeom prst="rect">
            <a:avLst/>
          </a:prstGeom>
        </p:spPr>
        <p:txBody>
          <a:bodyPr wrap="none">
            <a:spAutoFit/>
          </a:bodyPr>
          <a:lstStyle/>
          <a:p>
            <a:pPr marL="171450" indent="-171450" hangingPunct="1">
              <a:buClr>
                <a:srgbClr val="C00000"/>
              </a:buClr>
              <a:buFont typeface="Wingdings" panose="05000000000000000000" pitchFamily="2" charset="2"/>
              <a:buChar char="u"/>
            </a:pPr>
            <a:r>
              <a:rPr lang="en-US" altLang="zh-CN" sz="1200" b="1" dirty="0">
                <a:solidFill>
                  <a:srgbClr val="0070C0"/>
                </a:solidFill>
                <a:ea typeface="楷体_GB2312" pitchFamily="49" charset="-122"/>
                <a:cs typeface="Arial" panose="020B0604020202020204" pitchFamily="34" charset="0"/>
              </a:rPr>
              <a:t>Independent Vane Control</a:t>
            </a:r>
            <a:endParaRPr lang="zh-CN" altLang="en-US" sz="1200" b="1" dirty="0">
              <a:solidFill>
                <a:srgbClr val="0070C0"/>
              </a:solidFill>
              <a:ea typeface="楷体_GB2312" pitchFamily="49" charset="-122"/>
              <a:cs typeface="Arial" panose="020B0604020202020204" pitchFamily="34" charset="0"/>
            </a:endParaRPr>
          </a:p>
        </p:txBody>
      </p:sp>
      <p:sp>
        <p:nvSpPr>
          <p:cNvPr id="4" name="矩形 3"/>
          <p:cNvSpPr/>
          <p:nvPr/>
        </p:nvSpPr>
        <p:spPr>
          <a:xfrm>
            <a:off x="1089144" y="1110368"/>
            <a:ext cx="877163" cy="307777"/>
          </a:xfrm>
          <a:prstGeom prst="rect">
            <a:avLst/>
          </a:prstGeom>
        </p:spPr>
        <p:txBody>
          <a:bodyPr wrap="none">
            <a:spAutoFit/>
          </a:bodyPr>
          <a:lstStyle/>
          <a:p>
            <a:r>
              <a:rPr lang="en-US" altLang="zh-CN" sz="1400" b="1" dirty="0">
                <a:solidFill>
                  <a:srgbClr val="00B0F0"/>
                </a:solidFill>
              </a:rPr>
              <a:t>40CAS-L6</a:t>
            </a:r>
            <a:endParaRPr lang="zh-CN" altLang="en-US" sz="1400" b="1" dirty="0">
              <a:solidFill>
                <a:srgbClr val="00B0F0"/>
              </a:solidFill>
            </a:endParaRPr>
          </a:p>
        </p:txBody>
      </p:sp>
      <p:sp>
        <p:nvSpPr>
          <p:cNvPr id="6" name="矩形 5"/>
          <p:cNvSpPr/>
          <p:nvPr/>
        </p:nvSpPr>
        <p:spPr>
          <a:xfrm>
            <a:off x="255013" y="4699147"/>
            <a:ext cx="4698722" cy="300082"/>
          </a:xfrm>
          <a:prstGeom prst="rect">
            <a:avLst/>
          </a:prstGeom>
        </p:spPr>
        <p:txBody>
          <a:bodyPr wrap="none">
            <a:spAutoFit/>
          </a:bodyPr>
          <a:lstStyle/>
          <a:p>
            <a:r>
              <a:rPr lang="en-US" altLang="zh-CN" dirty="0">
                <a:solidFill>
                  <a:srgbClr val="FF0000"/>
                </a:solidFill>
              </a:rPr>
              <a:t>Note, KJR-12B can not control independent vane and Breezeless.</a:t>
            </a:r>
            <a:endParaRPr lang="zh-CN" altLang="en-US" dirty="0">
              <a:solidFill>
                <a:srgbClr val="FF0000"/>
              </a:solidFill>
            </a:endParaRPr>
          </a:p>
        </p:txBody>
      </p:sp>
      <p:pic>
        <p:nvPicPr>
          <p:cNvPr id="38" name="图片 37"/>
          <p:cNvPicPr>
            <a:picLocks noChangeAspect="1"/>
          </p:cNvPicPr>
          <p:nvPr/>
        </p:nvPicPr>
        <p:blipFill>
          <a:blip r:embed="rId4"/>
          <a:stretch>
            <a:fillRect/>
          </a:stretch>
        </p:blipFill>
        <p:spPr>
          <a:xfrm>
            <a:off x="485571" y="1463300"/>
            <a:ext cx="2899792" cy="2827344"/>
          </a:xfrm>
          <a:prstGeom prst="rect">
            <a:avLst/>
          </a:prstGeom>
        </p:spPr>
      </p:pic>
    </p:spTree>
    <p:extLst>
      <p:ext uri="{BB962C8B-B14F-4D97-AF65-F5344CB8AC3E}">
        <p14:creationId xmlns:p14="http://schemas.microsoft.com/office/powerpoint/2010/main" val="251385357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3911648"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 panel</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31" name="矩形 30"/>
          <p:cNvSpPr/>
          <p:nvPr/>
        </p:nvSpPr>
        <p:spPr>
          <a:xfrm>
            <a:off x="49237" y="3873670"/>
            <a:ext cx="1279517" cy="276999"/>
          </a:xfrm>
          <a:prstGeom prst="rect">
            <a:avLst/>
          </a:prstGeom>
        </p:spPr>
        <p:txBody>
          <a:bodyPr wrap="none">
            <a:spAutoFit/>
          </a:bodyPr>
          <a:lstStyle/>
          <a:p>
            <a:pPr marL="171450" indent="-171450" eaLnBrk="1" hangingPunct="1">
              <a:buClr>
                <a:srgbClr val="C00000"/>
              </a:buClr>
              <a:buFont typeface="Wingdings" panose="05000000000000000000" pitchFamily="2" charset="2"/>
              <a:buChar char="u"/>
            </a:pPr>
            <a:r>
              <a:rPr lang="en-US" altLang="zh-CN" sz="1200" b="1" dirty="0">
                <a:solidFill>
                  <a:srgbClr val="0070C0"/>
                </a:solidFill>
                <a:ea typeface="楷体_GB2312" pitchFamily="49" charset="-122"/>
                <a:cs typeface="Arial" panose="020B0604020202020204" pitchFamily="34" charset="0"/>
              </a:rPr>
              <a:t>Corner display</a:t>
            </a:r>
          </a:p>
        </p:txBody>
      </p:sp>
      <p:sp>
        <p:nvSpPr>
          <p:cNvPr id="32" name="矩形 31"/>
          <p:cNvSpPr/>
          <p:nvPr/>
        </p:nvSpPr>
        <p:spPr>
          <a:xfrm>
            <a:off x="54153" y="4162163"/>
            <a:ext cx="1619354" cy="276999"/>
          </a:xfrm>
          <a:prstGeom prst="rect">
            <a:avLst/>
          </a:prstGeom>
        </p:spPr>
        <p:txBody>
          <a:bodyPr wrap="none">
            <a:spAutoFit/>
          </a:bodyPr>
          <a:lstStyle/>
          <a:p>
            <a:pPr marL="171450" indent="-171450" eaLnBrk="1" hangingPunct="1">
              <a:buClr>
                <a:srgbClr val="C00000"/>
              </a:buClr>
              <a:buFont typeface="Wingdings" panose="05000000000000000000" pitchFamily="2" charset="2"/>
              <a:buChar char="u"/>
            </a:pPr>
            <a:r>
              <a:rPr lang="en-US" altLang="zh-CN" sz="1200" b="1" dirty="0">
                <a:solidFill>
                  <a:srgbClr val="0070C0"/>
                </a:solidFill>
                <a:ea typeface="楷体_GB2312" pitchFamily="49" charset="-122"/>
                <a:cs typeface="Arial" panose="020B0604020202020204" pitchFamily="34" charset="0"/>
              </a:rPr>
              <a:t>KJR-12B connection</a:t>
            </a:r>
          </a:p>
        </p:txBody>
      </p:sp>
      <p:sp>
        <p:nvSpPr>
          <p:cNvPr id="33" name="矩形 32"/>
          <p:cNvSpPr/>
          <p:nvPr/>
        </p:nvSpPr>
        <p:spPr>
          <a:xfrm>
            <a:off x="53274" y="3609793"/>
            <a:ext cx="2058577" cy="276999"/>
          </a:xfrm>
          <a:prstGeom prst="rect">
            <a:avLst/>
          </a:prstGeom>
        </p:spPr>
        <p:txBody>
          <a:bodyPr wrap="none">
            <a:spAutoFit/>
          </a:bodyPr>
          <a:lstStyle/>
          <a:p>
            <a:pPr marL="171450" indent="-171450" hangingPunct="1">
              <a:buClr>
                <a:srgbClr val="C00000"/>
              </a:buClr>
              <a:buFont typeface="Wingdings" panose="05000000000000000000" pitchFamily="2" charset="2"/>
              <a:buChar char="u"/>
            </a:pPr>
            <a:r>
              <a:rPr lang="en-US" altLang="zh-CN" sz="1200" b="1" dirty="0">
                <a:solidFill>
                  <a:srgbClr val="0070C0"/>
                </a:solidFill>
                <a:ea typeface="楷体_GB2312" pitchFamily="49" charset="-122"/>
                <a:cs typeface="Arial" panose="020B0604020202020204" pitchFamily="34" charset="0"/>
              </a:rPr>
              <a:t>Independent Vane Control</a:t>
            </a:r>
            <a:endParaRPr lang="zh-CN" altLang="en-US" sz="1200" b="1" dirty="0">
              <a:solidFill>
                <a:srgbClr val="0070C0"/>
              </a:solidFill>
              <a:ea typeface="楷体_GB2312" pitchFamily="49" charset="-122"/>
              <a:cs typeface="Arial" panose="020B0604020202020204" pitchFamily="34" charset="0"/>
            </a:endParaRPr>
          </a:p>
        </p:txBody>
      </p:sp>
      <p:sp>
        <p:nvSpPr>
          <p:cNvPr id="4" name="矩形 3"/>
          <p:cNvSpPr/>
          <p:nvPr/>
        </p:nvSpPr>
        <p:spPr>
          <a:xfrm>
            <a:off x="533428" y="1170909"/>
            <a:ext cx="1252266" cy="307777"/>
          </a:xfrm>
          <a:prstGeom prst="rect">
            <a:avLst/>
          </a:prstGeom>
        </p:spPr>
        <p:txBody>
          <a:bodyPr wrap="none">
            <a:spAutoFit/>
          </a:bodyPr>
          <a:lstStyle/>
          <a:p>
            <a:r>
              <a:rPr lang="zh-CN" altLang="en-US" sz="1400" b="1" dirty="0">
                <a:solidFill>
                  <a:srgbClr val="00B0F0"/>
                </a:solidFill>
              </a:rPr>
              <a:t>T-MBQ4-04BD</a:t>
            </a:r>
          </a:p>
        </p:txBody>
      </p:sp>
      <p:pic>
        <p:nvPicPr>
          <p:cNvPr id="10" name="图片 9"/>
          <p:cNvPicPr>
            <a:picLocks noChangeAspect="1"/>
          </p:cNvPicPr>
          <p:nvPr/>
        </p:nvPicPr>
        <p:blipFill>
          <a:blip r:embed="rId4"/>
          <a:stretch>
            <a:fillRect/>
          </a:stretch>
        </p:blipFill>
        <p:spPr>
          <a:xfrm>
            <a:off x="3238120" y="3991896"/>
            <a:ext cx="477162" cy="433784"/>
          </a:xfrm>
          <a:prstGeom prst="rect">
            <a:avLst/>
          </a:prstGeom>
        </p:spPr>
      </p:pic>
      <p:sp>
        <p:nvSpPr>
          <p:cNvPr id="11" name="矩形 10"/>
          <p:cNvSpPr/>
          <p:nvPr/>
        </p:nvSpPr>
        <p:spPr>
          <a:xfrm>
            <a:off x="54153" y="4560644"/>
            <a:ext cx="9030036" cy="600164"/>
          </a:xfrm>
          <a:prstGeom prst="rect">
            <a:avLst/>
          </a:prstGeom>
        </p:spPr>
        <p:txBody>
          <a:bodyPr wrap="none">
            <a:spAutoFit/>
          </a:bodyPr>
          <a:lstStyle/>
          <a:p>
            <a:r>
              <a:rPr lang="en-US" altLang="zh-CN" sz="1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1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200" b="1"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a:p>
            <a:pPr marL="228600" indent="-228600">
              <a:buAutoNum type="arabicPeriod"/>
            </a:pPr>
            <a:r>
              <a:rPr lang="en-US" altLang="zh-CN" sz="105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KJR-12B can not control independent vane control ;</a:t>
            </a:r>
          </a:p>
          <a:p>
            <a:pPr marL="228600" indent="-228600">
              <a:buAutoNum type="arabicPeriod"/>
            </a:pPr>
            <a:r>
              <a:rPr lang="en-US" altLang="zh-CN" sz="105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If you want to realize independent vane control , you must choose a special RC(RG67G1)) or 485WRC(</a:t>
            </a:r>
            <a:r>
              <a:rPr lang="zh-CN" altLang="en-US" sz="1050" dirty="0"/>
              <a:t> </a:t>
            </a:r>
            <a:r>
              <a:rPr lang="en-US" altLang="zh-CN" sz="105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 KJR-120G/X, KJR-120G2/X2) .</a:t>
            </a:r>
            <a:endParaRPr lang="zh-CN" altLang="en-US" sz="1050" dirty="0">
              <a:solidFill>
                <a:srgbClr val="002060"/>
              </a:solidFill>
            </a:endParaRPr>
          </a:p>
        </p:txBody>
      </p:sp>
      <p:pic>
        <p:nvPicPr>
          <p:cNvPr id="12" name="图片 11"/>
          <p:cNvPicPr>
            <a:picLocks noChangeAspect="1"/>
          </p:cNvPicPr>
          <p:nvPr/>
        </p:nvPicPr>
        <p:blipFill>
          <a:blip r:embed="rId5"/>
          <a:stretch>
            <a:fillRect/>
          </a:stretch>
        </p:blipFill>
        <p:spPr>
          <a:xfrm>
            <a:off x="3279924" y="1528907"/>
            <a:ext cx="4928845" cy="2360292"/>
          </a:xfrm>
          <a:prstGeom prst="rect">
            <a:avLst/>
          </a:prstGeom>
        </p:spPr>
      </p:pic>
      <p:pic>
        <p:nvPicPr>
          <p:cNvPr id="3" name="图片 2"/>
          <p:cNvPicPr>
            <a:picLocks noChangeAspect="1"/>
          </p:cNvPicPr>
          <p:nvPr/>
        </p:nvPicPr>
        <p:blipFill>
          <a:blip r:embed="rId6"/>
          <a:stretch>
            <a:fillRect/>
          </a:stretch>
        </p:blipFill>
        <p:spPr>
          <a:xfrm>
            <a:off x="112240" y="1465887"/>
            <a:ext cx="2189221" cy="2118950"/>
          </a:xfrm>
          <a:prstGeom prst="rect">
            <a:avLst/>
          </a:prstGeom>
        </p:spPr>
      </p:pic>
      <p:pic>
        <p:nvPicPr>
          <p:cNvPr id="5" name="图片 4"/>
          <p:cNvPicPr>
            <a:picLocks noChangeAspect="1"/>
          </p:cNvPicPr>
          <p:nvPr/>
        </p:nvPicPr>
        <p:blipFill>
          <a:blip r:embed="rId7"/>
          <a:stretch>
            <a:fillRect/>
          </a:stretch>
        </p:blipFill>
        <p:spPr>
          <a:xfrm>
            <a:off x="2260187" y="1528907"/>
            <a:ext cx="936984" cy="2539196"/>
          </a:xfrm>
          <a:prstGeom prst="rect">
            <a:avLst/>
          </a:prstGeom>
        </p:spPr>
      </p:pic>
      <p:sp>
        <p:nvSpPr>
          <p:cNvPr id="40" name="椭圆形标注 39"/>
          <p:cNvSpPr/>
          <p:nvPr/>
        </p:nvSpPr>
        <p:spPr bwMode="auto">
          <a:xfrm rot="6340708">
            <a:off x="2416170" y="2932065"/>
            <a:ext cx="204416" cy="204117"/>
          </a:xfrm>
          <a:prstGeom prst="wedgeEllipseCallout">
            <a:avLst>
              <a:gd name="adj1" fmla="val 368171"/>
              <a:gd name="adj2" fmla="val -491986"/>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24" name="矩形 23"/>
          <p:cNvSpPr/>
          <p:nvPr/>
        </p:nvSpPr>
        <p:spPr>
          <a:xfrm>
            <a:off x="2284279" y="1166368"/>
            <a:ext cx="787395" cy="307777"/>
          </a:xfrm>
          <a:prstGeom prst="rect">
            <a:avLst/>
          </a:prstGeom>
        </p:spPr>
        <p:txBody>
          <a:bodyPr wrap="none">
            <a:spAutoFit/>
          </a:bodyPr>
          <a:lstStyle/>
          <a:p>
            <a:r>
              <a:rPr lang="en-US" altLang="zh-CN" sz="1400" b="1" dirty="0">
                <a:solidFill>
                  <a:srgbClr val="00B0F0"/>
                </a:solidFill>
              </a:rPr>
              <a:t>RG67G1</a:t>
            </a:r>
            <a:endParaRPr lang="zh-CN" altLang="en-US" sz="1400" b="1" dirty="0">
              <a:solidFill>
                <a:srgbClr val="00B0F0"/>
              </a:solidFill>
            </a:endParaRPr>
          </a:p>
        </p:txBody>
      </p:sp>
    </p:spTree>
    <p:extLst>
      <p:ext uri="{BB962C8B-B14F-4D97-AF65-F5344CB8AC3E}">
        <p14:creationId xmlns:p14="http://schemas.microsoft.com/office/powerpoint/2010/main" val="15842931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p:cNvGrpSpPr>
            <a:grpSpLocks/>
          </p:cNvGrpSpPr>
          <p:nvPr/>
        </p:nvGrpSpPr>
        <p:grpSpPr bwMode="auto">
          <a:xfrm>
            <a:off x="190973" y="188641"/>
            <a:ext cx="2880701" cy="542986"/>
            <a:chOff x="480" y="1246"/>
            <a:chExt cx="1963" cy="413"/>
          </a:xfrm>
        </p:grpSpPr>
        <p:sp>
          <p:nvSpPr>
            <p:cNvPr id="19"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20"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21"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Structure difference</a:t>
            </a:r>
          </a:p>
        </p:txBody>
      </p:sp>
      <p:sp>
        <p:nvSpPr>
          <p:cNvPr id="22"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23" name="文本框 22"/>
          <p:cNvSpPr txBox="1"/>
          <p:nvPr/>
        </p:nvSpPr>
        <p:spPr>
          <a:xfrm>
            <a:off x="288361" y="678465"/>
            <a:ext cx="3911648" cy="461665"/>
          </a:xfrm>
          <a:prstGeom prst="rect">
            <a:avLst/>
          </a:prstGeom>
          <a:noFill/>
        </p:spPr>
        <p:txBody>
          <a:bodyPr wrap="none" rtlCol="0">
            <a:spAutoFit/>
          </a:bodyPr>
          <a:lstStyle/>
          <a:p>
            <a:pPr marL="342900" indent="-342900">
              <a:buBlip>
                <a:blip r:embed="rId3"/>
              </a:buBlip>
            </a:pPr>
            <a:r>
              <a:rPr lang="en-US" altLang="zh-CN"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New cassette panel</a:t>
            </a:r>
            <a:endParaRPr lang="zh-CN" altLang="en-US" sz="24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3" name="矩形 2"/>
          <p:cNvSpPr/>
          <p:nvPr/>
        </p:nvSpPr>
        <p:spPr>
          <a:xfrm>
            <a:off x="383301" y="1402556"/>
            <a:ext cx="7584127" cy="1015663"/>
          </a:xfrm>
          <a:prstGeom prst="rect">
            <a:avLst/>
          </a:prstGeom>
        </p:spPr>
        <p:txBody>
          <a:bodyPr wrap="none">
            <a:spAutoFit/>
          </a:bodyPr>
          <a:lstStyle/>
          <a:p>
            <a:r>
              <a:rPr lang="en-US" altLang="zh-CN" sz="2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r>
              <a:rPr lang="zh-CN" altLang="en-US"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New cassette panel and old cassette panel are not compatible</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4" name="矩形 3"/>
          <p:cNvSpPr/>
          <p:nvPr/>
        </p:nvSpPr>
        <p:spPr>
          <a:xfrm>
            <a:off x="383301" y="2707954"/>
            <a:ext cx="5237331" cy="338554"/>
          </a:xfrm>
          <a:prstGeom prst="rect">
            <a:avLst/>
          </a:prstGeom>
        </p:spPr>
        <p:txBody>
          <a:bodyPr wrap="none">
            <a:spAutoFit/>
          </a:bodyPr>
          <a:lstStyle/>
          <a:p>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New cassette panel just match new cassette type</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
        <p:nvSpPr>
          <p:cNvPr id="13" name="矩形 12"/>
          <p:cNvSpPr/>
          <p:nvPr/>
        </p:nvSpPr>
        <p:spPr>
          <a:xfrm>
            <a:off x="347488" y="3336243"/>
            <a:ext cx="5767926" cy="338554"/>
          </a:xfrm>
          <a:prstGeom prst="rect">
            <a:avLst/>
          </a:prstGeom>
        </p:spPr>
        <p:txBody>
          <a:bodyPr wrap="none">
            <a:spAutoFit/>
          </a:bodyPr>
          <a:lstStyle/>
          <a:p>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Old cassette panel just match super slim cassette type</a:t>
            </a:r>
            <a:endParaRPr lang="zh-CN" altLang="en-US" sz="1600"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053125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475652" y="96309"/>
            <a:ext cx="5099874" cy="707886"/>
          </a:xfrm>
          <a:prstGeom prst="rect">
            <a:avLst/>
          </a:prstGeom>
          <a:noFill/>
          <a:ln w="9525" algn="ctr">
            <a:noFill/>
            <a:miter lim="800000"/>
            <a:headEnd/>
            <a:tailEnd/>
          </a:ln>
          <a:effectLst/>
        </p:spPr>
        <p:txBody>
          <a:bodyPr wrap="square" anchor="ctr">
            <a:spAutoFit/>
          </a:bodyPr>
          <a:lstStyle/>
          <a:p>
            <a:pPr lvl="0"/>
            <a:r>
              <a:rPr lang="en-US" altLang="ko-KR" sz="4000" dirty="0"/>
              <a:t>Features</a:t>
            </a:r>
            <a:r>
              <a:rPr lang="en-US" altLang="zh-CN" sz="4000" dirty="0"/>
              <a:t> difference</a:t>
            </a:r>
          </a:p>
        </p:txBody>
      </p:sp>
      <p:sp>
        <p:nvSpPr>
          <p:cNvPr id="13" name="矩形 12"/>
          <p:cNvSpPr/>
          <p:nvPr/>
        </p:nvSpPr>
        <p:spPr>
          <a:xfrm>
            <a:off x="471756" y="5904894"/>
            <a:ext cx="5878532" cy="369332"/>
          </a:xfrm>
          <a:prstGeom prst="rect">
            <a:avLst/>
          </a:prstGeom>
        </p:spPr>
        <p:txBody>
          <a:bodyPr wrap="none">
            <a:spAutoFit/>
          </a:bodyPr>
          <a:lstStyle/>
          <a:p>
            <a:r>
              <a:rPr lang="en-US" altLang="zh-CN" dirty="0"/>
              <a:t>Notes:* means optional, #means new functions for 18C.</a:t>
            </a:r>
            <a:endParaRPr lang="zh-CN" altLang="en-US" dirty="0"/>
          </a:p>
        </p:txBody>
      </p:sp>
      <p:sp>
        <p:nvSpPr>
          <p:cNvPr id="14" name="文本框 13"/>
          <p:cNvSpPr txBox="1"/>
          <p:nvPr/>
        </p:nvSpPr>
        <p:spPr>
          <a:xfrm>
            <a:off x="758281" y="1046425"/>
            <a:ext cx="6534615" cy="27084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en-US" altLang="zh-CN" sz="2000" dirty="0">
                <a:solidFill>
                  <a:srgbClr val="1478FE"/>
                </a:solidFill>
              </a:rPr>
              <a:t>New features</a:t>
            </a:r>
          </a:p>
          <a:p>
            <a:r>
              <a:rPr lang="en-US" altLang="zh-CN" sz="2000" dirty="0">
                <a:solidFill>
                  <a:srgbClr val="1478FE"/>
                </a:solidFill>
              </a:rPr>
              <a:t>●</a:t>
            </a:r>
            <a:r>
              <a:rPr lang="en-US" altLang="zh-CN" sz="2000" dirty="0">
                <a:solidFill>
                  <a:srgbClr val="1478FE"/>
                </a:solidFill>
                <a:sym typeface="Calibri" panose="020F0502020204030204" pitchFamily="34" charset="0"/>
              </a:rPr>
              <a:t>1%~100%Grades Indoor Fan Speed</a:t>
            </a:r>
            <a:endParaRPr lang="zh-CN" altLang="en-US" sz="2000" dirty="0">
              <a:solidFill>
                <a:srgbClr val="1478FE"/>
              </a:solidFill>
            </a:endParaRPr>
          </a:p>
          <a:p>
            <a:r>
              <a:rPr lang="en-US" altLang="zh-CN" sz="2000" dirty="0">
                <a:solidFill>
                  <a:srgbClr val="1478FE"/>
                </a:solidFill>
              </a:rPr>
              <a:t>● Active clean</a:t>
            </a:r>
            <a:endParaRPr lang="zh-CN" altLang="en-US" sz="2000" dirty="0">
              <a:solidFill>
                <a:srgbClr val="1478FE"/>
              </a:solidFill>
            </a:endParaRPr>
          </a:p>
          <a:p>
            <a:r>
              <a:rPr lang="en-US" altLang="zh-CN" sz="2000" dirty="0">
                <a:solidFill>
                  <a:srgbClr val="1478FE"/>
                </a:solidFill>
              </a:rPr>
              <a:t>● Twins</a:t>
            </a:r>
            <a:endParaRPr lang="zh-CN" altLang="en-US" sz="2000" dirty="0">
              <a:solidFill>
                <a:srgbClr val="1478FE"/>
              </a:solidFill>
            </a:endParaRPr>
          </a:p>
          <a:p>
            <a:r>
              <a:rPr lang="en-US" altLang="zh-CN" sz="2000" dirty="0">
                <a:solidFill>
                  <a:srgbClr val="1478FE"/>
                </a:solidFill>
              </a:rPr>
              <a:t>● </a:t>
            </a:r>
            <a:r>
              <a:rPr lang="en-US" altLang="zh-CN" sz="2000" dirty="0">
                <a:solidFill>
                  <a:srgbClr val="1478FE"/>
                </a:solidFill>
                <a:sym typeface="Calibri" panose="020F0502020204030204" pitchFamily="34" charset="0"/>
              </a:rPr>
              <a:t>GA compressor frequency control</a:t>
            </a:r>
          </a:p>
          <a:p>
            <a:r>
              <a:rPr lang="en-US" altLang="zh-CN" sz="2000" dirty="0">
                <a:solidFill>
                  <a:srgbClr val="1478FE"/>
                </a:solidFill>
              </a:rPr>
              <a:t>● </a:t>
            </a:r>
            <a:r>
              <a:rPr lang="en-US" altLang="zh-CN" sz="2000" dirty="0">
                <a:solidFill>
                  <a:srgbClr val="1478FE"/>
                </a:solidFill>
                <a:sym typeface="Calibri" panose="020F0502020204030204" pitchFamily="34" charset="0"/>
              </a:rPr>
              <a:t>X-ECO</a:t>
            </a:r>
          </a:p>
          <a:p>
            <a:r>
              <a:rPr lang="en-US" altLang="zh-CN" sz="2000" dirty="0">
                <a:solidFill>
                  <a:srgbClr val="1478FE"/>
                </a:solidFill>
              </a:rPr>
              <a:t>● </a:t>
            </a:r>
            <a:r>
              <a:rPr lang="en-US" altLang="zh-CN" sz="2000" dirty="0">
                <a:solidFill>
                  <a:srgbClr val="1478FE"/>
                </a:solidFill>
                <a:sym typeface="Calibri" panose="020F0502020204030204" pitchFamily="34" charset="0"/>
              </a:rPr>
              <a:t>Gear</a:t>
            </a:r>
            <a:endParaRPr lang="zh-CN" altLang="en-US" sz="2000" dirty="0">
              <a:solidFill>
                <a:srgbClr val="1478FE"/>
              </a:solidFill>
            </a:endParaRPr>
          </a:p>
          <a:p>
            <a:pPr defTabSz="1828800"/>
            <a:endParaRPr lang="zh-CN" altLang="en-US" sz="1200" dirty="0"/>
          </a:p>
          <a:p>
            <a:pPr marL="0" marR="0" indent="0" algn="l" defTabSz="18288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1478FE"/>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pic>
        <p:nvPicPr>
          <p:cNvPr id="5" name="图片 4"/>
          <p:cNvPicPr>
            <a:picLocks noChangeAspect="1"/>
          </p:cNvPicPr>
          <p:nvPr/>
        </p:nvPicPr>
        <p:blipFill>
          <a:blip r:embed="rId3"/>
          <a:stretch>
            <a:fillRect/>
          </a:stretch>
        </p:blipFill>
        <p:spPr>
          <a:xfrm>
            <a:off x="471756" y="4092785"/>
            <a:ext cx="8214222" cy="1030423"/>
          </a:xfrm>
          <a:prstGeom prst="rect">
            <a:avLst/>
          </a:prstGeom>
        </p:spPr>
      </p:pic>
      <p:sp>
        <p:nvSpPr>
          <p:cNvPr id="6" name="文本框 5"/>
          <p:cNvSpPr txBox="1"/>
          <p:nvPr/>
        </p:nvSpPr>
        <p:spPr>
          <a:xfrm>
            <a:off x="406185" y="3754853"/>
            <a:ext cx="6534615" cy="86176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r>
              <a:rPr lang="en-US" altLang="zh-CN" sz="2000" dirty="0">
                <a:solidFill>
                  <a:srgbClr val="1478FE"/>
                </a:solidFill>
              </a:rPr>
              <a:t>Below are old features, new LC also have below features</a:t>
            </a:r>
          </a:p>
          <a:p>
            <a:pPr defTabSz="1828800"/>
            <a:endParaRPr lang="zh-CN" altLang="en-US" sz="1200" dirty="0"/>
          </a:p>
          <a:p>
            <a:pPr marL="0" marR="0" indent="0" algn="l" defTabSz="18288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1478FE"/>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32122736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31385" y="289596"/>
            <a:ext cx="5099874" cy="707886"/>
          </a:xfrm>
          <a:prstGeom prst="rect">
            <a:avLst/>
          </a:prstGeom>
          <a:noFill/>
          <a:ln w="9525" algn="ctr">
            <a:noFill/>
            <a:miter lim="800000"/>
            <a:headEnd/>
            <a:tailEnd/>
          </a:ln>
          <a:effectLst/>
        </p:spPr>
        <p:txBody>
          <a:bodyPr wrap="square" anchor="ctr">
            <a:spAutoFit/>
          </a:bodyPr>
          <a:lstStyle/>
          <a:p>
            <a:pPr lvl="0"/>
            <a:r>
              <a:rPr lang="en-US" altLang="zh-CN" sz="4000" dirty="0"/>
              <a:t>Electrical difference</a:t>
            </a:r>
            <a:endParaRPr lang="zh-CN" altLang="en-US" sz="4000" dirty="0"/>
          </a:p>
        </p:txBody>
      </p:sp>
      <p:sp>
        <p:nvSpPr>
          <p:cNvPr id="2" name="文本框 1"/>
          <p:cNvSpPr txBox="1"/>
          <p:nvPr/>
        </p:nvSpPr>
        <p:spPr>
          <a:xfrm>
            <a:off x="758282" y="1373527"/>
            <a:ext cx="6534615" cy="147732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defTabSz="1828800"/>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dirty="0">
                <a:solidFill>
                  <a:srgbClr val="1478FE"/>
                </a:solidFill>
              </a:rPr>
              <a:t>PCB function</a:t>
            </a:r>
          </a:p>
          <a:p>
            <a:pPr lvl="0"/>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dirty="0">
                <a:solidFill>
                  <a:srgbClr val="1478FE"/>
                </a:solidFill>
              </a:rPr>
              <a:t> New refrigerant cool stream inverter technology </a:t>
            </a:r>
            <a:endParaRPr lang="zh-CN" altLang="en-US" sz="2000" dirty="0">
              <a:solidFill>
                <a:srgbClr val="1478FE"/>
              </a:solidFill>
            </a:endParaRPr>
          </a:p>
          <a:p>
            <a:pPr defTabSz="1828800"/>
            <a:r>
              <a:rPr lang="en-US" altLang="zh-CN" sz="2000" dirty="0">
                <a:solidFill>
                  <a:srgbClr val="1478FE"/>
                </a:solidFill>
                <a:ea typeface="Microsoft YaHei" panose="020B0503020204020204" pitchFamily="34" charset="-122"/>
                <a:cs typeface="Arial" panose="020B0604020202020204" pitchFamily="34" charset="0"/>
              </a:rPr>
              <a:t>●</a:t>
            </a:r>
            <a:r>
              <a:rPr lang="en-US" altLang="zh-CN" sz="2000" dirty="0">
                <a:solidFill>
                  <a:srgbClr val="1478FE"/>
                </a:solidFill>
              </a:rPr>
              <a:t> Communication way</a:t>
            </a:r>
            <a:endParaRPr lang="zh-CN" altLang="en-US" sz="2000" dirty="0">
              <a:solidFill>
                <a:srgbClr val="1478FE"/>
              </a:solidFill>
            </a:endParaRPr>
          </a:p>
          <a:p>
            <a:pPr defTabSz="1828800"/>
            <a:endParaRPr lang="zh-CN" altLang="en-US" sz="1200" dirty="0"/>
          </a:p>
          <a:p>
            <a:pPr marL="0" marR="0" indent="0" algn="l" defTabSz="18288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rgbClr val="1478FE"/>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80538060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5756704" cy="707886"/>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sym typeface="Calibri" panose="020F0502020204030204" pitchFamily="34" charset="0"/>
              </a:rPr>
              <a:t>1%~100%Grades Indoor Fan Speed</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sym typeface="Calibri" panose="020F0502020204030204" pitchFamily="34" charset="0"/>
            </a:endParaRPr>
          </a:p>
          <a:p>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4" name="矩形 13"/>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723" y="1596911"/>
            <a:ext cx="2063723" cy="147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图片 1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407" y="1192224"/>
            <a:ext cx="3189932" cy="2286727"/>
          </a:xfrm>
          <a:prstGeom prst="rect">
            <a:avLst/>
          </a:prstGeom>
        </p:spPr>
      </p:pic>
      <p:graphicFrame>
        <p:nvGraphicFramePr>
          <p:cNvPr id="21" name="图示 20"/>
          <p:cNvGraphicFramePr/>
          <p:nvPr>
            <p:extLst>
              <p:ext uri="{D42A27DB-BD31-4B8C-83A1-F6EECF244321}">
                <p14:modId xmlns:p14="http://schemas.microsoft.com/office/powerpoint/2010/main" val="3452903668"/>
              </p:ext>
            </p:extLst>
          </p:nvPr>
        </p:nvGraphicFramePr>
        <p:xfrm>
          <a:off x="4598982" y="1230613"/>
          <a:ext cx="3690164" cy="22734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矩形 21"/>
          <p:cNvSpPr>
            <a:spLocks noChangeArrowheads="1"/>
          </p:cNvSpPr>
          <p:nvPr/>
        </p:nvSpPr>
        <p:spPr bwMode="auto">
          <a:xfrm>
            <a:off x="375594" y="4129622"/>
            <a:ext cx="11208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latin typeface="Arial" panose="020B0604020202020204" pitchFamily="34" charset="0"/>
                <a:ea typeface="Dotum" pitchFamily="34" charset="-127"/>
                <a:cs typeface="Arial" panose="020B0604020202020204" pitchFamily="34" charset="0"/>
              </a:rPr>
              <a:t>Due to the DC fan motor, indoor fan speeds are 100 grades, more comfortable and energy saving.</a:t>
            </a:r>
          </a:p>
        </p:txBody>
      </p:sp>
      <p:sp>
        <p:nvSpPr>
          <p:cNvPr id="23" name="矩形 22"/>
          <p:cNvSpPr/>
          <p:nvPr/>
        </p:nvSpPr>
        <p:spPr>
          <a:xfrm>
            <a:off x="288361" y="4415459"/>
            <a:ext cx="8315429" cy="715581"/>
          </a:xfrm>
          <a:prstGeom prst="rect">
            <a:avLst/>
          </a:prstGeom>
        </p:spPr>
        <p:txBody>
          <a:bodyPr wrap="square">
            <a:spAutoFit/>
          </a:bodyPr>
          <a:lstStyle/>
          <a:p>
            <a:r>
              <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rPr>
              <a:t>Via remote controller to select fan speed first, then the controller will display fan speed percentage, you can use the “UP and Down” button </a:t>
            </a:r>
            <a:r>
              <a:rPr lang="en-US" altLang="zh-CN" i="1" dirty="0">
                <a:solidFill>
                  <a:srgbClr val="FF0000"/>
                </a:solidFill>
                <a:latin typeface="Arial" panose="020B0604020202020204" pitchFamily="34" charset="0"/>
                <a:cs typeface="Arial" panose="020B0604020202020204" pitchFamily="34" charset="0"/>
              </a:rPr>
              <a:t>to increase or  decrease fan speed in 1% increments, </a:t>
            </a:r>
            <a:r>
              <a:rPr lang="en-US" altLang="zh-CN" dirty="0">
                <a:solidFill>
                  <a:srgbClr val="FF0000"/>
                </a:solidFill>
                <a:latin typeface="Arial" panose="020B0604020202020204" pitchFamily="34" charset="0"/>
                <a:ea typeface="Arial Unicode MS" panose="020B0604020202020204" pitchFamily="34" charset="-122"/>
                <a:cs typeface="Arial" panose="020B0604020202020204" pitchFamily="34" charset="0"/>
              </a:rPr>
              <a:t>to change into any percentage.</a:t>
            </a:r>
            <a:endParaRPr lang="zh-CN" altLang="en-US" dirty="0">
              <a:solidFill>
                <a:srgbClr val="FF0000"/>
              </a:solidFill>
              <a:latin typeface="Arial" panose="020B0604020202020204" pitchFamily="34" charset="0"/>
              <a:cs typeface="Arial" panose="020B0604020202020204" pitchFamily="34" charset="0"/>
            </a:endParaRPr>
          </a:p>
        </p:txBody>
      </p:sp>
      <p:sp>
        <p:nvSpPr>
          <p:cNvPr id="24" name="右箭头 23"/>
          <p:cNvSpPr/>
          <p:nvPr/>
        </p:nvSpPr>
        <p:spPr>
          <a:xfrm>
            <a:off x="7329321" y="2206163"/>
            <a:ext cx="538792" cy="341957"/>
          </a:xfrm>
          <a:prstGeom prst="rightArrow">
            <a:avLst/>
          </a:prstGeom>
          <a:solidFill>
            <a:schemeClr val="tx2"/>
          </a:solidFill>
          <a:ln>
            <a:solidFill>
              <a:schemeClr val="tx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95000"/>
              </a:lnSpc>
            </a:pPr>
            <a:endParaRPr lang="zh-CN" altLang="en-US" sz="1600"/>
          </a:p>
        </p:txBody>
      </p:sp>
      <p:pic>
        <p:nvPicPr>
          <p:cNvPr id="25" name="图片 24"/>
          <p:cNvPicPr>
            <a:picLocks noChangeAspect="1"/>
          </p:cNvPicPr>
          <p:nvPr/>
        </p:nvPicPr>
        <p:blipFill>
          <a:blip r:embed="rId11"/>
          <a:stretch>
            <a:fillRect/>
          </a:stretch>
        </p:blipFill>
        <p:spPr>
          <a:xfrm>
            <a:off x="7939875" y="1062747"/>
            <a:ext cx="936984" cy="2539196"/>
          </a:xfrm>
          <a:prstGeom prst="rect">
            <a:avLst/>
          </a:prstGeom>
        </p:spPr>
      </p:pic>
      <p:sp>
        <p:nvSpPr>
          <p:cNvPr id="10" name="矩形 9"/>
          <p:cNvSpPr/>
          <p:nvPr/>
        </p:nvSpPr>
        <p:spPr>
          <a:xfrm>
            <a:off x="8446831" y="2008484"/>
            <a:ext cx="399016" cy="327103"/>
          </a:xfrm>
          <a:prstGeom prst="rect">
            <a:avLst/>
          </a:prstGeom>
          <a:noFill/>
          <a:ln>
            <a:solidFill>
              <a:srgbClr val="C00000"/>
            </a:solidFill>
          </a:ln>
        </p:spPr>
        <p:style>
          <a:lnRef idx="2">
            <a:schemeClr val="dk1"/>
          </a:lnRef>
          <a:fillRef idx="1">
            <a:schemeClr val="lt1"/>
          </a:fillRef>
          <a:effectRef idx="0">
            <a:schemeClr val="dk1"/>
          </a:effectRef>
          <a:fontRef idx="minor">
            <a:schemeClr val="dk1"/>
          </a:fontRef>
        </p:style>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Tree>
    <p:extLst>
      <p:ext uri="{BB962C8B-B14F-4D97-AF65-F5344CB8AC3E}">
        <p14:creationId xmlns:p14="http://schemas.microsoft.com/office/powerpoint/2010/main" val="187214277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2385589"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Active clean</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grpSp>
        <p:nvGrpSpPr>
          <p:cNvPr id="9" name="组合 8"/>
          <p:cNvGrpSpPr/>
          <p:nvPr/>
        </p:nvGrpSpPr>
        <p:grpSpPr>
          <a:xfrm>
            <a:off x="1" y="1068161"/>
            <a:ext cx="9143999" cy="4075338"/>
            <a:chOff x="-23984" y="-544850"/>
            <a:chExt cx="9144000" cy="5138928"/>
          </a:xfrm>
        </p:grpSpPr>
        <p:pic>
          <p:nvPicPr>
            <p:cNvPr id="10" name="图片 9">
              <a:extLst>
                <a:ext uri="{FF2B5EF4-FFF2-40B4-BE49-F238E27FC236}">
                  <a16:creationId xmlns:a16="http://schemas.microsoft.com/office/drawing/2014/main" id="{CD874D46-2B7B-5C42-A535-88D676FAB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4" y="-544850"/>
              <a:ext cx="9144000" cy="5138928"/>
            </a:xfrm>
            <a:prstGeom prst="rect">
              <a:avLst/>
            </a:prstGeom>
          </p:spPr>
        </p:pic>
        <p:sp>
          <p:nvSpPr>
            <p:cNvPr id="11" name="矩形 10">
              <a:extLst>
                <a:ext uri="{FF2B5EF4-FFF2-40B4-BE49-F238E27FC236}">
                  <a16:creationId xmlns:a16="http://schemas.microsoft.com/office/drawing/2014/main" id="{22F81468-D556-D249-B4F7-76375F17F4B6}"/>
                </a:ext>
              </a:extLst>
            </p:cNvPr>
            <p:cNvSpPr/>
            <p:nvPr/>
          </p:nvSpPr>
          <p:spPr>
            <a:xfrm>
              <a:off x="152870" y="473723"/>
              <a:ext cx="4164786" cy="1979313"/>
            </a:xfrm>
            <a:prstGeom prst="rect">
              <a:avLst/>
            </a:prstGeom>
          </p:spPr>
          <p:txBody>
            <a:bodyPr wrap="square">
              <a:spAutoFit/>
            </a:bodyPr>
            <a:lstStyle/>
            <a:p>
              <a:pPr algn="l" defTabSz="1219080"/>
              <a:r>
                <a:rPr lang="en-US" altLang="zh-CN" sz="1200" dirty="0">
                  <a:solidFill>
                    <a:prstClr val="white"/>
                  </a:solidFill>
                  <a:latin typeface="Century Gothic" panose="020B0502020202020204" pitchFamily="34" charset="0"/>
                  <a:ea typeface="PingFang SC" panose="020B0400000000000000" pitchFamily="34" charset="-122"/>
                  <a:cs typeface="Gotham Book" charset="0"/>
                  <a:sym typeface="Helvetica Neue"/>
                </a:rPr>
                <a:t>The active Clean Technology washes away dust, mold, and grease that may cause odors when it adheres to the heat exchanger by automatically freezing and then rapidly thawing the frost.</a:t>
              </a:r>
            </a:p>
            <a:p>
              <a:pPr algn="l" defTabSz="1219080"/>
              <a:endParaRPr lang="en-US" altLang="zh-CN" sz="1200" dirty="0">
                <a:solidFill>
                  <a:prstClr val="white"/>
                </a:solidFill>
                <a:latin typeface="Century Gothic" panose="020B0502020202020204" pitchFamily="34" charset="0"/>
                <a:ea typeface="PingFang SC" panose="020B0400000000000000" pitchFamily="34" charset="-122"/>
                <a:cs typeface="Gotham Book" charset="0"/>
                <a:sym typeface="Helvetica Neue"/>
              </a:endParaRPr>
            </a:p>
            <a:p>
              <a:pPr algn="l" defTabSz="1219080"/>
              <a:r>
                <a:rPr lang="en-US" altLang="zh-CN" sz="1200" dirty="0">
                  <a:solidFill>
                    <a:prstClr val="white"/>
                  </a:solidFill>
                  <a:latin typeface="Century Gothic" panose="020B0502020202020204" pitchFamily="34" charset="0"/>
                  <a:ea typeface="PingFang SC" panose="020B0400000000000000" pitchFamily="34" charset="-122"/>
                  <a:cs typeface="Gotham Book" charset="0"/>
                  <a:sym typeface="Helvetica Neue"/>
                </a:rPr>
                <a:t>The internal wind wheel then keeps operating to blow-dry the evaporator, thus preventing the growth of mold and keeping the inside clean. </a:t>
              </a:r>
            </a:p>
          </p:txBody>
        </p:sp>
      </p:grpSp>
      <p:pic>
        <p:nvPicPr>
          <p:cNvPr id="13" name="图片 12"/>
          <p:cNvPicPr>
            <a:picLocks noChangeAspect="1"/>
          </p:cNvPicPr>
          <p:nvPr/>
        </p:nvPicPr>
        <p:blipFill>
          <a:blip r:embed="rId5"/>
          <a:stretch>
            <a:fillRect/>
          </a:stretch>
        </p:blipFill>
        <p:spPr>
          <a:xfrm>
            <a:off x="176855" y="3512552"/>
            <a:ext cx="4346377" cy="1105101"/>
          </a:xfrm>
          <a:prstGeom prst="rect">
            <a:avLst/>
          </a:prstGeom>
        </p:spPr>
      </p:pic>
      <p:sp>
        <p:nvSpPr>
          <p:cNvPr id="14" name="矩形 13"/>
          <p:cNvSpPr/>
          <p:nvPr/>
        </p:nvSpPr>
        <p:spPr>
          <a:xfrm>
            <a:off x="100492" y="4575168"/>
            <a:ext cx="1023037" cy="461665"/>
          </a:xfrm>
          <a:prstGeom prst="rect">
            <a:avLst/>
          </a:prstGeom>
        </p:spPr>
        <p:txBody>
          <a:bodyPr wrap="none">
            <a:spAutoFit/>
          </a:bodyPr>
          <a:lstStyle/>
          <a:p>
            <a:r>
              <a:rPr lang="en-US" altLang="zh-CN" sz="1200" dirty="0">
                <a:solidFill>
                  <a:schemeClr val="bg1"/>
                </a:solidFill>
                <a:latin typeface="Century Gothic" panose="020B0502020202020204" pitchFamily="34" charset="0"/>
                <a:ea typeface="PingFang SC" panose="020B0400000000000000" pitchFamily="34" charset="-122"/>
                <a:sym typeface="Helvetica Neue"/>
              </a:rPr>
              <a:t>Step1</a:t>
            </a:r>
            <a:r>
              <a:rPr lang="zh-CN" altLang="en-US" sz="1200" dirty="0">
                <a:solidFill>
                  <a:schemeClr val="bg1"/>
                </a:solidFill>
                <a:latin typeface="Century Gothic" panose="020B0502020202020204" pitchFamily="34" charset="0"/>
                <a:ea typeface="PingFang SC" panose="020B0400000000000000" pitchFamily="34" charset="-122"/>
                <a:sym typeface="Helvetica Neue"/>
              </a:rPr>
              <a:t>：</a:t>
            </a:r>
            <a:endParaRPr lang="en-US" altLang="zh-CN" sz="1200" dirty="0">
              <a:solidFill>
                <a:schemeClr val="bg1"/>
              </a:solidFill>
              <a:latin typeface="Century Gothic" panose="020B0502020202020204" pitchFamily="34" charset="0"/>
              <a:ea typeface="PingFang SC" panose="020B0400000000000000" pitchFamily="34" charset="-122"/>
              <a:sym typeface="Helvetica Neue"/>
            </a:endParaRPr>
          </a:p>
          <a:p>
            <a:r>
              <a:rPr lang="en-US" altLang="zh-CN" sz="1200" dirty="0">
                <a:solidFill>
                  <a:schemeClr val="bg1"/>
                </a:solidFill>
                <a:latin typeface="Century Gothic" panose="020B0502020202020204" pitchFamily="34" charset="0"/>
                <a:ea typeface="PingFang SC" panose="020B0400000000000000" pitchFamily="34" charset="-122"/>
                <a:sym typeface="Helvetica Neue"/>
              </a:rPr>
              <a:t>Cool  </a:t>
            </a:r>
            <a:r>
              <a:rPr lang="en-US" altLang="zh-CN" sz="1200" dirty="0" err="1">
                <a:solidFill>
                  <a:schemeClr val="bg1"/>
                </a:solidFill>
                <a:latin typeface="Century Gothic" panose="020B0502020202020204" pitchFamily="34" charset="0"/>
                <a:ea typeface="PingFang SC" panose="020B0400000000000000" pitchFamily="34" charset="-122"/>
                <a:sym typeface="Helvetica Neue"/>
              </a:rPr>
              <a:t>evap</a:t>
            </a:r>
            <a:endParaRPr lang="zh-CN" altLang="en-US" sz="1200" dirty="0">
              <a:solidFill>
                <a:schemeClr val="bg1"/>
              </a:solidFill>
            </a:endParaRPr>
          </a:p>
        </p:txBody>
      </p:sp>
      <p:sp>
        <p:nvSpPr>
          <p:cNvPr id="15" name="矩形 14"/>
          <p:cNvSpPr/>
          <p:nvPr/>
        </p:nvSpPr>
        <p:spPr>
          <a:xfrm>
            <a:off x="2443160" y="4542657"/>
            <a:ext cx="1117614" cy="646331"/>
          </a:xfrm>
          <a:prstGeom prst="rect">
            <a:avLst/>
          </a:prstGeom>
        </p:spPr>
        <p:txBody>
          <a:bodyPr wrap="none">
            <a:spAutoFit/>
          </a:bodyPr>
          <a:lstStyle/>
          <a:p>
            <a:r>
              <a:rPr lang="en-US" altLang="zh-CN" sz="1200" dirty="0">
                <a:solidFill>
                  <a:schemeClr val="bg1"/>
                </a:solidFill>
                <a:latin typeface="Century Gothic" panose="020B0502020202020204" pitchFamily="34" charset="0"/>
                <a:ea typeface="PingFang SC" panose="020B0400000000000000" pitchFamily="34" charset="-122"/>
                <a:sym typeface="Helvetica Neue"/>
              </a:rPr>
              <a:t>Step3</a:t>
            </a:r>
            <a:r>
              <a:rPr lang="zh-CN" altLang="en-US" sz="1200" dirty="0">
                <a:solidFill>
                  <a:schemeClr val="bg1"/>
                </a:solidFill>
                <a:latin typeface="Century Gothic" panose="020B0502020202020204" pitchFamily="34" charset="0"/>
                <a:ea typeface="PingFang SC" panose="020B0400000000000000" pitchFamily="34" charset="-122"/>
                <a:sym typeface="Helvetica Neue"/>
              </a:rPr>
              <a:t>：</a:t>
            </a:r>
            <a:endParaRPr lang="en-US" altLang="zh-CN" sz="1200" dirty="0">
              <a:solidFill>
                <a:schemeClr val="bg1"/>
              </a:solidFill>
              <a:latin typeface="Century Gothic" panose="020B0502020202020204" pitchFamily="34" charset="0"/>
              <a:ea typeface="PingFang SC" panose="020B0400000000000000" pitchFamily="34" charset="-122"/>
              <a:sym typeface="Helvetica Neue"/>
            </a:endParaRPr>
          </a:p>
          <a:p>
            <a:r>
              <a:rPr lang="en-US" altLang="zh-CN" sz="1200" dirty="0" err="1">
                <a:solidFill>
                  <a:schemeClr val="bg1"/>
                </a:solidFill>
                <a:latin typeface="Century Gothic" panose="020B0502020202020204" pitchFamily="34" charset="0"/>
                <a:ea typeface="PingFang SC" panose="020B0400000000000000" pitchFamily="34" charset="-122"/>
                <a:sym typeface="Helvetica Neue"/>
              </a:rPr>
              <a:t>Evap</a:t>
            </a:r>
            <a:r>
              <a:rPr lang="en-US" altLang="zh-CN" sz="1200" dirty="0">
                <a:solidFill>
                  <a:schemeClr val="bg1"/>
                </a:solidFill>
                <a:latin typeface="Century Gothic" panose="020B0502020202020204" pitchFamily="34" charset="0"/>
                <a:ea typeface="PingFang SC" panose="020B0400000000000000" pitchFamily="34" charset="-122"/>
                <a:sym typeface="Helvetica Neue"/>
              </a:rPr>
              <a:t> defrost</a:t>
            </a:r>
          </a:p>
          <a:p>
            <a:r>
              <a:rPr lang="en-US" altLang="zh-CN" sz="1200" dirty="0">
                <a:solidFill>
                  <a:schemeClr val="bg1"/>
                </a:solidFill>
                <a:latin typeface="Century Gothic" panose="020B0502020202020204" pitchFamily="34" charset="0"/>
                <a:ea typeface="PingFang SC" panose="020B0400000000000000" pitchFamily="34" charset="-122"/>
                <a:sym typeface="Helvetica Neue"/>
              </a:rPr>
              <a:t> and heat</a:t>
            </a:r>
            <a:endParaRPr lang="zh-CN" altLang="en-US" sz="1200" dirty="0">
              <a:solidFill>
                <a:schemeClr val="bg1"/>
              </a:solidFill>
            </a:endParaRPr>
          </a:p>
        </p:txBody>
      </p:sp>
      <p:sp>
        <p:nvSpPr>
          <p:cNvPr id="16" name="矩形 15"/>
          <p:cNvSpPr/>
          <p:nvPr/>
        </p:nvSpPr>
        <p:spPr>
          <a:xfrm>
            <a:off x="1300383" y="4575168"/>
            <a:ext cx="912429" cy="461665"/>
          </a:xfrm>
          <a:prstGeom prst="rect">
            <a:avLst/>
          </a:prstGeom>
        </p:spPr>
        <p:txBody>
          <a:bodyPr wrap="none">
            <a:spAutoFit/>
          </a:bodyPr>
          <a:lstStyle/>
          <a:p>
            <a:r>
              <a:rPr lang="en-US" altLang="zh-CN" sz="1200" dirty="0">
                <a:solidFill>
                  <a:schemeClr val="bg1"/>
                </a:solidFill>
                <a:latin typeface="Century Gothic" panose="020B0502020202020204" pitchFamily="34" charset="0"/>
                <a:ea typeface="PingFang SC" panose="020B0400000000000000" pitchFamily="34" charset="-122"/>
                <a:sym typeface="Helvetica Neue"/>
              </a:rPr>
              <a:t>Step2</a:t>
            </a:r>
            <a:r>
              <a:rPr lang="zh-CN" altLang="en-US" sz="1200" dirty="0">
                <a:solidFill>
                  <a:schemeClr val="bg1"/>
                </a:solidFill>
                <a:latin typeface="Century Gothic" panose="020B0502020202020204" pitchFamily="34" charset="0"/>
                <a:ea typeface="PingFang SC" panose="020B0400000000000000" pitchFamily="34" charset="-122"/>
                <a:sym typeface="Helvetica Neue"/>
              </a:rPr>
              <a:t>：</a:t>
            </a:r>
            <a:endParaRPr lang="en-US" altLang="zh-CN" sz="1200" dirty="0">
              <a:solidFill>
                <a:schemeClr val="bg1"/>
              </a:solidFill>
              <a:latin typeface="Century Gothic" panose="020B0502020202020204" pitchFamily="34" charset="0"/>
              <a:ea typeface="PingFang SC" panose="020B0400000000000000" pitchFamily="34" charset="-122"/>
              <a:sym typeface="Helvetica Neue"/>
            </a:endParaRPr>
          </a:p>
          <a:p>
            <a:r>
              <a:rPr lang="en-US" altLang="zh-CN" sz="1200" dirty="0" err="1">
                <a:solidFill>
                  <a:schemeClr val="bg1"/>
                </a:solidFill>
                <a:latin typeface="Century Gothic" panose="020B0502020202020204" pitchFamily="34" charset="0"/>
                <a:ea typeface="PingFang SC" panose="020B0400000000000000" pitchFamily="34" charset="-122"/>
                <a:sym typeface="Helvetica Neue"/>
              </a:rPr>
              <a:t>Evap</a:t>
            </a:r>
            <a:r>
              <a:rPr lang="en-US" altLang="zh-CN" sz="1200" dirty="0">
                <a:solidFill>
                  <a:schemeClr val="bg1"/>
                </a:solidFill>
                <a:latin typeface="Century Gothic" panose="020B0502020202020204" pitchFamily="34" charset="0"/>
                <a:ea typeface="PingFang SC" panose="020B0400000000000000" pitchFamily="34" charset="-122"/>
                <a:sym typeface="Helvetica Neue"/>
              </a:rPr>
              <a:t> frost</a:t>
            </a:r>
            <a:endParaRPr lang="zh-CN" altLang="en-US" sz="1200" dirty="0">
              <a:solidFill>
                <a:schemeClr val="bg1"/>
              </a:solidFill>
            </a:endParaRPr>
          </a:p>
        </p:txBody>
      </p:sp>
      <p:sp>
        <p:nvSpPr>
          <p:cNvPr id="17" name="矩形 16"/>
          <p:cNvSpPr/>
          <p:nvPr/>
        </p:nvSpPr>
        <p:spPr>
          <a:xfrm>
            <a:off x="3584703" y="4596411"/>
            <a:ext cx="756938" cy="461665"/>
          </a:xfrm>
          <a:prstGeom prst="rect">
            <a:avLst/>
          </a:prstGeom>
        </p:spPr>
        <p:txBody>
          <a:bodyPr wrap="none">
            <a:spAutoFit/>
          </a:bodyPr>
          <a:lstStyle/>
          <a:p>
            <a:r>
              <a:rPr lang="en-US" altLang="zh-CN" sz="1200" dirty="0">
                <a:solidFill>
                  <a:schemeClr val="bg1"/>
                </a:solidFill>
                <a:latin typeface="Century Gothic" panose="020B0502020202020204" pitchFamily="34" charset="0"/>
                <a:ea typeface="PingFang SC" panose="020B0400000000000000" pitchFamily="34" charset="-122"/>
                <a:sym typeface="Helvetica Neue"/>
              </a:rPr>
              <a:t>Step4</a:t>
            </a:r>
            <a:r>
              <a:rPr lang="zh-CN" altLang="en-US" sz="1200" dirty="0">
                <a:solidFill>
                  <a:schemeClr val="bg1"/>
                </a:solidFill>
                <a:latin typeface="Century Gothic" panose="020B0502020202020204" pitchFamily="34" charset="0"/>
                <a:ea typeface="PingFang SC" panose="020B0400000000000000" pitchFamily="34" charset="-122"/>
                <a:sym typeface="Helvetica Neue"/>
              </a:rPr>
              <a:t>：</a:t>
            </a:r>
            <a:endParaRPr lang="en-US" altLang="zh-CN" sz="1200" dirty="0">
              <a:solidFill>
                <a:schemeClr val="bg1"/>
              </a:solidFill>
              <a:latin typeface="Century Gothic" panose="020B0502020202020204" pitchFamily="34" charset="0"/>
              <a:ea typeface="PingFang SC" panose="020B0400000000000000" pitchFamily="34" charset="-122"/>
              <a:sym typeface="Helvetica Neue"/>
            </a:endParaRPr>
          </a:p>
          <a:p>
            <a:r>
              <a:rPr lang="en-US" altLang="zh-CN" sz="1200" dirty="0">
                <a:solidFill>
                  <a:schemeClr val="bg1"/>
                </a:solidFill>
                <a:latin typeface="Century Gothic" panose="020B0502020202020204" pitchFamily="34" charset="0"/>
                <a:ea typeface="PingFang SC" panose="020B0400000000000000" pitchFamily="34" charset="-122"/>
                <a:sym typeface="Helvetica Neue"/>
              </a:rPr>
              <a:t>Fan </a:t>
            </a:r>
            <a:endParaRPr lang="zh-CN" altLang="en-US" sz="1200" dirty="0">
              <a:solidFill>
                <a:schemeClr val="bg1"/>
              </a:solidFill>
            </a:endParaRPr>
          </a:p>
        </p:txBody>
      </p:sp>
      <p:sp>
        <p:nvSpPr>
          <p:cNvPr id="18" name="矩形 17"/>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6"/>
          <a:stretch>
            <a:fillRect/>
          </a:stretch>
        </p:blipFill>
        <p:spPr>
          <a:xfrm>
            <a:off x="4655971" y="4485857"/>
            <a:ext cx="4468205" cy="570229"/>
          </a:xfrm>
          <a:prstGeom prst="rect">
            <a:avLst/>
          </a:prstGeom>
        </p:spPr>
      </p:pic>
    </p:spTree>
    <p:extLst>
      <p:ext uri="{BB962C8B-B14F-4D97-AF65-F5344CB8AC3E}">
        <p14:creationId xmlns:p14="http://schemas.microsoft.com/office/powerpoint/2010/main" val="49443825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1369286"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Twins</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pic>
        <p:nvPicPr>
          <p:cNvPr id="14" name="Picture 2"/>
          <p:cNvPicPr>
            <a:picLocks noChangeAspect="1" noChangeArrowheads="1"/>
          </p:cNvPicPr>
          <p:nvPr/>
        </p:nvPicPr>
        <p:blipFill>
          <a:blip r:embed="rId4"/>
          <a:srcRect/>
          <a:stretch>
            <a:fillRect/>
          </a:stretch>
        </p:blipFill>
        <p:spPr bwMode="auto">
          <a:xfrm>
            <a:off x="4679576" y="662956"/>
            <a:ext cx="3383280" cy="2043570"/>
          </a:xfrm>
          <a:prstGeom prst="rect">
            <a:avLst/>
          </a:prstGeom>
          <a:noFill/>
          <a:ln>
            <a:noFill/>
          </a:ln>
          <a:effectLst>
            <a:prstShdw prst="shdw17">
              <a:srgbClr val="629DD1">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mpd="sng">
                <a:solidFill>
                  <a:schemeClr val="tx1"/>
                </a:solidFill>
                <a:miter lim="800000"/>
                <a:headEnd/>
                <a:tailEnd/>
              </a14:hiddenLine>
            </a:ext>
          </a:extLst>
        </p:spPr>
      </p:pic>
      <p:sp>
        <p:nvSpPr>
          <p:cNvPr id="15" name="TextBox 3"/>
          <p:cNvSpPr txBox="1">
            <a:spLocks noChangeArrowheads="1"/>
          </p:cNvSpPr>
          <p:nvPr/>
        </p:nvSpPr>
        <p:spPr bwMode="auto">
          <a:xfrm>
            <a:off x="215312" y="1061968"/>
            <a:ext cx="4060706"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Arial" pitchFamily="34" charset="0"/>
                <a:ea typeface="宋体" pitchFamily="2" charset="-122"/>
              </a:rPr>
              <a:t>Twins combination(Standard for some model)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2000" b="1" i="0" u="none" strike="noStrike" kern="0" cap="none" spc="0" normalizeH="0" baseline="0" noProof="0" dirty="0">
              <a:ln>
                <a:noFill/>
              </a:ln>
              <a:solidFill>
                <a:srgbClr val="000000"/>
              </a:solidFill>
              <a:effectLst/>
              <a:uLnTx/>
              <a:uFillTx/>
              <a:latin typeface="Arial" pitchFamily="34" charset="0"/>
              <a:ea typeface="宋体" pitchFamily="2"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a:ln>
                  <a:noFill/>
                </a:ln>
                <a:solidFill>
                  <a:srgbClr val="000000"/>
                </a:solidFill>
                <a:effectLst/>
                <a:uLnTx/>
                <a:uFillTx/>
                <a:latin typeface="Arial" pitchFamily="34" charset="0"/>
                <a:ea typeface="宋体" pitchFamily="2" charset="-122"/>
              </a:rPr>
              <a:t>The units can be installed as Twin systems: one outdoor unit can be connected with two indoor units. The indoor units can be combined in any of the different available ratings.</a:t>
            </a:r>
            <a:endParaRPr kumimoji="0" lang="zh-CN" altLang="en-US" sz="1200" b="0" i="0" u="none" strike="noStrike" kern="0" cap="none" spc="0" normalizeH="0" baseline="0" noProof="0" dirty="0">
              <a:ln>
                <a:noFill/>
              </a:ln>
              <a:solidFill>
                <a:srgbClr val="000000"/>
              </a:solidFill>
              <a:effectLst/>
              <a:uLnTx/>
              <a:uFillTx/>
              <a:latin typeface="Arial" pitchFamily="34" charset="0"/>
              <a:ea typeface="宋体" pitchFamily="2" charset="-122"/>
            </a:endParaRPr>
          </a:p>
        </p:txBody>
      </p:sp>
      <p:sp>
        <p:nvSpPr>
          <p:cNvPr id="12" name="矩形 11"/>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13" name="表格 12"/>
          <p:cNvGraphicFramePr>
            <a:graphicFrameLocks noGrp="1"/>
          </p:cNvGraphicFramePr>
          <p:nvPr>
            <p:extLst>
              <p:ext uri="{D42A27DB-BD31-4B8C-83A1-F6EECF244321}">
                <p14:modId xmlns:p14="http://schemas.microsoft.com/office/powerpoint/2010/main" val="746636897"/>
              </p:ext>
            </p:extLst>
          </p:nvPr>
        </p:nvGraphicFramePr>
        <p:xfrm>
          <a:off x="594665" y="2752508"/>
          <a:ext cx="3301999" cy="2354580"/>
        </p:xfrm>
        <a:graphic>
          <a:graphicData uri="http://schemas.openxmlformats.org/drawingml/2006/table">
            <a:tbl>
              <a:tblPr/>
              <a:tblGrid>
                <a:gridCol w="742664">
                  <a:extLst>
                    <a:ext uri="{9D8B030D-6E8A-4147-A177-3AD203B41FA5}">
                      <a16:colId xmlns:a16="http://schemas.microsoft.com/office/drawing/2014/main" val="4107554283"/>
                    </a:ext>
                  </a:extLst>
                </a:gridCol>
                <a:gridCol w="914048">
                  <a:extLst>
                    <a:ext uri="{9D8B030D-6E8A-4147-A177-3AD203B41FA5}">
                      <a16:colId xmlns:a16="http://schemas.microsoft.com/office/drawing/2014/main" val="491813143"/>
                    </a:ext>
                  </a:extLst>
                </a:gridCol>
                <a:gridCol w="914048">
                  <a:extLst>
                    <a:ext uri="{9D8B030D-6E8A-4147-A177-3AD203B41FA5}">
                      <a16:colId xmlns:a16="http://schemas.microsoft.com/office/drawing/2014/main" val="707339378"/>
                    </a:ext>
                  </a:extLst>
                </a:gridCol>
                <a:gridCol w="731239">
                  <a:extLst>
                    <a:ext uri="{9D8B030D-6E8A-4147-A177-3AD203B41FA5}">
                      <a16:colId xmlns:a16="http://schemas.microsoft.com/office/drawing/2014/main" val="557057000"/>
                    </a:ext>
                  </a:extLst>
                </a:gridCol>
              </a:tblGrid>
              <a:tr h="220980">
                <a:tc rowSpan="2">
                  <a:txBody>
                    <a:bodyPr/>
                    <a:lstStyle/>
                    <a:p>
                      <a:pPr algn="l" rtl="0" fontAlgn="t"/>
                      <a:r>
                        <a:rPr lang="zh-CN" altLang="en-US" sz="1600" b="0" i="0" u="none" strike="noStrike">
                          <a:solidFill>
                            <a:srgbClr val="000000"/>
                          </a:solidFill>
                          <a:effectLst/>
                          <a:latin typeface="等线" panose="02010600030101010101" pitchFamily="2" charset="-122"/>
                          <a:ea typeface="等线" panose="02010600030101010101" pitchFamily="2" charset="-122"/>
                        </a:rPr>
                        <a:t>　</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497B0"/>
                    </a:solidFill>
                  </a:tcPr>
                </a:tc>
                <a:tc>
                  <a:txBody>
                    <a:bodyPr/>
                    <a:lstStyle/>
                    <a:p>
                      <a:pPr algn="ctr" rtl="0" fontAlgn="t"/>
                      <a:r>
                        <a:rPr lang="en-US" sz="1200" b="1" i="0" u="none" strike="noStrike" dirty="0">
                          <a:solidFill>
                            <a:srgbClr val="FFFFFF"/>
                          </a:solidFill>
                          <a:effectLst/>
                          <a:latin typeface="微软雅黑" panose="020B0503020204020204" pitchFamily="34" charset="-122"/>
                          <a:ea typeface="微软雅黑" panose="020B0503020204020204" pitchFamily="34" charset="-122"/>
                        </a:rPr>
                        <a:t>IDU</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8497B0"/>
                    </a:solidFill>
                  </a:tcPr>
                </a:tc>
                <a:tc>
                  <a:txBody>
                    <a:bodyPr/>
                    <a:lstStyle/>
                    <a:p>
                      <a:pPr algn="ctr" rtl="0" fontAlgn="ctr"/>
                      <a:r>
                        <a:rPr lang="en-US" sz="1200" b="1" i="0" u="none" strike="noStrike">
                          <a:solidFill>
                            <a:srgbClr val="FFFFFF"/>
                          </a:solidFill>
                          <a:effectLst/>
                          <a:latin typeface="微软雅黑" panose="020B0503020204020204" pitchFamily="34" charset="-122"/>
                          <a:ea typeface="微软雅黑" panose="020B0503020204020204" pitchFamily="34" charset="-122"/>
                        </a:rPr>
                        <a:t>Indoor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8497B0"/>
                    </a:solidFill>
                  </a:tcPr>
                </a:tc>
                <a:tc>
                  <a:txBody>
                    <a:bodyPr/>
                    <a:lstStyle/>
                    <a:p>
                      <a:pPr algn="ctr" rtl="0" fontAlgn="ctr"/>
                      <a:r>
                        <a:rPr lang="en-US" sz="1200" b="1" i="0" u="none" strike="noStrike">
                          <a:solidFill>
                            <a:srgbClr val="FFFFFF"/>
                          </a:solidFill>
                          <a:effectLst/>
                          <a:latin typeface="微软雅黑" panose="020B0503020204020204" pitchFamily="34" charset="-122"/>
                          <a:ea typeface="微软雅黑" panose="020B0503020204020204" pitchFamily="34" charset="-122"/>
                        </a:rPr>
                        <a:t>Outdoor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8497B0"/>
                    </a:solidFill>
                  </a:tcPr>
                </a:tc>
                <a:extLst>
                  <a:ext uri="{0D108BD9-81ED-4DB2-BD59-A6C34878D82A}">
                    <a16:rowId xmlns:a16="http://schemas.microsoft.com/office/drawing/2014/main" val="1846675157"/>
                  </a:ext>
                </a:extLst>
              </a:tr>
              <a:tr h="228600">
                <a:tc vMerge="1">
                  <a:txBody>
                    <a:bodyPr/>
                    <a:lstStyle/>
                    <a:p>
                      <a:endParaRPr lang="zh-CN" altLang="en-US"/>
                    </a:p>
                  </a:txBody>
                  <a:tcPr/>
                </a:tc>
                <a:tc>
                  <a:txBody>
                    <a:bodyPr/>
                    <a:lstStyle/>
                    <a:p>
                      <a:pPr algn="ctr" rtl="0" fontAlgn="t"/>
                      <a:r>
                        <a:rPr lang="en-US" sz="1200" b="1" i="0" u="none" strike="noStrike" dirty="0">
                          <a:solidFill>
                            <a:srgbClr val="FFFFFF"/>
                          </a:solidFill>
                          <a:effectLst/>
                          <a:latin typeface="微软雅黑" panose="020B0503020204020204" pitchFamily="34" charset="-122"/>
                          <a:ea typeface="微软雅黑" panose="020B0503020204020204" pitchFamily="34" charset="-122"/>
                        </a:rPr>
                        <a:t>Type</a:t>
                      </a:r>
                    </a:p>
                  </a:txBody>
                  <a:tcPr marL="7620" marR="7620" marT="762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497B0"/>
                    </a:solidFill>
                  </a:tcPr>
                </a:tc>
                <a:tc>
                  <a:txBody>
                    <a:bodyPr/>
                    <a:lstStyle/>
                    <a:p>
                      <a:pPr algn="ctr" rtl="0" fontAlgn="ctr"/>
                      <a:r>
                        <a:rPr lang="en-US" sz="1200" b="1" i="0" u="none" strike="noStrike" dirty="0">
                          <a:solidFill>
                            <a:srgbClr val="FFFFFF"/>
                          </a:solidFill>
                          <a:effectLst/>
                          <a:latin typeface="微软雅黑" panose="020B0503020204020204" pitchFamily="34" charset="-122"/>
                          <a:ea typeface="微软雅黑" panose="020B0503020204020204" pitchFamily="34" charset="-122"/>
                        </a:rPr>
                        <a:t>Units</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497B0"/>
                    </a:solidFill>
                  </a:tcPr>
                </a:tc>
                <a:tc>
                  <a:txBody>
                    <a:bodyPr/>
                    <a:lstStyle/>
                    <a:p>
                      <a:pPr algn="ctr" rtl="0" fontAlgn="ctr"/>
                      <a:r>
                        <a:rPr lang="en-US" sz="1200" b="1" i="0" u="none" strike="noStrike">
                          <a:solidFill>
                            <a:srgbClr val="FFFFFF"/>
                          </a:solidFill>
                          <a:effectLst/>
                          <a:latin typeface="微软雅黑" panose="020B0503020204020204" pitchFamily="34" charset="-122"/>
                          <a:ea typeface="微软雅黑" panose="020B0503020204020204" pitchFamily="34" charset="-122"/>
                        </a:rPr>
                        <a:t>Unit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497B0"/>
                    </a:solidFill>
                  </a:tcPr>
                </a:tc>
                <a:extLst>
                  <a:ext uri="{0D108BD9-81ED-4DB2-BD59-A6C34878D82A}">
                    <a16:rowId xmlns:a16="http://schemas.microsoft.com/office/drawing/2014/main" val="2650891451"/>
                  </a:ext>
                </a:extLst>
              </a:tr>
              <a:tr h="312420">
                <a:tc>
                  <a:txBody>
                    <a:bodyPr/>
                    <a:lstStyle/>
                    <a:p>
                      <a:pPr algn="ctr" rtl="0" fontAlgn="ctr"/>
                      <a:r>
                        <a:rPr lang="en-US" sz="12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BDD7EE"/>
                    </a:solidFill>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Duct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12K + 12K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24k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456709151"/>
                  </a:ext>
                </a:extLst>
              </a:tr>
              <a:tr h="228600">
                <a:tc>
                  <a:txBody>
                    <a:bodyPr/>
                    <a:lstStyle/>
                    <a:p>
                      <a:pPr algn="ctr" rtl="0"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BDD7EE"/>
                    </a:solidFill>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Duct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BDD7EE"/>
                    </a:solidFill>
                  </a:tcPr>
                </a:tc>
                <a:tc rowSpan="2">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18K + 18K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rowSpan="2">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36k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3089112328"/>
                  </a:ext>
                </a:extLst>
              </a:tr>
              <a:tr h="228600">
                <a:tc>
                  <a:txBody>
                    <a:bodyPr/>
                    <a:lstStyle/>
                    <a:p>
                      <a:pPr algn="ctr" rtl="0"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Twins</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BDD7EE"/>
                    </a:solidFill>
                  </a:tcPr>
                </a:tc>
                <a:tc>
                  <a:txBody>
                    <a:bodyPr/>
                    <a:lstStyle/>
                    <a:p>
                      <a:pPr algn="ctr" rtl="0" fontAlgn="ctr"/>
                      <a:r>
                        <a:rPr lang="en-US" sz="1200" b="0" i="0" u="none" strike="noStrike" dirty="0">
                          <a:solidFill>
                            <a:srgbClr val="000000"/>
                          </a:solidFill>
                          <a:effectLst/>
                          <a:latin typeface="微软雅黑" panose="020B0503020204020204" pitchFamily="34" charset="-122"/>
                          <a:ea typeface="微软雅黑" panose="020B0503020204020204" pitchFamily="34" charset="-122"/>
                        </a:rPr>
                        <a:t>U&amp;C</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DD7EE"/>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97189475"/>
                  </a:ext>
                </a:extLst>
              </a:tr>
              <a:tr h="228600">
                <a:tc rowSpan="3">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System</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BDD7EE"/>
                    </a:solidFill>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Duct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BDD7EE"/>
                    </a:solidFill>
                  </a:tcPr>
                </a:tc>
                <a:tc rowSpan="3">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24K + 24K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rowSpan="3">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48K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2703023509"/>
                  </a:ext>
                </a:extLst>
              </a:tr>
              <a:tr h="220980">
                <a:tc vMerge="1">
                  <a:txBody>
                    <a:bodyPr/>
                    <a:lstStyle/>
                    <a:p>
                      <a:endParaRPr lang="zh-CN" altLang="en-US"/>
                    </a:p>
                  </a:txBody>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Cassette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BDD7EE"/>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16102775"/>
                  </a:ext>
                </a:extLst>
              </a:tr>
              <a:tr h="228600">
                <a:tc vMerge="1">
                  <a:txBody>
                    <a:bodyPr/>
                    <a:lstStyle/>
                    <a:p>
                      <a:endParaRPr lang="zh-CN" altLang="en-US"/>
                    </a:p>
                  </a:txBody>
                  <a:tcPr/>
                </a:tc>
                <a:tc>
                  <a:txBody>
                    <a:bodyPr/>
                    <a:lstStyle/>
                    <a:p>
                      <a:pPr algn="ctr" rtl="0" fontAlgn="ct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U&amp;C</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BDD7EE"/>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786026774"/>
                  </a:ext>
                </a:extLst>
              </a:tr>
              <a:tr h="228600">
                <a:tc rowSpan="2">
                  <a:txBody>
                    <a:bodyPr/>
                    <a:lstStyle/>
                    <a:p>
                      <a:pPr algn="ctr" rtl="0" fontAlgn="ctr"/>
                      <a:r>
                        <a:rPr lang="zh-CN" altLang="en-US" sz="1050" b="0" i="0" u="none" strike="noStrike" dirty="0">
                          <a:solidFill>
                            <a:srgbClr val="000000"/>
                          </a:solidFill>
                          <a:effectLst/>
                          <a:latin typeface="等线" panose="02010600030101010101" pitchFamily="2" charset="-122"/>
                          <a:ea typeface="等线" panose="02010600030101010101" pitchFamily="2" charset="-122"/>
                        </a:rPr>
                        <a:t>　</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DD7EE"/>
                    </a:solidFill>
                  </a:tcPr>
                </a:tc>
                <a:tc>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Duct</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BDD7EE"/>
                    </a:solidFill>
                  </a:tcPr>
                </a:tc>
                <a:tc rowSpan="2">
                  <a:txBody>
                    <a:bodyPr/>
                    <a:lstStyle/>
                    <a:p>
                      <a:pPr algn="ctr" rtl="0" fontAlgn="ctr"/>
                      <a:r>
                        <a:rPr lang="en-US" sz="1200" b="0" i="0" u="none" strike="noStrike">
                          <a:solidFill>
                            <a:srgbClr val="000000"/>
                          </a:solidFill>
                          <a:effectLst/>
                          <a:latin typeface="微软雅黑" panose="020B0503020204020204" pitchFamily="34" charset="-122"/>
                          <a:ea typeface="微软雅黑" panose="020B0503020204020204" pitchFamily="34" charset="-122"/>
                        </a:rPr>
                        <a:t>30K + 30K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tc rowSpan="2">
                  <a:txBody>
                    <a:bodyPr/>
                    <a:lstStyle/>
                    <a:p>
                      <a:pPr algn="ctr" rtl="0" fontAlgn="ctr"/>
                      <a:r>
                        <a:rPr lang="en-US" sz="1200" b="0" i="0" u="none" strike="noStrike" dirty="0">
                          <a:solidFill>
                            <a:srgbClr val="000000"/>
                          </a:solidFill>
                          <a:effectLst/>
                          <a:latin typeface="微软雅黑" panose="020B0503020204020204" pitchFamily="34" charset="-122"/>
                          <a:ea typeface="微软雅黑" panose="020B0503020204020204" pitchFamily="34" charset="-122"/>
                        </a:rPr>
                        <a:t>60K</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7EE"/>
                    </a:solidFill>
                  </a:tcPr>
                </a:tc>
                <a:extLst>
                  <a:ext uri="{0D108BD9-81ED-4DB2-BD59-A6C34878D82A}">
                    <a16:rowId xmlns:a16="http://schemas.microsoft.com/office/drawing/2014/main" val="1829591593"/>
                  </a:ext>
                </a:extLst>
              </a:tr>
              <a:tr h="228600">
                <a:tc vMerge="1">
                  <a:txBody>
                    <a:bodyPr/>
                    <a:lstStyle/>
                    <a:p>
                      <a:endParaRPr lang="zh-CN" altLang="en-US"/>
                    </a:p>
                  </a:txBody>
                  <a:tcPr/>
                </a:tc>
                <a:tc>
                  <a:txBody>
                    <a:bodyPr/>
                    <a:lstStyle/>
                    <a:p>
                      <a:pPr algn="ctr" rtl="0" fontAlgn="ctr"/>
                      <a:r>
                        <a:rPr lang="en-US" sz="1200" b="0" i="0" u="none" strike="noStrike" dirty="0">
                          <a:solidFill>
                            <a:srgbClr val="000000"/>
                          </a:solidFill>
                          <a:effectLst/>
                          <a:latin typeface="微软雅黑" panose="020B0503020204020204" pitchFamily="34" charset="-122"/>
                          <a:ea typeface="微软雅黑" panose="020B0503020204020204" pitchFamily="34" charset="-122"/>
                        </a:rPr>
                        <a:t>Cassette</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BDD7EE"/>
                    </a:solidFill>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200013797"/>
                  </a:ext>
                </a:extLst>
              </a:tr>
            </a:tbl>
          </a:graphicData>
        </a:graphic>
      </p:graphicFrame>
      <p:pic>
        <p:nvPicPr>
          <p:cNvPr id="11" name="图片 10"/>
          <p:cNvPicPr>
            <a:picLocks noChangeAspect="1"/>
          </p:cNvPicPr>
          <p:nvPr/>
        </p:nvPicPr>
        <p:blipFill>
          <a:blip r:embed="rId5"/>
          <a:stretch>
            <a:fillRect/>
          </a:stretch>
        </p:blipFill>
        <p:spPr>
          <a:xfrm>
            <a:off x="4679576" y="2846090"/>
            <a:ext cx="3383280" cy="2214713"/>
          </a:xfrm>
          <a:prstGeom prst="rect">
            <a:avLst/>
          </a:prstGeom>
        </p:spPr>
      </p:pic>
    </p:spTree>
    <p:extLst>
      <p:ext uri="{BB962C8B-B14F-4D97-AF65-F5344CB8AC3E}">
        <p14:creationId xmlns:p14="http://schemas.microsoft.com/office/powerpoint/2010/main" val="230583045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1369286"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Twins</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5" name="TextBox 3"/>
          <p:cNvSpPr txBox="1">
            <a:spLocks noChangeArrowheads="1"/>
          </p:cNvSpPr>
          <p:nvPr/>
        </p:nvSpPr>
        <p:spPr bwMode="auto">
          <a:xfrm>
            <a:off x="215311" y="1061968"/>
            <a:ext cx="5776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Arial" pitchFamily="34" charset="0"/>
                <a:ea typeface="宋体" pitchFamily="2" charset="-122"/>
              </a:rPr>
              <a:t>Twins combination(Standard for some model)</a:t>
            </a:r>
            <a:endParaRPr kumimoji="0" lang="en-US" altLang="zh-CN" sz="2000" b="1" i="0" u="none" strike="noStrike" kern="0" cap="none" spc="0" normalizeH="0" baseline="0" noProof="0" dirty="0">
              <a:ln>
                <a:noFill/>
              </a:ln>
              <a:solidFill>
                <a:srgbClr val="000000"/>
              </a:solidFill>
              <a:effectLst/>
              <a:uLnTx/>
              <a:uFillTx/>
              <a:latin typeface="Arial" pitchFamily="34" charset="0"/>
              <a:ea typeface="宋体" pitchFamily="2" charset="-122"/>
            </a:endParaRPr>
          </a:p>
        </p:txBody>
      </p:sp>
      <p:sp>
        <p:nvSpPr>
          <p:cNvPr id="12" name="矩形 11"/>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sp>
        <p:nvSpPr>
          <p:cNvPr id="10" name="矩形 9"/>
          <p:cNvSpPr/>
          <p:nvPr/>
        </p:nvSpPr>
        <p:spPr>
          <a:xfrm>
            <a:off x="485570" y="4793473"/>
            <a:ext cx="7889257" cy="261610"/>
          </a:xfrm>
          <a:prstGeom prst="rect">
            <a:avLst/>
          </a:prstGeom>
        </p:spPr>
        <p:txBody>
          <a:bodyPr wrap="square">
            <a:spAutoFit/>
          </a:bodyPr>
          <a:lstStyle/>
          <a:p>
            <a:r>
              <a:rPr lang="en-US" altLang="zh-CN"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 </a:t>
            </a:r>
            <a:r>
              <a:rPr lang="en-US" altLang="zh-CN" sz="11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TWINS and Central controller use same terminal X/Y/E, so these two functions you can just choose one .</a:t>
            </a:r>
            <a:endParaRPr lang="zh-CN" altLang="en-US" sz="1100" dirty="0"/>
          </a:p>
        </p:txBody>
      </p:sp>
      <p:sp>
        <p:nvSpPr>
          <p:cNvPr id="11" name="矩形 10"/>
          <p:cNvSpPr/>
          <p:nvPr/>
        </p:nvSpPr>
        <p:spPr>
          <a:xfrm>
            <a:off x="5282509" y="3849469"/>
            <a:ext cx="3909901" cy="738664"/>
          </a:xfrm>
          <a:prstGeom prst="rect">
            <a:avLst/>
          </a:prstGeom>
        </p:spPr>
        <p:txBody>
          <a:bodyPr wrap="square">
            <a:spAutoFit/>
          </a:bodyPr>
          <a:lstStyle/>
          <a:p>
            <a:pPr lvl="0" defTabSz="914400" hangingPunct="1">
              <a:defRPr/>
            </a:pPr>
            <a:r>
              <a:rPr lang="en-US" altLang="zh-CN" sz="1400" dirty="0">
                <a:latin typeface="Arial" pitchFamily="34" charset="0"/>
                <a:ea typeface="宋体" pitchFamily="2" charset="-122"/>
              </a:rPr>
              <a:t>with two indoor units. The indoor units can be combined in any of the different available ratings</a:t>
            </a:r>
            <a:endParaRPr lang="zh-CN" altLang="en-US" sz="1400" dirty="0">
              <a:latin typeface="Arial" pitchFamily="34" charset="0"/>
              <a:ea typeface="宋体" pitchFamily="2" charset="-122"/>
            </a:endParaRPr>
          </a:p>
        </p:txBody>
      </p:sp>
      <p:pic>
        <p:nvPicPr>
          <p:cNvPr id="16" name="图片 15"/>
          <p:cNvPicPr>
            <a:picLocks noChangeAspect="1"/>
          </p:cNvPicPr>
          <p:nvPr/>
        </p:nvPicPr>
        <p:blipFill>
          <a:blip r:embed="rId4"/>
          <a:stretch>
            <a:fillRect/>
          </a:stretch>
        </p:blipFill>
        <p:spPr>
          <a:xfrm>
            <a:off x="743341" y="1431300"/>
            <a:ext cx="4490758" cy="3115464"/>
          </a:xfrm>
          <a:prstGeom prst="rect">
            <a:avLst/>
          </a:prstGeom>
        </p:spPr>
      </p:pic>
      <p:sp>
        <p:nvSpPr>
          <p:cNvPr id="17" name="矩形 16"/>
          <p:cNvSpPr/>
          <p:nvPr/>
        </p:nvSpPr>
        <p:spPr>
          <a:xfrm>
            <a:off x="2258620" y="1431300"/>
            <a:ext cx="684803" cy="246221"/>
          </a:xfrm>
          <a:prstGeom prst="rect">
            <a:avLst/>
          </a:prstGeom>
        </p:spPr>
        <p:txBody>
          <a:bodyPr wrap="square">
            <a:spAutoFit/>
          </a:bodyPr>
          <a:lstStyle/>
          <a:p>
            <a:r>
              <a:rPr lang="en-US" altLang="zh-CN" sz="10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MAIN</a:t>
            </a:r>
            <a:endParaRPr lang="zh-CN" altLang="en-US" sz="1000" dirty="0"/>
          </a:p>
        </p:txBody>
      </p:sp>
      <p:sp>
        <p:nvSpPr>
          <p:cNvPr id="18" name="矩形 17"/>
          <p:cNvSpPr/>
          <p:nvPr/>
        </p:nvSpPr>
        <p:spPr>
          <a:xfrm>
            <a:off x="4337895" y="1431300"/>
            <a:ext cx="728084" cy="246221"/>
          </a:xfrm>
          <a:prstGeom prst="rect">
            <a:avLst/>
          </a:prstGeom>
        </p:spPr>
        <p:txBody>
          <a:bodyPr wrap="square">
            <a:spAutoFit/>
          </a:bodyPr>
          <a:lstStyle/>
          <a:p>
            <a:r>
              <a:rPr lang="en-US" altLang="zh-CN" sz="10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SLAVE</a:t>
            </a:r>
            <a:endParaRPr lang="zh-CN" altLang="en-US" sz="1000" dirty="0"/>
          </a:p>
        </p:txBody>
      </p:sp>
    </p:spTree>
    <p:extLst>
      <p:ext uri="{BB962C8B-B14F-4D97-AF65-F5344CB8AC3E}">
        <p14:creationId xmlns:p14="http://schemas.microsoft.com/office/powerpoint/2010/main" val="228402146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1369286"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Twins</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5" name="TextBox 3"/>
          <p:cNvSpPr txBox="1">
            <a:spLocks noChangeArrowheads="1"/>
          </p:cNvSpPr>
          <p:nvPr/>
        </p:nvSpPr>
        <p:spPr bwMode="auto">
          <a:xfrm>
            <a:off x="1680708" y="761445"/>
            <a:ext cx="57892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pitchFamily="34" charset="0"/>
                <a:ea typeface="宋体" pitchFamily="2" charset="-122"/>
              </a:rPr>
              <a:t>Function combination table(include</a:t>
            </a:r>
            <a:r>
              <a:rPr kumimoji="0" lang="en-US" altLang="zh-CN" sz="1600" b="1" i="0" u="none" strike="noStrike" kern="0" cap="none" spc="0" normalizeH="0" noProof="0" dirty="0">
                <a:ln>
                  <a:noFill/>
                </a:ln>
                <a:solidFill>
                  <a:srgbClr val="000000"/>
                </a:solidFill>
                <a:effectLst/>
                <a:uLnTx/>
                <a:uFillTx/>
                <a:latin typeface="Arial" pitchFamily="34" charset="0"/>
                <a:ea typeface="宋体" pitchFamily="2" charset="-122"/>
              </a:rPr>
              <a:t> Twins</a:t>
            </a:r>
            <a:r>
              <a:rPr kumimoji="0" lang="en-US" altLang="zh-CN" sz="1600" b="1" i="0" u="none" strike="noStrike" kern="0" cap="none" spc="0" normalizeH="0" baseline="0" noProof="0" dirty="0">
                <a:ln>
                  <a:noFill/>
                </a:ln>
                <a:solidFill>
                  <a:srgbClr val="000000"/>
                </a:solidFill>
                <a:effectLst/>
                <a:uLnTx/>
                <a:uFillTx/>
                <a:latin typeface="Arial" pitchFamily="34" charset="0"/>
                <a:ea typeface="宋体" pitchFamily="2" charset="-122"/>
              </a:rPr>
              <a:t>)</a:t>
            </a:r>
            <a:endParaRPr kumimoji="0" lang="zh-CN" altLang="en-US" sz="1100" b="0" i="0" u="none" strike="noStrike" kern="0" cap="none" spc="0" normalizeH="0" baseline="0" noProof="0" dirty="0">
              <a:ln>
                <a:noFill/>
              </a:ln>
              <a:solidFill>
                <a:srgbClr val="000000"/>
              </a:solidFill>
              <a:effectLst/>
              <a:uLnTx/>
              <a:uFillTx/>
              <a:latin typeface="Arial" pitchFamily="34" charset="0"/>
              <a:ea typeface="宋体" pitchFamily="2" charset="-122"/>
            </a:endParaRPr>
          </a:p>
        </p:txBody>
      </p:sp>
      <p:sp>
        <p:nvSpPr>
          <p:cNvPr id="12" name="矩形 11"/>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10" name="表格 9"/>
          <p:cNvGraphicFramePr>
            <a:graphicFrameLocks noGrp="1"/>
          </p:cNvGraphicFramePr>
          <p:nvPr>
            <p:extLst>
              <p:ext uri="{D42A27DB-BD31-4B8C-83A1-F6EECF244321}">
                <p14:modId xmlns:p14="http://schemas.microsoft.com/office/powerpoint/2010/main" val="3207347387"/>
              </p:ext>
            </p:extLst>
          </p:nvPr>
        </p:nvGraphicFramePr>
        <p:xfrm>
          <a:off x="682780" y="1277183"/>
          <a:ext cx="7602701" cy="1224405"/>
        </p:xfrm>
        <a:graphic>
          <a:graphicData uri="http://schemas.openxmlformats.org/drawingml/2006/table">
            <a:tbl>
              <a:tblPr/>
              <a:tblGrid>
                <a:gridCol w="1387521">
                  <a:extLst>
                    <a:ext uri="{9D8B030D-6E8A-4147-A177-3AD203B41FA5}">
                      <a16:colId xmlns:a16="http://schemas.microsoft.com/office/drawing/2014/main" val="3805655652"/>
                    </a:ext>
                  </a:extLst>
                </a:gridCol>
                <a:gridCol w="860034">
                  <a:extLst>
                    <a:ext uri="{9D8B030D-6E8A-4147-A177-3AD203B41FA5}">
                      <a16:colId xmlns:a16="http://schemas.microsoft.com/office/drawing/2014/main" val="1793128175"/>
                    </a:ext>
                  </a:extLst>
                </a:gridCol>
                <a:gridCol w="917370">
                  <a:extLst>
                    <a:ext uri="{9D8B030D-6E8A-4147-A177-3AD203B41FA5}">
                      <a16:colId xmlns:a16="http://schemas.microsoft.com/office/drawing/2014/main" val="1939919477"/>
                    </a:ext>
                  </a:extLst>
                </a:gridCol>
                <a:gridCol w="733895">
                  <a:extLst>
                    <a:ext uri="{9D8B030D-6E8A-4147-A177-3AD203B41FA5}">
                      <a16:colId xmlns:a16="http://schemas.microsoft.com/office/drawing/2014/main" val="2213931658"/>
                    </a:ext>
                  </a:extLst>
                </a:gridCol>
                <a:gridCol w="917370">
                  <a:extLst>
                    <a:ext uri="{9D8B030D-6E8A-4147-A177-3AD203B41FA5}">
                      <a16:colId xmlns:a16="http://schemas.microsoft.com/office/drawing/2014/main" val="196684548"/>
                    </a:ext>
                  </a:extLst>
                </a:gridCol>
                <a:gridCol w="917370">
                  <a:extLst>
                    <a:ext uri="{9D8B030D-6E8A-4147-A177-3AD203B41FA5}">
                      <a16:colId xmlns:a16="http://schemas.microsoft.com/office/drawing/2014/main" val="2839644974"/>
                    </a:ext>
                  </a:extLst>
                </a:gridCol>
                <a:gridCol w="917370">
                  <a:extLst>
                    <a:ext uri="{9D8B030D-6E8A-4147-A177-3AD203B41FA5}">
                      <a16:colId xmlns:a16="http://schemas.microsoft.com/office/drawing/2014/main" val="3512901153"/>
                    </a:ext>
                  </a:extLst>
                </a:gridCol>
                <a:gridCol w="951771">
                  <a:extLst>
                    <a:ext uri="{9D8B030D-6E8A-4147-A177-3AD203B41FA5}">
                      <a16:colId xmlns:a16="http://schemas.microsoft.com/office/drawing/2014/main" val="614137155"/>
                    </a:ext>
                  </a:extLst>
                </a:gridCol>
              </a:tblGrid>
              <a:tr h="389839">
                <a:tc>
                  <a:txBody>
                    <a:bodyPr/>
                    <a:lstStyle/>
                    <a:p>
                      <a:pPr algn="ctr" rtl="0" fontAlgn="ctr"/>
                      <a:r>
                        <a:rPr lang="en-US" sz="1700" b="0" i="0" u="none" strike="noStrike" dirty="0">
                          <a:solidFill>
                            <a:srgbClr val="000000"/>
                          </a:solidFill>
                          <a:effectLst/>
                          <a:latin typeface="等线" panose="02010600030101010101" pitchFamily="2" charset="-122"/>
                          <a:ea typeface="等线" panose="02010600030101010101" pitchFamily="2" charset="-122"/>
                        </a:rPr>
                        <a:t>New cassette</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2 WIRES WC</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dirty="0">
                          <a:solidFill>
                            <a:srgbClr val="FFFFFF"/>
                          </a:solidFill>
                          <a:effectLst/>
                          <a:latin typeface="Calibri" panose="020F0502020204030204" pitchFamily="34" charset="0"/>
                          <a:ea typeface="宋体" panose="02010600030101010101" pitchFamily="2" charset="-122"/>
                        </a:rPr>
                        <a:t>4 WIRES WC</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Central controller</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dirty="0">
                          <a:solidFill>
                            <a:srgbClr val="FFFFFF"/>
                          </a:solidFill>
                          <a:effectLst/>
                          <a:latin typeface="Calibri" panose="020F0502020204030204" pitchFamily="34" charset="0"/>
                          <a:ea typeface="宋体" panose="02010600030101010101" pitchFamily="2" charset="-122"/>
                        </a:rPr>
                        <a:t>WIFI</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TWINS</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ONOFF</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ALARM</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66286745"/>
                  </a:ext>
                </a:extLst>
              </a:tr>
              <a:tr h="204506">
                <a:tc>
                  <a:txBody>
                    <a:bodyPr/>
                    <a:lstStyle/>
                    <a:p>
                      <a:pPr algn="ctr" rtl="0" fontAlgn="ctr"/>
                      <a:r>
                        <a:rPr lang="en-US" sz="1300" b="0" i="0" u="none" strike="noStrike" dirty="0">
                          <a:solidFill>
                            <a:srgbClr val="000000"/>
                          </a:solidFill>
                          <a:effectLst/>
                          <a:latin typeface="Calibri" panose="020F0502020204030204" pitchFamily="34" charset="0"/>
                          <a:ea typeface="宋体" panose="02010600030101010101" pitchFamily="2" charset="-122"/>
                        </a:rPr>
                        <a:t>Standard 1</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dirty="0">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483190357"/>
                  </a:ext>
                </a:extLst>
              </a:tr>
              <a:tr h="198115">
                <a:tc>
                  <a:txBody>
                    <a:bodyPr/>
                    <a:lstStyle/>
                    <a:p>
                      <a:pPr algn="ctr" rtl="0" fontAlgn="ctr"/>
                      <a:r>
                        <a:rPr lang="en-US" sz="1300" b="0" i="0" u="none" strike="noStrike" dirty="0">
                          <a:solidFill>
                            <a:srgbClr val="000000"/>
                          </a:solidFill>
                          <a:effectLst/>
                          <a:latin typeface="Calibri" panose="020F0502020204030204" pitchFamily="34" charset="0"/>
                          <a:ea typeface="宋体" panose="02010600030101010101" pitchFamily="2" charset="-122"/>
                        </a:rPr>
                        <a:t>Standard 2</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841166349"/>
                  </a:ext>
                </a:extLst>
              </a:tr>
              <a:tr h="19811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212202933"/>
                  </a:ext>
                </a:extLst>
              </a:tr>
              <a:tr h="19811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dirty="0">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794854768"/>
                  </a:ext>
                </a:extLst>
              </a:tr>
            </a:tbl>
          </a:graphicData>
        </a:graphic>
      </p:graphicFrame>
      <p:graphicFrame>
        <p:nvGraphicFramePr>
          <p:cNvPr id="11" name="表格 10"/>
          <p:cNvGraphicFramePr>
            <a:graphicFrameLocks noGrp="1"/>
          </p:cNvGraphicFramePr>
          <p:nvPr>
            <p:extLst>
              <p:ext uri="{D42A27DB-BD31-4B8C-83A1-F6EECF244321}">
                <p14:modId xmlns:p14="http://schemas.microsoft.com/office/powerpoint/2010/main" val="3520159216"/>
              </p:ext>
            </p:extLst>
          </p:nvPr>
        </p:nvGraphicFramePr>
        <p:xfrm>
          <a:off x="682780" y="2667484"/>
          <a:ext cx="7602701" cy="2250690"/>
        </p:xfrm>
        <a:graphic>
          <a:graphicData uri="http://schemas.openxmlformats.org/drawingml/2006/table">
            <a:tbl>
              <a:tblPr/>
              <a:tblGrid>
                <a:gridCol w="1387521">
                  <a:extLst>
                    <a:ext uri="{9D8B030D-6E8A-4147-A177-3AD203B41FA5}">
                      <a16:colId xmlns:a16="http://schemas.microsoft.com/office/drawing/2014/main" val="1630871588"/>
                    </a:ext>
                  </a:extLst>
                </a:gridCol>
                <a:gridCol w="860034">
                  <a:extLst>
                    <a:ext uri="{9D8B030D-6E8A-4147-A177-3AD203B41FA5}">
                      <a16:colId xmlns:a16="http://schemas.microsoft.com/office/drawing/2014/main" val="2252638677"/>
                    </a:ext>
                  </a:extLst>
                </a:gridCol>
                <a:gridCol w="917370">
                  <a:extLst>
                    <a:ext uri="{9D8B030D-6E8A-4147-A177-3AD203B41FA5}">
                      <a16:colId xmlns:a16="http://schemas.microsoft.com/office/drawing/2014/main" val="3613475610"/>
                    </a:ext>
                  </a:extLst>
                </a:gridCol>
                <a:gridCol w="733895">
                  <a:extLst>
                    <a:ext uri="{9D8B030D-6E8A-4147-A177-3AD203B41FA5}">
                      <a16:colId xmlns:a16="http://schemas.microsoft.com/office/drawing/2014/main" val="3499567438"/>
                    </a:ext>
                  </a:extLst>
                </a:gridCol>
                <a:gridCol w="917370">
                  <a:extLst>
                    <a:ext uri="{9D8B030D-6E8A-4147-A177-3AD203B41FA5}">
                      <a16:colId xmlns:a16="http://schemas.microsoft.com/office/drawing/2014/main" val="2044392004"/>
                    </a:ext>
                  </a:extLst>
                </a:gridCol>
                <a:gridCol w="917370">
                  <a:extLst>
                    <a:ext uri="{9D8B030D-6E8A-4147-A177-3AD203B41FA5}">
                      <a16:colId xmlns:a16="http://schemas.microsoft.com/office/drawing/2014/main" val="2265545065"/>
                    </a:ext>
                  </a:extLst>
                </a:gridCol>
                <a:gridCol w="917370">
                  <a:extLst>
                    <a:ext uri="{9D8B030D-6E8A-4147-A177-3AD203B41FA5}">
                      <a16:colId xmlns:a16="http://schemas.microsoft.com/office/drawing/2014/main" val="2492396555"/>
                    </a:ext>
                  </a:extLst>
                </a:gridCol>
                <a:gridCol w="951771">
                  <a:extLst>
                    <a:ext uri="{9D8B030D-6E8A-4147-A177-3AD203B41FA5}">
                      <a16:colId xmlns:a16="http://schemas.microsoft.com/office/drawing/2014/main" val="833371776"/>
                    </a:ext>
                  </a:extLst>
                </a:gridCol>
              </a:tblGrid>
              <a:tr h="391424">
                <a:tc>
                  <a:txBody>
                    <a:bodyPr/>
                    <a:lstStyle/>
                    <a:p>
                      <a:pPr algn="ctr" rtl="0" fontAlgn="ctr"/>
                      <a:r>
                        <a:rPr lang="en-US" sz="1700" b="0" i="0" u="none" strike="noStrike">
                          <a:solidFill>
                            <a:srgbClr val="000000"/>
                          </a:solidFill>
                          <a:effectLst/>
                          <a:latin typeface="等线" panose="02010600030101010101" pitchFamily="2" charset="-122"/>
                          <a:ea typeface="等线" panose="02010600030101010101" pitchFamily="2" charset="-122"/>
                        </a:rPr>
                        <a:t>DUCT/C&amp;F</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2 WIRES WC</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4 WIRES WC</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Central controller</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Wifi</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TWINS</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ONOFF</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300" b="1" i="0" u="none" strike="noStrike">
                          <a:solidFill>
                            <a:srgbClr val="FFFFFF"/>
                          </a:solidFill>
                          <a:effectLst/>
                          <a:latin typeface="Calibri" panose="020F0502020204030204" pitchFamily="34" charset="0"/>
                          <a:ea typeface="宋体" panose="02010600030101010101" pitchFamily="2" charset="-122"/>
                        </a:rPr>
                        <a:t>ALARM</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816123073"/>
                  </a:ext>
                </a:extLst>
              </a:tr>
              <a:tr h="204774">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Standard 1</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56646093"/>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Standard 2</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239729678"/>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420523243"/>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621600497"/>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749244733"/>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292793101"/>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888497977"/>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300" b="0" i="0" u="none" strike="noStrike" dirty="0">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847238074"/>
                  </a:ext>
                </a:extLst>
              </a:tr>
              <a:tr h="199175">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Customized</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N</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300" b="0" i="0" u="none" strike="noStrike" dirty="0">
                          <a:solidFill>
                            <a:srgbClr val="000000"/>
                          </a:solidFill>
                          <a:effectLst/>
                          <a:latin typeface="Calibri" panose="020F0502020204030204" pitchFamily="34" charset="0"/>
                          <a:ea typeface="宋体" panose="02010600030101010101" pitchFamily="2" charset="-122"/>
                        </a:rPr>
                        <a:t>Y</a:t>
                      </a:r>
                    </a:p>
                  </a:txBody>
                  <a:tcPr marL="7137" marR="7137" marT="713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032846241"/>
                  </a:ext>
                </a:extLst>
              </a:tr>
            </a:tbl>
          </a:graphicData>
        </a:graphic>
      </p:graphicFrame>
      <p:sp>
        <p:nvSpPr>
          <p:cNvPr id="13" name="圆角矩形 12"/>
          <p:cNvSpPr/>
          <p:nvPr/>
        </p:nvSpPr>
        <p:spPr>
          <a:xfrm>
            <a:off x="3838754" y="1677970"/>
            <a:ext cx="733245" cy="823618"/>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14" name="圆角矩形 13"/>
          <p:cNvSpPr/>
          <p:nvPr/>
        </p:nvSpPr>
        <p:spPr>
          <a:xfrm>
            <a:off x="5552535" y="1677970"/>
            <a:ext cx="733245" cy="823618"/>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16" name="圆角矩形 15"/>
          <p:cNvSpPr/>
          <p:nvPr/>
        </p:nvSpPr>
        <p:spPr>
          <a:xfrm>
            <a:off x="3838754" y="3074592"/>
            <a:ext cx="733245" cy="1843581"/>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
        <p:nvSpPr>
          <p:cNvPr id="17" name="圆角矩形 16"/>
          <p:cNvSpPr/>
          <p:nvPr/>
        </p:nvSpPr>
        <p:spPr>
          <a:xfrm>
            <a:off x="5526976" y="3075306"/>
            <a:ext cx="856571" cy="1842867"/>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defTabSz="108319"/>
            <a:endParaRPr lang="zh-CN" altLang="en-US" sz="281" b="1" dirty="0">
              <a:sym typeface="Microsoft YaHei"/>
            </a:endParaRPr>
          </a:p>
        </p:txBody>
      </p:sp>
    </p:spTree>
    <p:extLst>
      <p:ext uri="{BB962C8B-B14F-4D97-AF65-F5344CB8AC3E}">
        <p14:creationId xmlns:p14="http://schemas.microsoft.com/office/powerpoint/2010/main" val="120579254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9" name="文本框 8"/>
          <p:cNvSpPr txBox="1"/>
          <p:nvPr/>
        </p:nvSpPr>
        <p:spPr>
          <a:xfrm>
            <a:off x="288361" y="678465"/>
            <a:ext cx="5644494"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sym typeface="Calibri" panose="020F0502020204030204" pitchFamily="34" charset="0"/>
              </a:rPr>
              <a:t>GA compressor frequency control</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0" name="文本框 9"/>
          <p:cNvSpPr txBox="1"/>
          <p:nvPr/>
        </p:nvSpPr>
        <p:spPr>
          <a:xfrm>
            <a:off x="366490" y="1150563"/>
            <a:ext cx="8575154" cy="1212640"/>
          </a:xfrm>
          <a:prstGeom prst="rect">
            <a:avLst/>
          </a:prstGeom>
          <a:noFill/>
        </p:spPr>
        <p:txBody>
          <a:bodyPr wrap="square" rtlCol="0">
            <a:spAutoFit/>
          </a:bodyPr>
          <a:lstStyle/>
          <a:p>
            <a:pPr algn="just">
              <a:lnSpc>
                <a:spcPct val="130000"/>
              </a:lnSpc>
            </a:pPr>
            <a:r>
              <a:rPr lang="en-US" altLang="zh-CN" sz="1400" b="1" dirty="0">
                <a:solidFill>
                  <a:srgbClr val="1178FE"/>
                </a:solidFill>
                <a:latin typeface="Arial" panose="020B0604020202020204" pitchFamily="34" charset="0"/>
                <a:cs typeface="Arial" panose="020B0604020202020204" pitchFamily="34" charset="0"/>
              </a:rPr>
              <a:t>The frequency of traditional air conditioner has dramatic fluctuation during operation, leading to the instability of room temperature. However, air conditioners break away from this pattern with our unique GA Stepless Comfort Technology</a:t>
            </a:r>
            <a:r>
              <a:rPr lang="zh-CN" altLang="en-US" sz="1400" b="1" dirty="0">
                <a:solidFill>
                  <a:srgbClr val="1178FE"/>
                </a:solidFill>
                <a:latin typeface="Arial" panose="020B0604020202020204" pitchFamily="34" charset="0"/>
                <a:cs typeface="Arial" panose="020B0604020202020204" pitchFamily="34" charset="0"/>
              </a:rPr>
              <a:t>（</a:t>
            </a:r>
            <a:r>
              <a:rPr lang="en-US" altLang="zh-CN" sz="1400" b="1" dirty="0">
                <a:solidFill>
                  <a:srgbClr val="1178FE"/>
                </a:solidFill>
                <a:latin typeface="Arial" panose="020B0604020202020204" pitchFamily="34" charset="0"/>
                <a:cs typeface="Arial" panose="020B0604020202020204" pitchFamily="34" charset="0"/>
              </a:rPr>
              <a:t>0.6Hz for every step</a:t>
            </a:r>
            <a:r>
              <a:rPr lang="zh-CN" altLang="en-US" sz="1400" b="1" dirty="0">
                <a:solidFill>
                  <a:srgbClr val="1178FE"/>
                </a:solidFill>
                <a:latin typeface="Arial" panose="020B0604020202020204" pitchFamily="34" charset="0"/>
                <a:cs typeface="Arial" panose="020B0604020202020204" pitchFamily="34" charset="0"/>
              </a:rPr>
              <a:t>）</a:t>
            </a:r>
            <a:r>
              <a:rPr lang="en-US" altLang="zh-CN" sz="1400" b="1" dirty="0">
                <a:solidFill>
                  <a:srgbClr val="1178FE"/>
                </a:solidFill>
                <a:latin typeface="Arial" panose="020B0604020202020204" pitchFamily="34" charset="0"/>
                <a:cs typeface="Arial" panose="020B0604020202020204" pitchFamily="34" charset="0"/>
              </a:rPr>
              <a:t>. Its inverter frequency variation is so smooth that you wouldn’t notice the room temperature fluctuation (± 0.5</a:t>
            </a:r>
            <a:r>
              <a:rPr lang="zh-CN" altLang="en-US" sz="1400" b="1" dirty="0">
                <a:solidFill>
                  <a:srgbClr val="1178FE"/>
                </a:solidFill>
                <a:latin typeface="Arial" panose="020B0604020202020204" pitchFamily="34" charset="0"/>
                <a:cs typeface="Arial" panose="020B0604020202020204" pitchFamily="34" charset="0"/>
              </a:rPr>
              <a:t>℃</a:t>
            </a:r>
            <a:r>
              <a:rPr lang="en-US" altLang="zh-CN" sz="1400" b="1" dirty="0">
                <a:solidFill>
                  <a:srgbClr val="1178FE"/>
                </a:solidFill>
                <a:latin typeface="Arial" panose="020B0604020202020204" pitchFamily="34" charset="0"/>
                <a:cs typeface="Arial" panose="020B0604020202020204" pitchFamily="34" charset="0"/>
              </a:rPr>
              <a:t>) at all.</a:t>
            </a:r>
            <a:endParaRPr lang="zh-CN" altLang="en-US" sz="1400" b="1" dirty="0">
              <a:solidFill>
                <a:srgbClr val="1178FE"/>
              </a:solidFill>
              <a:latin typeface="Arial" panose="020B0604020202020204" pitchFamily="34" charset="0"/>
              <a:cs typeface="Arial" panose="020B0604020202020204" pitchFamily="34" charset="0"/>
            </a:endParaRPr>
          </a:p>
        </p:txBody>
      </p:sp>
      <p:grpSp>
        <p:nvGrpSpPr>
          <p:cNvPr id="11" name="组合 10"/>
          <p:cNvGrpSpPr/>
          <p:nvPr/>
        </p:nvGrpSpPr>
        <p:grpSpPr>
          <a:xfrm>
            <a:off x="5685324" y="2264315"/>
            <a:ext cx="3234968" cy="2652103"/>
            <a:chOff x="7526776" y="2796060"/>
            <a:chExt cx="4313290" cy="3536137"/>
          </a:xfrm>
        </p:grpSpPr>
        <p:pic>
          <p:nvPicPr>
            <p:cNvPr id="12" name="图片 11"/>
            <p:cNvPicPr>
              <a:picLocks noChangeAspect="1"/>
            </p:cNvPicPr>
            <p:nvPr/>
          </p:nvPicPr>
          <p:blipFill>
            <a:blip r:embed="rId4"/>
            <a:stretch>
              <a:fillRect/>
            </a:stretch>
          </p:blipFill>
          <p:spPr>
            <a:xfrm>
              <a:off x="7576247" y="3162018"/>
              <a:ext cx="4263819" cy="3102571"/>
            </a:xfrm>
            <a:prstGeom prst="rect">
              <a:avLst/>
            </a:prstGeom>
            <a:ln>
              <a:noFill/>
            </a:ln>
            <a:effectLst>
              <a:outerShdw blurRad="292100" dist="139700" dir="2700000" algn="tl" rotWithShape="0">
                <a:srgbClr val="333333">
                  <a:alpha val="65000"/>
                </a:srgbClr>
              </a:outerShdw>
            </a:effectLst>
          </p:spPr>
        </p:pic>
        <p:sp>
          <p:nvSpPr>
            <p:cNvPr id="13" name="文本框 12"/>
            <p:cNvSpPr txBox="1"/>
            <p:nvPr/>
          </p:nvSpPr>
          <p:spPr>
            <a:xfrm>
              <a:off x="7526776" y="2796060"/>
              <a:ext cx="1647840" cy="597087"/>
            </a:xfrm>
            <a:prstGeom prst="rect">
              <a:avLst/>
            </a:prstGeom>
            <a:noFill/>
          </p:spPr>
          <p:txBody>
            <a:bodyPr wrap="square" rtlCol="0">
              <a:spAutoFit/>
            </a:bodyPr>
            <a:lstStyle/>
            <a:p>
              <a:pPr algn="just">
                <a:lnSpc>
                  <a:spcPct val="110000"/>
                </a:lnSpc>
              </a:pPr>
              <a:r>
                <a:rPr lang="en-US" altLang="zh-CN" sz="1050" b="1" dirty="0">
                  <a:solidFill>
                    <a:srgbClr val="B9925C"/>
                  </a:solidFill>
                  <a:cs typeface="Helvetica" panose="020B0604020202020204" pitchFamily="34" charset="0"/>
                </a:rPr>
                <a:t>Temperature Graph</a:t>
              </a:r>
              <a:endParaRPr lang="zh-CN" altLang="en-US" sz="1050" b="1" dirty="0">
                <a:solidFill>
                  <a:srgbClr val="B9925C"/>
                </a:solidFill>
                <a:cs typeface="Helvetica" panose="020B0604020202020204" pitchFamily="34" charset="0"/>
              </a:endParaRPr>
            </a:p>
          </p:txBody>
        </p:sp>
        <p:sp>
          <p:nvSpPr>
            <p:cNvPr id="14" name="文本框 13"/>
            <p:cNvSpPr txBox="1"/>
            <p:nvPr/>
          </p:nvSpPr>
          <p:spPr>
            <a:xfrm>
              <a:off x="8350696" y="5783977"/>
              <a:ext cx="1817934" cy="300937"/>
            </a:xfrm>
            <a:prstGeom prst="rect">
              <a:avLst/>
            </a:prstGeom>
            <a:noFill/>
          </p:spPr>
          <p:txBody>
            <a:bodyPr wrap="square" rtlCol="0">
              <a:spAutoFit/>
            </a:bodyPr>
            <a:lstStyle/>
            <a:p>
              <a:pPr algn="just">
                <a:lnSpc>
                  <a:spcPct val="110000"/>
                </a:lnSpc>
              </a:pPr>
              <a:r>
                <a:rPr lang="en-US" altLang="zh-CN" sz="788" dirty="0">
                  <a:solidFill>
                    <a:schemeClr val="bg1">
                      <a:lumMod val="50000"/>
                    </a:schemeClr>
                  </a:solidFill>
                  <a:cs typeface="Helvetica" panose="020B0604020202020204" pitchFamily="34" charset="0"/>
                </a:rPr>
                <a:t>GA Stepless Inverter Mode</a:t>
              </a:r>
              <a:endParaRPr lang="zh-CN" altLang="en-US" sz="788" dirty="0">
                <a:solidFill>
                  <a:schemeClr val="bg1">
                    <a:lumMod val="50000"/>
                  </a:schemeClr>
                </a:solidFill>
                <a:cs typeface="Helvetica" panose="020B0604020202020204" pitchFamily="34" charset="0"/>
              </a:endParaRPr>
            </a:p>
          </p:txBody>
        </p:sp>
        <p:sp>
          <p:nvSpPr>
            <p:cNvPr id="15" name="文本框 14"/>
            <p:cNvSpPr txBox="1"/>
            <p:nvPr/>
          </p:nvSpPr>
          <p:spPr>
            <a:xfrm>
              <a:off x="8350696" y="6031260"/>
              <a:ext cx="1817934" cy="300937"/>
            </a:xfrm>
            <a:prstGeom prst="rect">
              <a:avLst/>
            </a:prstGeom>
            <a:noFill/>
          </p:spPr>
          <p:txBody>
            <a:bodyPr wrap="square" rtlCol="0">
              <a:spAutoFit/>
            </a:bodyPr>
            <a:lstStyle/>
            <a:p>
              <a:pPr algn="just">
                <a:lnSpc>
                  <a:spcPct val="110000"/>
                </a:lnSpc>
              </a:pPr>
              <a:r>
                <a:rPr lang="en-US" altLang="zh-CN" sz="788" dirty="0">
                  <a:solidFill>
                    <a:schemeClr val="bg1">
                      <a:lumMod val="50000"/>
                    </a:schemeClr>
                  </a:solidFill>
                  <a:cs typeface="Helvetica" panose="020B0604020202020204" pitchFamily="34" charset="0"/>
                </a:rPr>
                <a:t>Ordinary Inverter Mode</a:t>
              </a:r>
              <a:endParaRPr lang="zh-CN" altLang="en-US" sz="788" dirty="0">
                <a:solidFill>
                  <a:schemeClr val="bg1">
                    <a:lumMod val="50000"/>
                  </a:schemeClr>
                </a:solidFill>
                <a:cs typeface="Helvetica" panose="020B0604020202020204" pitchFamily="34" charset="0"/>
              </a:endParaRPr>
            </a:p>
          </p:txBody>
        </p:sp>
      </p:grpSp>
      <p:grpSp>
        <p:nvGrpSpPr>
          <p:cNvPr id="16" name="组合 15"/>
          <p:cNvGrpSpPr/>
          <p:nvPr/>
        </p:nvGrpSpPr>
        <p:grpSpPr>
          <a:xfrm>
            <a:off x="1628245" y="2319128"/>
            <a:ext cx="3658544" cy="1181947"/>
            <a:chOff x="2170994" y="2963679"/>
            <a:chExt cx="4878058" cy="1575929"/>
          </a:xfrm>
          <a:effectLst>
            <a:outerShdw blurRad="50800" dist="38100" dir="2700000" algn="tl" rotWithShape="0">
              <a:prstClr val="black">
                <a:alpha val="40000"/>
              </a:prstClr>
            </a:outerShdw>
          </a:effectLst>
        </p:grpSpPr>
        <p:sp>
          <p:nvSpPr>
            <p:cNvPr id="17" name="矩形 16"/>
            <p:cNvSpPr/>
            <p:nvPr/>
          </p:nvSpPr>
          <p:spPr bwMode="auto">
            <a:xfrm>
              <a:off x="2520000" y="4397544"/>
              <a:ext cx="108000" cy="14140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8" name="矩形 17"/>
            <p:cNvSpPr/>
            <p:nvPr/>
          </p:nvSpPr>
          <p:spPr bwMode="auto">
            <a:xfrm>
              <a:off x="2628000" y="4322130"/>
              <a:ext cx="108000" cy="21681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19" name="矩形 18"/>
            <p:cNvSpPr/>
            <p:nvPr/>
          </p:nvSpPr>
          <p:spPr bwMode="auto">
            <a:xfrm>
              <a:off x="2736000" y="4256142"/>
              <a:ext cx="108000" cy="2828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0" name="矩形 19"/>
            <p:cNvSpPr/>
            <p:nvPr/>
          </p:nvSpPr>
          <p:spPr bwMode="auto">
            <a:xfrm>
              <a:off x="2844000" y="4171301"/>
              <a:ext cx="108000" cy="367645"/>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1" name="矩形 20"/>
            <p:cNvSpPr/>
            <p:nvPr/>
          </p:nvSpPr>
          <p:spPr bwMode="auto">
            <a:xfrm>
              <a:off x="2952000" y="4064909"/>
              <a:ext cx="108000" cy="474037"/>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2" name="矩形 21"/>
            <p:cNvSpPr/>
            <p:nvPr/>
          </p:nvSpPr>
          <p:spPr bwMode="auto">
            <a:xfrm>
              <a:off x="3060000" y="3963910"/>
              <a:ext cx="108000" cy="57503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3" name="矩形 22"/>
            <p:cNvSpPr/>
            <p:nvPr/>
          </p:nvSpPr>
          <p:spPr bwMode="auto">
            <a:xfrm>
              <a:off x="3168000" y="3869642"/>
              <a:ext cx="108000" cy="6693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4" name="矩形 23"/>
            <p:cNvSpPr/>
            <p:nvPr/>
          </p:nvSpPr>
          <p:spPr bwMode="auto">
            <a:xfrm>
              <a:off x="3276000" y="3756521"/>
              <a:ext cx="108000" cy="782425"/>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5" name="矩形 24"/>
            <p:cNvSpPr/>
            <p:nvPr/>
          </p:nvSpPr>
          <p:spPr bwMode="auto">
            <a:xfrm>
              <a:off x="3384000" y="3662255"/>
              <a:ext cx="108000" cy="876691"/>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6" name="矩形 25"/>
            <p:cNvSpPr/>
            <p:nvPr/>
          </p:nvSpPr>
          <p:spPr bwMode="auto">
            <a:xfrm>
              <a:off x="3492000" y="3581472"/>
              <a:ext cx="108000" cy="95747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7" name="矩形 26"/>
            <p:cNvSpPr/>
            <p:nvPr/>
          </p:nvSpPr>
          <p:spPr bwMode="auto">
            <a:xfrm>
              <a:off x="3600000" y="3450547"/>
              <a:ext cx="108000" cy="1088399"/>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8" name="矩形 27"/>
            <p:cNvSpPr/>
            <p:nvPr/>
          </p:nvSpPr>
          <p:spPr bwMode="auto">
            <a:xfrm>
              <a:off x="3708000" y="3370024"/>
              <a:ext cx="108000" cy="116892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29" name="矩形 28"/>
            <p:cNvSpPr/>
            <p:nvPr/>
          </p:nvSpPr>
          <p:spPr bwMode="auto">
            <a:xfrm>
              <a:off x="3816000" y="3304037"/>
              <a:ext cx="108000" cy="1234909"/>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0" name="矩形 29"/>
            <p:cNvSpPr/>
            <p:nvPr/>
          </p:nvSpPr>
          <p:spPr bwMode="auto">
            <a:xfrm>
              <a:off x="3924000" y="3214474"/>
              <a:ext cx="108000" cy="132447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1" name="矩形 30"/>
            <p:cNvSpPr/>
            <p:nvPr/>
          </p:nvSpPr>
          <p:spPr bwMode="auto">
            <a:xfrm>
              <a:off x="4032000" y="3134350"/>
              <a:ext cx="108000" cy="140459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2" name="矩形 31"/>
            <p:cNvSpPr/>
            <p:nvPr/>
          </p:nvSpPr>
          <p:spPr bwMode="auto">
            <a:xfrm>
              <a:off x="4140000" y="3214474"/>
              <a:ext cx="108000" cy="132447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3" name="矩形 32"/>
            <p:cNvSpPr/>
            <p:nvPr/>
          </p:nvSpPr>
          <p:spPr bwMode="auto">
            <a:xfrm>
              <a:off x="4248000" y="3304037"/>
              <a:ext cx="108000" cy="1234909"/>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4" name="矩形 33"/>
            <p:cNvSpPr/>
            <p:nvPr/>
          </p:nvSpPr>
          <p:spPr bwMode="auto">
            <a:xfrm>
              <a:off x="4356000" y="3370024"/>
              <a:ext cx="108000" cy="116892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5" name="矩形 34"/>
            <p:cNvSpPr/>
            <p:nvPr/>
          </p:nvSpPr>
          <p:spPr bwMode="auto">
            <a:xfrm>
              <a:off x="4464000" y="3581472"/>
              <a:ext cx="108000" cy="95747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6" name="矩形 35"/>
            <p:cNvSpPr/>
            <p:nvPr/>
          </p:nvSpPr>
          <p:spPr bwMode="auto">
            <a:xfrm>
              <a:off x="4572000" y="3662255"/>
              <a:ext cx="108000" cy="876691"/>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7" name="矩形 36"/>
            <p:cNvSpPr/>
            <p:nvPr/>
          </p:nvSpPr>
          <p:spPr bwMode="auto">
            <a:xfrm>
              <a:off x="4680000" y="3869642"/>
              <a:ext cx="108000" cy="6693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8" name="矩形 37"/>
            <p:cNvSpPr/>
            <p:nvPr/>
          </p:nvSpPr>
          <p:spPr bwMode="auto">
            <a:xfrm>
              <a:off x="4788000" y="3963910"/>
              <a:ext cx="108000" cy="57503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39" name="矩形 38"/>
            <p:cNvSpPr/>
            <p:nvPr/>
          </p:nvSpPr>
          <p:spPr bwMode="auto">
            <a:xfrm>
              <a:off x="4896000" y="4171301"/>
              <a:ext cx="108000" cy="367645"/>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0" name="矩形 39"/>
            <p:cNvSpPr/>
            <p:nvPr/>
          </p:nvSpPr>
          <p:spPr bwMode="auto">
            <a:xfrm>
              <a:off x="5004000" y="4256142"/>
              <a:ext cx="108000" cy="2828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1" name="矩形 40"/>
            <p:cNvSpPr/>
            <p:nvPr/>
          </p:nvSpPr>
          <p:spPr bwMode="auto">
            <a:xfrm>
              <a:off x="5112000" y="4322130"/>
              <a:ext cx="108000" cy="21681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2" name="矩形 41"/>
            <p:cNvSpPr/>
            <p:nvPr/>
          </p:nvSpPr>
          <p:spPr bwMode="auto">
            <a:xfrm>
              <a:off x="5220000" y="4171301"/>
              <a:ext cx="108000" cy="367645"/>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3" name="矩形 42"/>
            <p:cNvSpPr/>
            <p:nvPr/>
          </p:nvSpPr>
          <p:spPr bwMode="auto">
            <a:xfrm>
              <a:off x="5328000" y="3869642"/>
              <a:ext cx="108000" cy="6693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4" name="矩形 43"/>
            <p:cNvSpPr/>
            <p:nvPr/>
          </p:nvSpPr>
          <p:spPr bwMode="auto">
            <a:xfrm>
              <a:off x="5436000" y="3662255"/>
              <a:ext cx="108000" cy="876691"/>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5" name="矩形 44"/>
            <p:cNvSpPr/>
            <p:nvPr/>
          </p:nvSpPr>
          <p:spPr bwMode="auto">
            <a:xfrm>
              <a:off x="5544000" y="3370024"/>
              <a:ext cx="108000" cy="116892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6" name="矩形 45"/>
            <p:cNvSpPr/>
            <p:nvPr/>
          </p:nvSpPr>
          <p:spPr bwMode="auto">
            <a:xfrm>
              <a:off x="5652000" y="3304037"/>
              <a:ext cx="108000" cy="1234909"/>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7" name="矩形 46"/>
            <p:cNvSpPr/>
            <p:nvPr/>
          </p:nvSpPr>
          <p:spPr bwMode="auto">
            <a:xfrm>
              <a:off x="5760000" y="3581472"/>
              <a:ext cx="108000" cy="95747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8" name="矩形 47"/>
            <p:cNvSpPr/>
            <p:nvPr/>
          </p:nvSpPr>
          <p:spPr bwMode="auto">
            <a:xfrm>
              <a:off x="5868000" y="3662255"/>
              <a:ext cx="108000" cy="876691"/>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49" name="矩形 48"/>
            <p:cNvSpPr/>
            <p:nvPr/>
          </p:nvSpPr>
          <p:spPr bwMode="auto">
            <a:xfrm>
              <a:off x="5976000" y="3756521"/>
              <a:ext cx="108000" cy="782425"/>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50" name="矩形 49"/>
            <p:cNvSpPr/>
            <p:nvPr/>
          </p:nvSpPr>
          <p:spPr bwMode="auto">
            <a:xfrm>
              <a:off x="6084000" y="3869642"/>
              <a:ext cx="108000" cy="6693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51" name="矩形 50"/>
            <p:cNvSpPr/>
            <p:nvPr/>
          </p:nvSpPr>
          <p:spPr bwMode="auto">
            <a:xfrm>
              <a:off x="6192000" y="3963910"/>
              <a:ext cx="108000" cy="57503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52" name="矩形 51"/>
            <p:cNvSpPr/>
            <p:nvPr/>
          </p:nvSpPr>
          <p:spPr bwMode="auto">
            <a:xfrm>
              <a:off x="6300000" y="4064909"/>
              <a:ext cx="108000" cy="474037"/>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53" name="矩形 52"/>
            <p:cNvSpPr/>
            <p:nvPr/>
          </p:nvSpPr>
          <p:spPr bwMode="auto">
            <a:xfrm>
              <a:off x="6408000" y="4171301"/>
              <a:ext cx="108000" cy="367645"/>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54" name="矩形 53"/>
            <p:cNvSpPr/>
            <p:nvPr/>
          </p:nvSpPr>
          <p:spPr bwMode="auto">
            <a:xfrm>
              <a:off x="6516000" y="4256142"/>
              <a:ext cx="108000" cy="282804"/>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sp>
          <p:nvSpPr>
            <p:cNvPr id="55" name="矩形 54"/>
            <p:cNvSpPr/>
            <p:nvPr/>
          </p:nvSpPr>
          <p:spPr bwMode="auto">
            <a:xfrm>
              <a:off x="6624000" y="4322130"/>
              <a:ext cx="108000" cy="216816"/>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grpSp>
          <p:nvGrpSpPr>
            <p:cNvPr id="56" name="组合 55"/>
            <p:cNvGrpSpPr/>
            <p:nvPr/>
          </p:nvGrpSpPr>
          <p:grpSpPr>
            <a:xfrm>
              <a:off x="2520000" y="2963679"/>
              <a:ext cx="4529052" cy="1575929"/>
              <a:chOff x="1319475" y="2965746"/>
              <a:chExt cx="4529052" cy="1575929"/>
            </a:xfrm>
          </p:grpSpPr>
          <p:cxnSp>
            <p:nvCxnSpPr>
              <p:cNvPr id="61" name="直接箭头连接符 60"/>
              <p:cNvCxnSpPr/>
              <p:nvPr/>
            </p:nvCxnSpPr>
            <p:spPr bwMode="auto">
              <a:xfrm>
                <a:off x="1319475" y="4541675"/>
                <a:ext cx="4529052" cy="0"/>
              </a:xfrm>
              <a:prstGeom prst="straightConnector1">
                <a:avLst/>
              </a:prstGeom>
              <a:solidFill>
                <a:schemeClr val="accent1"/>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箭头连接符 61"/>
              <p:cNvCxnSpPr/>
              <p:nvPr/>
            </p:nvCxnSpPr>
            <p:spPr bwMode="auto">
              <a:xfrm flipV="1">
                <a:off x="1319475" y="2965746"/>
                <a:ext cx="0" cy="1570907"/>
              </a:xfrm>
              <a:prstGeom prst="straightConnector1">
                <a:avLst/>
              </a:prstGeom>
              <a:solidFill>
                <a:schemeClr val="accent1"/>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7" name="矩形 56"/>
            <p:cNvSpPr/>
            <p:nvPr/>
          </p:nvSpPr>
          <p:spPr bwMode="auto">
            <a:xfrm>
              <a:off x="6732000" y="4397544"/>
              <a:ext cx="108000" cy="141402"/>
            </a:xfrm>
            <a:prstGeom prst="rect">
              <a:avLst/>
            </a:prstGeom>
            <a:solidFill>
              <a:schemeClr val="accent1"/>
            </a:solidFill>
            <a:ln w="9525" cap="flat" cmpd="sng" algn="ctr">
              <a:solidFill>
                <a:srgbClr val="3670B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cxnSp>
          <p:nvCxnSpPr>
            <p:cNvPr id="58" name="直接连接符 57"/>
            <p:cNvCxnSpPr>
              <a:stCxn id="31" idx="0"/>
            </p:cNvCxnSpPr>
            <p:nvPr/>
          </p:nvCxnSpPr>
          <p:spPr bwMode="auto">
            <a:xfrm flipH="1" flipV="1">
              <a:off x="2520001" y="3131790"/>
              <a:ext cx="1565999" cy="2560"/>
            </a:xfrm>
            <a:prstGeom prst="line">
              <a:avLst/>
            </a:prstGeom>
            <a:solidFill>
              <a:schemeClr val="accent1"/>
            </a:solidFill>
            <a:ln w="9525" cap="flat" cmpd="sng" algn="ctr">
              <a:solidFill>
                <a:srgbClr val="3670B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文本框 58"/>
            <p:cNvSpPr txBox="1"/>
            <p:nvPr/>
          </p:nvSpPr>
          <p:spPr>
            <a:xfrm>
              <a:off x="2190259" y="3003856"/>
              <a:ext cx="419916" cy="236988"/>
            </a:xfrm>
            <a:prstGeom prst="rect">
              <a:avLst/>
            </a:prstGeom>
            <a:noFill/>
          </p:spPr>
          <p:txBody>
            <a:bodyPr wrap="square" lIns="0" tIns="0" rIns="0" bIns="0" rtlCol="0">
              <a:spAutoFit/>
            </a:bodyPr>
            <a:lstStyle/>
            <a:p>
              <a:pPr algn="just">
                <a:lnSpc>
                  <a:spcPct val="110000"/>
                </a:lnSpc>
              </a:pPr>
              <a:r>
                <a:rPr lang="en-US" altLang="zh-CN" sz="1050" dirty="0" err="1">
                  <a:solidFill>
                    <a:srgbClr val="3670B3"/>
                  </a:solidFill>
                  <a:cs typeface="Helvetica" panose="020B0604020202020204" pitchFamily="34" charset="0"/>
                </a:rPr>
                <a:t>Fmax</a:t>
              </a:r>
              <a:endParaRPr lang="zh-CN" altLang="en-US" sz="1050" dirty="0">
                <a:solidFill>
                  <a:srgbClr val="3670B3"/>
                </a:solidFill>
                <a:cs typeface="Helvetica" panose="020B0604020202020204" pitchFamily="34" charset="0"/>
              </a:endParaRPr>
            </a:p>
          </p:txBody>
        </p:sp>
        <p:sp>
          <p:nvSpPr>
            <p:cNvPr id="60" name="文本框 59"/>
            <p:cNvSpPr txBox="1"/>
            <p:nvPr/>
          </p:nvSpPr>
          <p:spPr>
            <a:xfrm>
              <a:off x="2170994" y="4280623"/>
              <a:ext cx="419916" cy="236988"/>
            </a:xfrm>
            <a:prstGeom prst="rect">
              <a:avLst/>
            </a:prstGeom>
            <a:noFill/>
          </p:spPr>
          <p:txBody>
            <a:bodyPr wrap="square" lIns="0" tIns="0" rIns="0" bIns="0" rtlCol="0">
              <a:spAutoFit/>
            </a:bodyPr>
            <a:lstStyle/>
            <a:p>
              <a:pPr algn="just">
                <a:lnSpc>
                  <a:spcPct val="110000"/>
                </a:lnSpc>
              </a:pPr>
              <a:r>
                <a:rPr lang="en-US" altLang="zh-CN" sz="1050" dirty="0" err="1">
                  <a:solidFill>
                    <a:srgbClr val="3670B3"/>
                  </a:solidFill>
                  <a:cs typeface="Helvetica" panose="020B0604020202020204" pitchFamily="34" charset="0"/>
                </a:rPr>
                <a:t>Fmin</a:t>
              </a:r>
              <a:endParaRPr lang="zh-CN" altLang="en-US" sz="1050" dirty="0">
                <a:solidFill>
                  <a:srgbClr val="3670B3"/>
                </a:solidFill>
                <a:cs typeface="Helvetica" panose="020B0604020202020204" pitchFamily="34" charset="0"/>
              </a:endParaRPr>
            </a:p>
          </p:txBody>
        </p:sp>
      </p:grpSp>
      <p:grpSp>
        <p:nvGrpSpPr>
          <p:cNvPr id="63" name="组合 62"/>
          <p:cNvGrpSpPr/>
          <p:nvPr/>
        </p:nvGrpSpPr>
        <p:grpSpPr>
          <a:xfrm>
            <a:off x="1621275" y="3659180"/>
            <a:ext cx="3665514" cy="1185789"/>
            <a:chOff x="2161700" y="4878906"/>
            <a:chExt cx="4887352" cy="1581052"/>
          </a:xfrm>
          <a:effectLst>
            <a:outerShdw blurRad="50800" dist="38100" dir="2700000" algn="tl" rotWithShape="0">
              <a:prstClr val="black">
                <a:alpha val="40000"/>
              </a:prstClr>
            </a:outerShdw>
          </a:effectLst>
        </p:grpSpPr>
        <p:grpSp>
          <p:nvGrpSpPr>
            <p:cNvPr id="64" name="组合 63"/>
            <p:cNvGrpSpPr/>
            <p:nvPr/>
          </p:nvGrpSpPr>
          <p:grpSpPr>
            <a:xfrm>
              <a:off x="2520000" y="4878906"/>
              <a:ext cx="4529052" cy="1575929"/>
              <a:chOff x="1319475" y="2965746"/>
              <a:chExt cx="4529052" cy="1575929"/>
            </a:xfrm>
          </p:grpSpPr>
          <p:cxnSp>
            <p:nvCxnSpPr>
              <p:cNvPr id="70" name="直接箭头连接符 69"/>
              <p:cNvCxnSpPr/>
              <p:nvPr/>
            </p:nvCxnSpPr>
            <p:spPr bwMode="auto">
              <a:xfrm>
                <a:off x="1319475" y="4541675"/>
                <a:ext cx="4529052" cy="0"/>
              </a:xfrm>
              <a:prstGeom prst="straightConnector1">
                <a:avLst/>
              </a:prstGeom>
              <a:solidFill>
                <a:schemeClr val="accent1"/>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接箭头连接符 70"/>
              <p:cNvCxnSpPr/>
              <p:nvPr/>
            </p:nvCxnSpPr>
            <p:spPr bwMode="auto">
              <a:xfrm flipV="1">
                <a:off x="1319475" y="2965746"/>
                <a:ext cx="0" cy="1570907"/>
              </a:xfrm>
              <a:prstGeom prst="straightConnector1">
                <a:avLst/>
              </a:prstGeom>
              <a:solidFill>
                <a:schemeClr val="accent1"/>
              </a:solidFill>
              <a:ln w="9525" cap="flat" cmpd="sng" algn="ctr">
                <a:solidFill>
                  <a:srgbClr val="3670B3"/>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5" name="任意多边形 64"/>
            <p:cNvSpPr/>
            <p:nvPr/>
          </p:nvSpPr>
          <p:spPr bwMode="auto">
            <a:xfrm>
              <a:off x="2520000" y="5154160"/>
              <a:ext cx="4317966" cy="1160140"/>
            </a:xfrm>
            <a:custGeom>
              <a:avLst/>
              <a:gdLst>
                <a:gd name="connsiteX0" fmla="*/ 0 w 4364610"/>
                <a:gd name="connsiteY0" fmla="*/ 1141180 h 1160034"/>
                <a:gd name="connsiteX1" fmla="*/ 1442301 w 4364610"/>
                <a:gd name="connsiteY1" fmla="*/ 537 h 1160034"/>
                <a:gd name="connsiteX2" fmla="*/ 2639505 w 4364610"/>
                <a:gd name="connsiteY2" fmla="*/ 980924 h 1160034"/>
                <a:gd name="connsiteX3" fmla="*/ 3214540 w 4364610"/>
                <a:gd name="connsiteY3" fmla="*/ 179646 h 1160034"/>
                <a:gd name="connsiteX4" fmla="*/ 4364610 w 4364610"/>
                <a:gd name="connsiteY4" fmla="*/ 1160034 h 1160034"/>
                <a:gd name="connsiteX0" fmla="*/ 0 w 4373846"/>
                <a:gd name="connsiteY0" fmla="*/ 1156680 h 1160140"/>
                <a:gd name="connsiteX1" fmla="*/ 1451537 w 4373846"/>
                <a:gd name="connsiteY1" fmla="*/ 643 h 1160140"/>
                <a:gd name="connsiteX2" fmla="*/ 2648741 w 4373846"/>
                <a:gd name="connsiteY2" fmla="*/ 981030 h 1160140"/>
                <a:gd name="connsiteX3" fmla="*/ 3223776 w 4373846"/>
                <a:gd name="connsiteY3" fmla="*/ 179752 h 1160140"/>
                <a:gd name="connsiteX4" fmla="*/ 4373846 w 4373846"/>
                <a:gd name="connsiteY4" fmla="*/ 1160140 h 1160140"/>
                <a:gd name="connsiteX0" fmla="*/ 0 w 4305266"/>
                <a:gd name="connsiteY0" fmla="*/ 1156680 h 1160140"/>
                <a:gd name="connsiteX1" fmla="*/ 1451537 w 4305266"/>
                <a:gd name="connsiteY1" fmla="*/ 643 h 1160140"/>
                <a:gd name="connsiteX2" fmla="*/ 2648741 w 4305266"/>
                <a:gd name="connsiteY2" fmla="*/ 981030 h 1160140"/>
                <a:gd name="connsiteX3" fmla="*/ 3223776 w 4305266"/>
                <a:gd name="connsiteY3" fmla="*/ 179752 h 1160140"/>
                <a:gd name="connsiteX4" fmla="*/ 4305266 w 4305266"/>
                <a:gd name="connsiteY4" fmla="*/ 1160140 h 1160140"/>
                <a:gd name="connsiteX0" fmla="*/ 0 w 4317966"/>
                <a:gd name="connsiteY0" fmla="*/ 1156680 h 1166490"/>
                <a:gd name="connsiteX1" fmla="*/ 1451537 w 4317966"/>
                <a:gd name="connsiteY1" fmla="*/ 643 h 1166490"/>
                <a:gd name="connsiteX2" fmla="*/ 2648741 w 4317966"/>
                <a:gd name="connsiteY2" fmla="*/ 981030 h 1166490"/>
                <a:gd name="connsiteX3" fmla="*/ 3223776 w 4317966"/>
                <a:gd name="connsiteY3" fmla="*/ 179752 h 1166490"/>
                <a:gd name="connsiteX4" fmla="*/ 4317966 w 4317966"/>
                <a:gd name="connsiteY4" fmla="*/ 1166490 h 1166490"/>
                <a:gd name="connsiteX0" fmla="*/ 0 w 4317966"/>
                <a:gd name="connsiteY0" fmla="*/ 1156680 h 1160140"/>
                <a:gd name="connsiteX1" fmla="*/ 1451537 w 4317966"/>
                <a:gd name="connsiteY1" fmla="*/ 643 h 1160140"/>
                <a:gd name="connsiteX2" fmla="*/ 2648741 w 4317966"/>
                <a:gd name="connsiteY2" fmla="*/ 981030 h 1160140"/>
                <a:gd name="connsiteX3" fmla="*/ 3223776 w 4317966"/>
                <a:gd name="connsiteY3" fmla="*/ 179752 h 1160140"/>
                <a:gd name="connsiteX4" fmla="*/ 4317966 w 4317966"/>
                <a:gd name="connsiteY4" fmla="*/ 1160140 h 116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7966" h="1160140">
                  <a:moveTo>
                    <a:pt x="0" y="1156680"/>
                  </a:moveTo>
                  <a:cubicBezTo>
                    <a:pt x="501192" y="599713"/>
                    <a:pt x="1010080" y="29918"/>
                    <a:pt x="1451537" y="643"/>
                  </a:cubicBezTo>
                  <a:cubicBezTo>
                    <a:pt x="1892994" y="-28632"/>
                    <a:pt x="2353368" y="951178"/>
                    <a:pt x="2648741" y="981030"/>
                  </a:cubicBezTo>
                  <a:cubicBezTo>
                    <a:pt x="2944114" y="1010881"/>
                    <a:pt x="2945572" y="149900"/>
                    <a:pt x="3223776" y="179752"/>
                  </a:cubicBezTo>
                  <a:cubicBezTo>
                    <a:pt x="3501980" y="209604"/>
                    <a:pt x="4065014" y="1128717"/>
                    <a:pt x="4317966" y="1160140"/>
                  </a:cubicBezTo>
                </a:path>
              </a:pathLst>
            </a:custGeom>
            <a:solidFill>
              <a:srgbClr val="5B9BD5"/>
            </a:solidFill>
            <a:ln w="9525" cap="flat" cmpd="sng" algn="ctr">
              <a:solidFill>
                <a:srgbClr val="3670B3"/>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cxnSp>
          <p:nvCxnSpPr>
            <p:cNvPr id="66" name="直接连接符 65"/>
            <p:cNvCxnSpPr>
              <a:stCxn id="65" idx="1"/>
            </p:cNvCxnSpPr>
            <p:nvPr/>
          </p:nvCxnSpPr>
          <p:spPr bwMode="auto">
            <a:xfrm flipH="1">
              <a:off x="2520001" y="5154803"/>
              <a:ext cx="1451536" cy="6314"/>
            </a:xfrm>
            <a:prstGeom prst="line">
              <a:avLst/>
            </a:prstGeom>
            <a:solidFill>
              <a:schemeClr val="accent1"/>
            </a:solidFill>
            <a:ln w="9525" cap="flat" cmpd="sng" algn="ctr">
              <a:solidFill>
                <a:srgbClr val="3670B3"/>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文本框 66"/>
            <p:cNvSpPr txBox="1"/>
            <p:nvPr/>
          </p:nvSpPr>
          <p:spPr>
            <a:xfrm>
              <a:off x="2161700" y="5041703"/>
              <a:ext cx="419916" cy="236988"/>
            </a:xfrm>
            <a:prstGeom prst="rect">
              <a:avLst/>
            </a:prstGeom>
            <a:noFill/>
          </p:spPr>
          <p:txBody>
            <a:bodyPr wrap="square" lIns="0" tIns="0" rIns="0" bIns="0" rtlCol="0">
              <a:spAutoFit/>
            </a:bodyPr>
            <a:lstStyle/>
            <a:p>
              <a:pPr algn="just">
                <a:lnSpc>
                  <a:spcPct val="110000"/>
                </a:lnSpc>
              </a:pPr>
              <a:r>
                <a:rPr lang="en-US" altLang="zh-CN" sz="1050" dirty="0" err="1">
                  <a:solidFill>
                    <a:srgbClr val="3670B3"/>
                  </a:solidFill>
                  <a:cs typeface="Helvetica" panose="020B0604020202020204" pitchFamily="34" charset="0"/>
                </a:rPr>
                <a:t>Fmax</a:t>
              </a:r>
              <a:endParaRPr lang="zh-CN" altLang="en-US" sz="1050" dirty="0">
                <a:solidFill>
                  <a:srgbClr val="3670B3"/>
                </a:solidFill>
                <a:cs typeface="Helvetica" panose="020B0604020202020204" pitchFamily="34" charset="0"/>
              </a:endParaRPr>
            </a:p>
          </p:txBody>
        </p:sp>
        <p:sp>
          <p:nvSpPr>
            <p:cNvPr id="68" name="文本框 67"/>
            <p:cNvSpPr txBox="1"/>
            <p:nvPr/>
          </p:nvSpPr>
          <p:spPr>
            <a:xfrm>
              <a:off x="2211383" y="6159889"/>
              <a:ext cx="419916" cy="236988"/>
            </a:xfrm>
            <a:prstGeom prst="rect">
              <a:avLst/>
            </a:prstGeom>
            <a:noFill/>
          </p:spPr>
          <p:txBody>
            <a:bodyPr wrap="square" lIns="0" tIns="0" rIns="0" bIns="0" rtlCol="0">
              <a:spAutoFit/>
            </a:bodyPr>
            <a:lstStyle/>
            <a:p>
              <a:pPr algn="just">
                <a:lnSpc>
                  <a:spcPct val="110000"/>
                </a:lnSpc>
              </a:pPr>
              <a:r>
                <a:rPr lang="en-US" altLang="zh-CN" sz="1050" dirty="0" err="1">
                  <a:solidFill>
                    <a:srgbClr val="3670B3"/>
                  </a:solidFill>
                  <a:cs typeface="Helvetica" panose="020B0604020202020204" pitchFamily="34" charset="0"/>
                </a:rPr>
                <a:t>Fmin</a:t>
              </a:r>
              <a:endParaRPr lang="zh-CN" altLang="en-US" sz="1050" dirty="0">
                <a:solidFill>
                  <a:srgbClr val="3670B3"/>
                </a:solidFill>
                <a:cs typeface="Helvetica" panose="020B0604020202020204" pitchFamily="34" charset="0"/>
              </a:endParaRPr>
            </a:p>
          </p:txBody>
        </p:sp>
        <p:sp>
          <p:nvSpPr>
            <p:cNvPr id="69" name="矩形 68"/>
            <p:cNvSpPr/>
            <p:nvPr/>
          </p:nvSpPr>
          <p:spPr bwMode="auto">
            <a:xfrm>
              <a:off x="2520000" y="6314400"/>
              <a:ext cx="4320000" cy="145558"/>
            </a:xfrm>
            <a:prstGeom prst="rect">
              <a:avLst/>
            </a:prstGeom>
            <a:solidFill>
              <a:schemeClr val="accent1"/>
            </a:solidFill>
            <a:ln w="9525" cap="flat" cmpd="sng" algn="ctr">
              <a:solidFill>
                <a:srgbClr val="5B9BD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p>
              <a:pPr eaLnBrk="0" fontAlgn="base">
                <a:spcBef>
                  <a:spcPct val="0"/>
                </a:spcBef>
                <a:spcAft>
                  <a:spcPct val="0"/>
                </a:spcAft>
              </a:pPr>
              <a:endParaRPr lang="zh-CN" altLang="en-US" baseline="-25000">
                <a:solidFill>
                  <a:schemeClr val="tx1"/>
                </a:solidFill>
                <a:latin typeface="Calibri" pitchFamily="34" charset="0"/>
                <a:ea typeface="宋体" pitchFamily="2" charset="-122"/>
                <a:sym typeface="宋体" pitchFamily="2" charset="-122"/>
              </a:endParaRPr>
            </a:p>
          </p:txBody>
        </p:sp>
      </p:grpSp>
      <p:sp>
        <p:nvSpPr>
          <p:cNvPr id="72" name="文本框 71"/>
          <p:cNvSpPr txBox="1"/>
          <p:nvPr/>
        </p:nvSpPr>
        <p:spPr>
          <a:xfrm>
            <a:off x="166380" y="2615956"/>
            <a:ext cx="1587531" cy="566309"/>
          </a:xfrm>
          <a:prstGeom prst="rect">
            <a:avLst/>
          </a:prstGeom>
          <a:noFill/>
        </p:spPr>
        <p:txBody>
          <a:bodyPr wrap="square" rtlCol="0">
            <a:spAutoFit/>
          </a:bodyPr>
          <a:lstStyle/>
          <a:p>
            <a:pPr>
              <a:lnSpc>
                <a:spcPct val="110000"/>
              </a:lnSpc>
            </a:pPr>
            <a:r>
              <a:rPr lang="en-US" altLang="zh-CN" sz="1400" b="1" dirty="0">
                <a:solidFill>
                  <a:srgbClr val="1178FE"/>
                </a:solidFill>
                <a:latin typeface="Arial" panose="020B0604020202020204" pitchFamily="34" charset="0"/>
                <a:cs typeface="Arial" panose="020B0604020202020204" pitchFamily="34" charset="0"/>
              </a:rPr>
              <a:t>Ordinary Inverter Mode</a:t>
            </a:r>
            <a:endParaRPr lang="zh-CN" altLang="en-US" sz="1400" b="1" dirty="0">
              <a:solidFill>
                <a:srgbClr val="1178FE"/>
              </a:solidFill>
              <a:latin typeface="Arial" panose="020B0604020202020204" pitchFamily="34" charset="0"/>
              <a:cs typeface="Arial" panose="020B0604020202020204" pitchFamily="34" charset="0"/>
            </a:endParaRPr>
          </a:p>
        </p:txBody>
      </p:sp>
      <p:sp>
        <p:nvSpPr>
          <p:cNvPr id="73" name="文本框 72"/>
          <p:cNvSpPr txBox="1"/>
          <p:nvPr/>
        </p:nvSpPr>
        <p:spPr>
          <a:xfrm>
            <a:off x="166380" y="3957346"/>
            <a:ext cx="1416915" cy="547907"/>
          </a:xfrm>
          <a:prstGeom prst="rect">
            <a:avLst/>
          </a:prstGeom>
          <a:noFill/>
        </p:spPr>
        <p:txBody>
          <a:bodyPr wrap="square" rtlCol="0">
            <a:spAutoFit/>
          </a:bodyPr>
          <a:lstStyle/>
          <a:p>
            <a:pPr>
              <a:lnSpc>
                <a:spcPct val="110000"/>
              </a:lnSpc>
            </a:pPr>
            <a:r>
              <a:rPr lang="en-US" altLang="zh-CN" sz="1400" b="1" dirty="0">
                <a:solidFill>
                  <a:srgbClr val="1178FE"/>
                </a:solidFill>
                <a:latin typeface="Arial" panose="020B0604020202020204" pitchFamily="34" charset="0"/>
                <a:cs typeface="Arial" panose="020B0604020202020204" pitchFamily="34" charset="0"/>
              </a:rPr>
              <a:t>GA Stepless Inverter Mode</a:t>
            </a:r>
            <a:endParaRPr lang="zh-CN" altLang="en-US" sz="1400" b="1" dirty="0">
              <a:solidFill>
                <a:srgbClr val="1178FE"/>
              </a:solidFill>
              <a:latin typeface="Arial" panose="020B0604020202020204" pitchFamily="34" charset="0"/>
              <a:cs typeface="Arial" panose="020B0604020202020204" pitchFamily="34" charset="0"/>
            </a:endParaRPr>
          </a:p>
        </p:txBody>
      </p:sp>
      <p:sp>
        <p:nvSpPr>
          <p:cNvPr id="74" name="文本框 73"/>
          <p:cNvSpPr txBox="1"/>
          <p:nvPr/>
        </p:nvSpPr>
        <p:spPr>
          <a:xfrm>
            <a:off x="6618883" y="3226445"/>
            <a:ext cx="499187" cy="230832"/>
          </a:xfrm>
          <a:prstGeom prst="rect">
            <a:avLst/>
          </a:prstGeom>
          <a:noFill/>
        </p:spPr>
        <p:txBody>
          <a:bodyPr wrap="square" rtlCol="0">
            <a:spAutoFit/>
          </a:bodyPr>
          <a:lstStyle/>
          <a:p>
            <a:r>
              <a:rPr lang="en-US" altLang="zh-CN" sz="900" dirty="0">
                <a:solidFill>
                  <a:srgbClr val="FF0000"/>
                </a:solidFill>
              </a:rPr>
              <a:t>±1</a:t>
            </a:r>
            <a:r>
              <a:rPr lang="zh-CN" altLang="en-US" sz="900" dirty="0">
                <a:solidFill>
                  <a:srgbClr val="FF0000"/>
                </a:solidFill>
              </a:rPr>
              <a:t>℃</a:t>
            </a:r>
          </a:p>
        </p:txBody>
      </p:sp>
      <p:sp>
        <p:nvSpPr>
          <p:cNvPr id="75" name="文本框 74"/>
          <p:cNvSpPr txBox="1"/>
          <p:nvPr/>
        </p:nvSpPr>
        <p:spPr>
          <a:xfrm>
            <a:off x="7456560" y="3351184"/>
            <a:ext cx="585535" cy="230832"/>
          </a:xfrm>
          <a:prstGeom prst="rect">
            <a:avLst/>
          </a:prstGeom>
          <a:noFill/>
        </p:spPr>
        <p:txBody>
          <a:bodyPr wrap="square" rtlCol="0">
            <a:spAutoFit/>
          </a:bodyPr>
          <a:lstStyle/>
          <a:p>
            <a:r>
              <a:rPr lang="en-US" altLang="zh-CN" sz="900" dirty="0">
                <a:solidFill>
                  <a:srgbClr val="FF0000"/>
                </a:solidFill>
              </a:rPr>
              <a:t>±0.5</a:t>
            </a:r>
            <a:r>
              <a:rPr lang="zh-CN" altLang="en-US" sz="900" dirty="0">
                <a:solidFill>
                  <a:srgbClr val="FF0000"/>
                </a:solidFill>
              </a:rPr>
              <a:t>℃</a:t>
            </a:r>
          </a:p>
        </p:txBody>
      </p:sp>
      <p:sp>
        <p:nvSpPr>
          <p:cNvPr id="76" name="矩形 75"/>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44792004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1513556"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X-ECO</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9" name="文本框 8"/>
          <p:cNvSpPr txBox="1"/>
          <p:nvPr/>
        </p:nvSpPr>
        <p:spPr>
          <a:xfrm>
            <a:off x="288361" y="994019"/>
            <a:ext cx="8855639" cy="507831"/>
          </a:xfrm>
          <a:prstGeom prst="rect">
            <a:avLst/>
          </a:prstGeom>
          <a:noFill/>
        </p:spPr>
        <p:txBody>
          <a:bodyPr wrap="square" rtlCol="0">
            <a:spAutoFit/>
          </a:bodyPr>
          <a:lstStyle/>
          <a:p>
            <a:pPr algn="just"/>
            <a:r>
              <a:rPr lang="en-US" altLang="zh-CN" dirty="0">
                <a:latin typeface="Calibri" panose="020F0502020204030204" pitchFamily="34" charset="0"/>
                <a:cs typeface="Times New Roman" panose="02020603050405020304" pitchFamily="18" charset="0"/>
              </a:rPr>
              <a:t>X-ECO mode applies to inverter model,  smart control on compressor frequency as low as 12HZ(depend on model). As a smart running mode, it limits the highest compressor frequency  and fan speed of each stage by intelligent control system.</a:t>
            </a:r>
          </a:p>
        </p:txBody>
      </p:sp>
      <p:sp>
        <p:nvSpPr>
          <p:cNvPr id="12" name="矩形 11"/>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pic>
        <p:nvPicPr>
          <p:cNvPr id="13" name="图片 12"/>
          <p:cNvPicPr/>
          <p:nvPr/>
        </p:nvPicPr>
        <p:blipFill>
          <a:blip r:embed="rId4">
            <a:extLst>
              <a:ext uri="{28A0092B-C50C-407E-A947-70E740481C1C}">
                <a14:useLocalDpi xmlns:a14="http://schemas.microsoft.com/office/drawing/2010/main" val="0"/>
              </a:ext>
            </a:extLst>
          </a:blip>
          <a:srcRect/>
          <a:stretch>
            <a:fillRect/>
          </a:stretch>
        </p:blipFill>
        <p:spPr bwMode="auto">
          <a:xfrm>
            <a:off x="549931" y="1501850"/>
            <a:ext cx="5043486" cy="2975038"/>
          </a:xfrm>
          <a:prstGeom prst="rect">
            <a:avLst/>
          </a:prstGeom>
          <a:noFill/>
          <a:ln>
            <a:noFill/>
          </a:ln>
        </p:spPr>
      </p:pic>
      <p:pic>
        <p:nvPicPr>
          <p:cNvPr id="14" name="图片 13"/>
          <p:cNvPicPr>
            <a:picLocks noChangeAspect="1"/>
          </p:cNvPicPr>
          <p:nvPr/>
        </p:nvPicPr>
        <p:blipFill>
          <a:blip r:embed="rId5"/>
          <a:stretch>
            <a:fillRect/>
          </a:stretch>
        </p:blipFill>
        <p:spPr>
          <a:xfrm>
            <a:off x="6174798" y="1501851"/>
            <a:ext cx="1876208" cy="2940530"/>
          </a:xfrm>
          <a:prstGeom prst="rect">
            <a:avLst/>
          </a:prstGeom>
        </p:spPr>
      </p:pic>
      <p:sp>
        <p:nvSpPr>
          <p:cNvPr id="15" name="文本框 14"/>
          <p:cNvSpPr txBox="1"/>
          <p:nvPr/>
        </p:nvSpPr>
        <p:spPr>
          <a:xfrm>
            <a:off x="342510" y="4542372"/>
            <a:ext cx="3683080" cy="300082"/>
          </a:xfrm>
          <a:prstGeom prst="rect">
            <a:avLst/>
          </a:prstGeom>
          <a:noFill/>
        </p:spPr>
        <p:txBody>
          <a:bodyPr wrap="square" rtlCol="0">
            <a:spAutoFit/>
          </a:bodyPr>
          <a:lstStyle/>
          <a:p>
            <a:pPr algn="just"/>
            <a:r>
              <a:rPr lang="en-US" altLang="zh-CN" dirty="0">
                <a:latin typeface="Calibri" panose="020F0502020204030204" pitchFamily="34" charset="0"/>
                <a:cs typeface="Times New Roman" panose="02020603050405020304" pitchFamily="18" charset="0"/>
              </a:rPr>
              <a:t>X-ECO mode could energy save.</a:t>
            </a:r>
          </a:p>
        </p:txBody>
      </p:sp>
    </p:spTree>
    <p:extLst>
      <p:ext uri="{BB962C8B-B14F-4D97-AF65-F5344CB8AC3E}">
        <p14:creationId xmlns:p14="http://schemas.microsoft.com/office/powerpoint/2010/main" val="7791931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Feature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8" name="文本框 7"/>
          <p:cNvSpPr txBox="1"/>
          <p:nvPr/>
        </p:nvSpPr>
        <p:spPr>
          <a:xfrm>
            <a:off x="288361" y="678465"/>
            <a:ext cx="1241045"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Gear</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0" name="矩形 9"/>
          <p:cNvSpPr/>
          <p:nvPr/>
        </p:nvSpPr>
        <p:spPr>
          <a:xfrm>
            <a:off x="6624936" y="4040004"/>
            <a:ext cx="345232" cy="139892"/>
          </a:xfrm>
          <a:prstGeom prst="rect">
            <a:avLst/>
          </a:prstGeom>
          <a:solidFill>
            <a:schemeClr val="bg1"/>
          </a:solidFill>
          <a:ln w="6350" cap="flat">
            <a:noFill/>
            <a:prstDash val="sysDot"/>
            <a:miter lim="400000"/>
          </a:ln>
          <a:effectLst/>
        </p:spPr>
        <p:txBody>
          <a:bodyPr wrap="square" lIns="0" tIns="0" rIns="0" bIns="0" numCol="1" rtlCol="0" anchor="ctr">
            <a:noAutofit/>
          </a:bodyPr>
          <a:lstStyle/>
          <a:p>
            <a:pPr algn="l" defTabSz="144425"/>
            <a:r>
              <a:rPr lang="en-US" altLang="zh-CN" sz="900" b="1" dirty="0">
                <a:solidFill>
                  <a:srgbClr val="000000"/>
                </a:solidFill>
                <a:sym typeface="Microsoft YaHei"/>
              </a:rPr>
              <a:t>728W</a:t>
            </a:r>
            <a:endParaRPr lang="zh-CN" altLang="en-US" sz="900" b="1" dirty="0">
              <a:solidFill>
                <a:srgbClr val="000000"/>
              </a:solidFill>
              <a:sym typeface="Microsoft YaHei"/>
            </a:endParaRPr>
          </a:p>
        </p:txBody>
      </p:sp>
      <p:sp>
        <p:nvSpPr>
          <p:cNvPr id="11" name="矩形 10"/>
          <p:cNvSpPr/>
          <p:nvPr/>
        </p:nvSpPr>
        <p:spPr>
          <a:xfrm>
            <a:off x="7253198" y="3900112"/>
            <a:ext cx="345232" cy="139892"/>
          </a:xfrm>
          <a:prstGeom prst="rect">
            <a:avLst/>
          </a:prstGeom>
          <a:solidFill>
            <a:schemeClr val="bg1"/>
          </a:solidFill>
          <a:ln w="6350" cap="flat">
            <a:noFill/>
            <a:prstDash val="sysDot"/>
            <a:miter lim="400000"/>
          </a:ln>
          <a:effectLst/>
        </p:spPr>
        <p:txBody>
          <a:bodyPr wrap="square" lIns="0" tIns="0" rIns="0" bIns="0" numCol="1" rtlCol="0" anchor="ctr">
            <a:noAutofit/>
          </a:bodyPr>
          <a:lstStyle/>
          <a:p>
            <a:pPr algn="l" defTabSz="144425"/>
            <a:r>
              <a:rPr lang="en-US" altLang="zh-CN" sz="900" b="1" dirty="0">
                <a:solidFill>
                  <a:srgbClr val="000000"/>
                </a:solidFill>
                <a:sym typeface="Microsoft YaHei"/>
              </a:rPr>
              <a:t>1038W</a:t>
            </a:r>
            <a:endParaRPr lang="zh-CN" altLang="en-US" sz="900" b="1" dirty="0">
              <a:solidFill>
                <a:srgbClr val="000000"/>
              </a:solidFill>
              <a:sym typeface="Microsoft YaHei"/>
            </a:endParaRPr>
          </a:p>
        </p:txBody>
      </p:sp>
      <p:sp>
        <p:nvSpPr>
          <p:cNvPr id="12" name="矩形 11"/>
          <p:cNvSpPr/>
          <p:nvPr/>
        </p:nvSpPr>
        <p:spPr>
          <a:xfrm>
            <a:off x="7862562" y="3726074"/>
            <a:ext cx="345232" cy="139892"/>
          </a:xfrm>
          <a:prstGeom prst="rect">
            <a:avLst/>
          </a:prstGeom>
          <a:solidFill>
            <a:schemeClr val="bg1"/>
          </a:solidFill>
          <a:ln w="6350" cap="flat">
            <a:noFill/>
            <a:prstDash val="sysDot"/>
            <a:miter lim="400000"/>
          </a:ln>
          <a:effectLst/>
        </p:spPr>
        <p:txBody>
          <a:bodyPr wrap="square" lIns="0" tIns="0" rIns="0" bIns="0" numCol="1" rtlCol="0" anchor="ctr">
            <a:noAutofit/>
          </a:bodyPr>
          <a:lstStyle/>
          <a:p>
            <a:pPr algn="l" defTabSz="144425"/>
            <a:r>
              <a:rPr lang="en-US" altLang="zh-CN" sz="900" b="1" dirty="0">
                <a:solidFill>
                  <a:srgbClr val="000000"/>
                </a:solidFill>
                <a:sym typeface="Microsoft YaHei"/>
              </a:rPr>
              <a:t>1295W</a:t>
            </a:r>
            <a:endParaRPr lang="zh-CN" altLang="en-US" sz="900" b="1" dirty="0">
              <a:solidFill>
                <a:srgbClr val="000000"/>
              </a:solidFill>
              <a:sym typeface="Microsoft YaHei"/>
            </a:endParaRPr>
          </a:p>
        </p:txBody>
      </p:sp>
      <p:sp>
        <p:nvSpPr>
          <p:cNvPr id="13" name="文本框 12"/>
          <p:cNvSpPr txBox="1"/>
          <p:nvPr/>
        </p:nvSpPr>
        <p:spPr>
          <a:xfrm>
            <a:off x="7253198" y="4786766"/>
            <a:ext cx="1373155" cy="35393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lang="en-US" altLang="zh-CN" sz="1100" dirty="0">
                <a:solidFill>
                  <a:schemeClr val="tx1"/>
                </a:solidFill>
                <a:latin typeface="Arial" panose="020B0604020202020204" pitchFamily="34" charset="0"/>
                <a:ea typeface="Microsoft YaHei" panose="020B0503020204020204" pitchFamily="34" charset="-122"/>
                <a:cs typeface="Arial" panose="020B0604020202020204" pitchFamily="34" charset="0"/>
              </a:rPr>
              <a:t>A++/A+ </a:t>
            </a:r>
            <a:r>
              <a:rPr kumimoji="0" lang="en-US" altLang="zh-CN" sz="1100" b="0"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rPr>
              <a:t>9k model</a:t>
            </a:r>
            <a:endParaRPr kumimoji="0" lang="zh-CN" altLang="en-US" sz="1100" b="0"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
        <p:nvSpPr>
          <p:cNvPr id="14" name="矩形 13"/>
          <p:cNvSpPr/>
          <p:nvPr/>
        </p:nvSpPr>
        <p:spPr>
          <a:xfrm>
            <a:off x="3001967" y="314648"/>
            <a:ext cx="1492716"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Features</a:t>
            </a:r>
            <a:endParaRPr lang="zh-CN" altLang="en-US" sz="1400" b="1" dirty="0">
              <a:solidFill>
                <a:srgbClr val="00B0F0"/>
              </a:solidFill>
              <a:latin typeface="微软雅黑" panose="020B0503020204020204" charset="-122"/>
              <a:ea typeface="微软雅黑" panose="020B0503020204020204" charset="-122"/>
            </a:endParaRPr>
          </a:p>
        </p:txBody>
      </p:sp>
      <p:grpSp>
        <p:nvGrpSpPr>
          <p:cNvPr id="2" name="组合 1"/>
          <p:cNvGrpSpPr/>
          <p:nvPr/>
        </p:nvGrpSpPr>
        <p:grpSpPr>
          <a:xfrm>
            <a:off x="0" y="1058952"/>
            <a:ext cx="8430208" cy="3895574"/>
            <a:chOff x="0" y="1058952"/>
            <a:chExt cx="8430208" cy="3895574"/>
          </a:xfrm>
        </p:grpSpPr>
        <p:pic>
          <p:nvPicPr>
            <p:cNvPr id="9" name="图片 8"/>
            <p:cNvPicPr>
              <a:picLocks noChangeAspect="1"/>
            </p:cNvPicPr>
            <p:nvPr/>
          </p:nvPicPr>
          <p:blipFill>
            <a:blip r:embed="rId4"/>
            <a:stretch>
              <a:fillRect/>
            </a:stretch>
          </p:blipFill>
          <p:spPr>
            <a:xfrm>
              <a:off x="0" y="1058952"/>
              <a:ext cx="8430208" cy="3895574"/>
            </a:xfrm>
            <a:prstGeom prst="rect">
              <a:avLst/>
            </a:prstGeom>
          </p:spPr>
        </p:pic>
        <p:pic>
          <p:nvPicPr>
            <p:cNvPr id="16" name="图片 15"/>
            <p:cNvPicPr>
              <a:picLocks noChangeAspect="1"/>
            </p:cNvPicPr>
            <p:nvPr/>
          </p:nvPicPr>
          <p:blipFill>
            <a:blip r:embed="rId5"/>
            <a:stretch>
              <a:fillRect/>
            </a:stretch>
          </p:blipFill>
          <p:spPr>
            <a:xfrm>
              <a:off x="4478974" y="1380911"/>
              <a:ext cx="3951234" cy="1080416"/>
            </a:xfrm>
            <a:prstGeom prst="rect">
              <a:avLst/>
            </a:prstGeom>
          </p:spPr>
        </p:pic>
      </p:grpSp>
      <p:sp>
        <p:nvSpPr>
          <p:cNvPr id="15" name="矩形 14"/>
          <p:cNvSpPr/>
          <p:nvPr/>
        </p:nvSpPr>
        <p:spPr>
          <a:xfrm>
            <a:off x="4362289" y="2533028"/>
            <a:ext cx="4525293" cy="1508103"/>
          </a:xfrm>
          <a:prstGeom prst="rect">
            <a:avLst/>
          </a:prstGeom>
        </p:spPr>
        <p:txBody>
          <a:bodyPr wrap="square" lIns="121917" tIns="60959" rIns="121917" bIns="60959">
            <a:spAutoFit/>
          </a:bodyPr>
          <a:lstStyle/>
          <a:p>
            <a:pPr algn="l"/>
            <a:r>
              <a:rPr lang="en-US" altLang="zh-CN" kern="0" dirty="0">
                <a:solidFill>
                  <a:srgbClr val="000000"/>
                </a:solidFill>
                <a:latin typeface="Arial" charset="0"/>
                <a:ea typeface="MS PGothic" pitchFamily="34" charset="-128"/>
                <a:cs typeface="Arial" charset="0"/>
              </a:rPr>
              <a:t>Carrier</a:t>
            </a:r>
            <a:r>
              <a:rPr lang="zh-CN" altLang="en-US" kern="0" dirty="0">
                <a:solidFill>
                  <a:srgbClr val="000000"/>
                </a:solidFill>
                <a:latin typeface="Arial" charset="0"/>
                <a:ea typeface="MS PGothic" pitchFamily="34" charset="-128"/>
                <a:cs typeface="Arial" charset="0"/>
              </a:rPr>
              <a:t> inverter air conditioners offer three operating</a:t>
            </a:r>
            <a:r>
              <a:rPr lang="en-US" altLang="zh-CN" kern="0" dirty="0">
                <a:solidFill>
                  <a:srgbClr val="000000"/>
                </a:solidFill>
                <a:latin typeface="Arial" charset="0"/>
                <a:ea typeface="MS PGothic" pitchFamily="34" charset="-128"/>
                <a:cs typeface="Arial" charset="0"/>
              </a:rPr>
              <a:t> </a:t>
            </a:r>
            <a:r>
              <a:rPr lang="zh-CN" altLang="en-US" kern="0" dirty="0">
                <a:solidFill>
                  <a:srgbClr val="000000"/>
                </a:solidFill>
                <a:latin typeface="Arial" charset="0"/>
                <a:ea typeface="MS PGothic" pitchFamily="34" charset="-128"/>
                <a:cs typeface="Arial" charset="0"/>
              </a:rPr>
              <a:t>power options: 50%, 75%, and 100%. </a:t>
            </a:r>
            <a:endParaRPr lang="en-US" altLang="zh-CN" kern="0" dirty="0">
              <a:solidFill>
                <a:srgbClr val="000000"/>
              </a:solidFill>
              <a:latin typeface="Arial" charset="0"/>
              <a:ea typeface="MS PGothic" pitchFamily="34" charset="-128"/>
              <a:cs typeface="Arial" charset="0"/>
            </a:endParaRPr>
          </a:p>
          <a:p>
            <a:pPr algn="l"/>
            <a:r>
              <a:rPr lang="zh-CN" altLang="en-US" kern="0" dirty="0">
                <a:solidFill>
                  <a:srgbClr val="000000"/>
                </a:solidFill>
                <a:latin typeface="Arial" charset="0"/>
                <a:ea typeface="MS PGothic" pitchFamily="34" charset="-128"/>
                <a:cs typeface="Arial" charset="0"/>
              </a:rPr>
              <a:t>You can choose a lower power level to conserve energy.</a:t>
            </a:r>
          </a:p>
        </p:txBody>
      </p:sp>
    </p:spTree>
    <p:extLst>
      <p:ext uri="{BB962C8B-B14F-4D97-AF65-F5344CB8AC3E}">
        <p14:creationId xmlns:p14="http://schemas.microsoft.com/office/powerpoint/2010/main" val="259972725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67449" y="2232005"/>
            <a:ext cx="2496196"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The end</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931247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4182555"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standard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2" name="矩形 11"/>
          <p:cNvSpPr/>
          <p:nvPr/>
        </p:nvSpPr>
        <p:spPr>
          <a:xfrm>
            <a:off x="4050602" y="742957"/>
            <a:ext cx="1454244"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cassette</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14" name="表格 13"/>
          <p:cNvGraphicFramePr>
            <a:graphicFrameLocks noGrp="1"/>
          </p:cNvGraphicFramePr>
          <p:nvPr>
            <p:extLst>
              <p:ext uri="{D42A27DB-BD31-4B8C-83A1-F6EECF244321}">
                <p14:modId xmlns:p14="http://schemas.microsoft.com/office/powerpoint/2010/main" val="2881863235"/>
              </p:ext>
            </p:extLst>
          </p:nvPr>
        </p:nvGraphicFramePr>
        <p:xfrm>
          <a:off x="1821796" y="1078575"/>
          <a:ext cx="3657600" cy="1830162"/>
        </p:xfrm>
        <a:graphic>
          <a:graphicData uri="http://schemas.openxmlformats.org/drawingml/2006/table">
            <a:tbl>
              <a:tblPr/>
              <a:tblGrid>
                <a:gridCol w="939800">
                  <a:extLst>
                    <a:ext uri="{9D8B030D-6E8A-4147-A177-3AD203B41FA5}">
                      <a16:colId xmlns:a16="http://schemas.microsoft.com/office/drawing/2014/main" val="431606206"/>
                    </a:ext>
                  </a:extLst>
                </a:gridCol>
                <a:gridCol w="1021300">
                  <a:extLst>
                    <a:ext uri="{9D8B030D-6E8A-4147-A177-3AD203B41FA5}">
                      <a16:colId xmlns:a16="http://schemas.microsoft.com/office/drawing/2014/main" val="3980414504"/>
                    </a:ext>
                  </a:extLst>
                </a:gridCol>
                <a:gridCol w="718600">
                  <a:extLst>
                    <a:ext uri="{9D8B030D-6E8A-4147-A177-3AD203B41FA5}">
                      <a16:colId xmlns:a16="http://schemas.microsoft.com/office/drawing/2014/main" val="952816703"/>
                    </a:ext>
                  </a:extLst>
                </a:gridCol>
                <a:gridCol w="977900">
                  <a:extLst>
                    <a:ext uri="{9D8B030D-6E8A-4147-A177-3AD203B41FA5}">
                      <a16:colId xmlns:a16="http://schemas.microsoft.com/office/drawing/2014/main" val="2676233297"/>
                    </a:ext>
                  </a:extLst>
                </a:gridCol>
              </a:tblGrid>
              <a:tr h="276653">
                <a:tc>
                  <a:txBody>
                    <a:bodyPr/>
                    <a:lstStyle/>
                    <a:p>
                      <a:pPr algn="ctr" rtl="0" fontAlgn="t"/>
                      <a:r>
                        <a:rPr lang="zh-CN" altLang="en-US" sz="1800" b="0" i="0" u="none" strike="noStrike" dirty="0">
                          <a:solidFill>
                            <a:srgbClr val="000000"/>
                          </a:solidFill>
                          <a:effectLst/>
                          <a:latin typeface="Arial" panose="020B0604020202020204" pitchFamily="34" charset="0"/>
                          <a:ea typeface="等线" panose="02010600030101010101" pitchFamily="2" charset="-122"/>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Functions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Optional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29366223"/>
                  </a:ext>
                </a:extLst>
              </a:tr>
              <a:tr h="226997">
                <a:tc>
                  <a:txBody>
                    <a:bodyPr/>
                    <a:lstStyle/>
                    <a:p>
                      <a:pPr algn="ctr" rtl="0" fontAlgn="ctr"/>
                      <a:r>
                        <a:rPr lang="en-US" altLang="zh-CN" sz="1400" b="0" i="0" u="none" strike="noStrike" dirty="0">
                          <a:solidFill>
                            <a:srgbClr val="000000"/>
                          </a:solidFill>
                          <a:effectLst/>
                          <a:latin typeface="Calibri" panose="020F0502020204030204" pitchFamily="34" charset="0"/>
                          <a:ea typeface="+mn-ea"/>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rPr>
                        <a:t>Infrared WRC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Calibri" panose="020F0502020204030204" pitchFamily="34" charset="0"/>
                          <a:ea typeface="+mn-ea"/>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478811112"/>
                  </a:ext>
                </a:extLst>
              </a:tr>
              <a:tr h="226997">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2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765755469"/>
                  </a:ext>
                </a:extLst>
              </a:tr>
              <a:tr h="219903">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Customized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4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923751676"/>
                  </a:ext>
                </a:extLst>
              </a:tr>
              <a:tr h="219903">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CCM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385340921"/>
                  </a:ext>
                </a:extLst>
              </a:tr>
              <a:tr h="219903">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WIFI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11758779"/>
                  </a:ext>
                </a:extLst>
              </a:tr>
              <a:tr h="219903">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ON-OFF</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644343030"/>
                  </a:ext>
                </a:extLst>
              </a:tr>
              <a:tr h="219903">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ALARM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247339790"/>
                  </a:ext>
                </a:extLst>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val="430609427"/>
              </p:ext>
            </p:extLst>
          </p:nvPr>
        </p:nvGraphicFramePr>
        <p:xfrm>
          <a:off x="1828366" y="3054402"/>
          <a:ext cx="3657600" cy="1956405"/>
        </p:xfrm>
        <a:graphic>
          <a:graphicData uri="http://schemas.openxmlformats.org/drawingml/2006/table">
            <a:tbl>
              <a:tblPr/>
              <a:tblGrid>
                <a:gridCol w="939800">
                  <a:extLst>
                    <a:ext uri="{9D8B030D-6E8A-4147-A177-3AD203B41FA5}">
                      <a16:colId xmlns:a16="http://schemas.microsoft.com/office/drawing/2014/main" val="139176314"/>
                    </a:ext>
                  </a:extLst>
                </a:gridCol>
                <a:gridCol w="1023441">
                  <a:extLst>
                    <a:ext uri="{9D8B030D-6E8A-4147-A177-3AD203B41FA5}">
                      <a16:colId xmlns:a16="http://schemas.microsoft.com/office/drawing/2014/main" val="2694820138"/>
                    </a:ext>
                  </a:extLst>
                </a:gridCol>
                <a:gridCol w="716459">
                  <a:extLst>
                    <a:ext uri="{9D8B030D-6E8A-4147-A177-3AD203B41FA5}">
                      <a16:colId xmlns:a16="http://schemas.microsoft.com/office/drawing/2014/main" val="315795869"/>
                    </a:ext>
                  </a:extLst>
                </a:gridCol>
                <a:gridCol w="977900">
                  <a:extLst>
                    <a:ext uri="{9D8B030D-6E8A-4147-A177-3AD203B41FA5}">
                      <a16:colId xmlns:a16="http://schemas.microsoft.com/office/drawing/2014/main" val="2460376528"/>
                    </a:ext>
                  </a:extLst>
                </a:gridCol>
              </a:tblGrid>
              <a:tr h="297180">
                <a:tc>
                  <a:txBody>
                    <a:bodyPr/>
                    <a:lstStyle/>
                    <a:p>
                      <a:pPr algn="ctr" rtl="0" fontAlgn="t"/>
                      <a:r>
                        <a:rPr lang="zh-CN" altLang="en-US" sz="1800" b="0" i="0" u="none" strike="noStrike" dirty="0">
                          <a:solidFill>
                            <a:srgbClr val="000000"/>
                          </a:solidFill>
                          <a:effectLst/>
                          <a:latin typeface="Arial" panose="020B0604020202020204" pitchFamily="34" charset="0"/>
                          <a:ea typeface="等线" panose="02010600030101010101" pitchFamily="2" charset="-122"/>
                        </a:rPr>
                        <a:t>　</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Functions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a:solidFill>
                            <a:srgbClr val="FFFFFF"/>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tc>
                  <a:txBody>
                    <a:bodyPr/>
                    <a:lstStyle/>
                    <a:p>
                      <a:pPr algn="ctr" rtl="0" fontAlgn="ctr"/>
                      <a:r>
                        <a:rPr lang="en-US" sz="1400" b="1" i="0" u="none" strike="noStrike" dirty="0">
                          <a:solidFill>
                            <a:srgbClr val="FFFFFF"/>
                          </a:solidFill>
                          <a:effectLst/>
                          <a:latin typeface="Calibri" panose="020F0502020204030204" pitchFamily="34" charset="0"/>
                          <a:ea typeface="等线" panose="02010600030101010101" pitchFamily="2" charset="-122"/>
                        </a:rPr>
                        <a:t>Optional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4084152406"/>
                  </a:ext>
                </a:extLst>
              </a:tr>
              <a:tr h="243840">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Infrared WRC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758682179"/>
                  </a:ext>
                </a:extLst>
              </a:tr>
              <a:tr h="24384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Customized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2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224127473"/>
                  </a:ext>
                </a:extLst>
              </a:tr>
              <a:tr h="226665">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4 WIRES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699304830"/>
                  </a:ext>
                </a:extLst>
              </a:tr>
              <a:tr h="23622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CCM WC</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195023361"/>
                  </a:ext>
                </a:extLst>
              </a:tr>
              <a:tr h="23622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WIFI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576946870"/>
                  </a:ext>
                </a:extLst>
              </a:tr>
              <a:tr h="23622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ON-OFF</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649079457"/>
                  </a:ext>
                </a:extLst>
              </a:tr>
              <a:tr h="236220">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Standard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ALARM</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en-US" sz="1400" b="0" i="0" u="none" strike="noStrike" dirty="0">
                          <a:solidFill>
                            <a:srgbClr val="000000"/>
                          </a:solidFill>
                          <a:effectLst/>
                          <a:latin typeface="Calibri" panose="020F0502020204030204" pitchFamily="34" charset="0"/>
                          <a:ea typeface="等线" panose="02010600030101010101" pitchFamily="2" charset="-122"/>
                        </a:rPr>
                        <a:t>Y</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691379591"/>
                  </a:ext>
                </a:extLst>
              </a:tr>
            </a:tbl>
          </a:graphicData>
        </a:graphic>
      </p:graphicFrame>
      <p:sp>
        <p:nvSpPr>
          <p:cNvPr id="17" name="圆角矩形 16"/>
          <p:cNvSpPr/>
          <p:nvPr/>
        </p:nvSpPr>
        <p:spPr>
          <a:xfrm>
            <a:off x="1821796" y="1353391"/>
            <a:ext cx="3570011" cy="685260"/>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19" name="圆角矩形 18"/>
          <p:cNvSpPr/>
          <p:nvPr/>
        </p:nvSpPr>
        <p:spPr>
          <a:xfrm>
            <a:off x="1821796" y="3376615"/>
            <a:ext cx="3664170" cy="689142"/>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20" name="矩形 19"/>
          <p:cNvSpPr/>
          <p:nvPr/>
        </p:nvSpPr>
        <p:spPr>
          <a:xfrm>
            <a:off x="541432" y="1930914"/>
            <a:ext cx="1178528" cy="307777"/>
          </a:xfrm>
          <a:prstGeom prst="rect">
            <a:avLst/>
          </a:prstGeom>
        </p:spPr>
        <p:txBody>
          <a:bodyPr wrap="none">
            <a:spAutoFit/>
          </a:bodyPr>
          <a:lstStyle/>
          <a:p>
            <a:r>
              <a:rPr lang="en-US" altLang="zh-CN" sz="1400" b="1" dirty="0">
                <a:solidFill>
                  <a:srgbClr val="0070C0"/>
                </a:solidFill>
                <a:ea typeface="方正兰亭中粗黑_GBK" pitchFamily="2" charset="-122"/>
                <a:sym typeface="Calibri" panose="020F0502020204030204" pitchFamily="34" charset="0"/>
              </a:rPr>
              <a:t>New cassette</a:t>
            </a:r>
            <a:endParaRPr lang="zh-CN" altLang="en-US" dirty="0">
              <a:solidFill>
                <a:srgbClr val="0070C0"/>
              </a:solidFill>
            </a:endParaRPr>
          </a:p>
        </p:txBody>
      </p:sp>
      <p:sp>
        <p:nvSpPr>
          <p:cNvPr id="21" name="矩形 20"/>
          <p:cNvSpPr/>
          <p:nvPr/>
        </p:nvSpPr>
        <p:spPr>
          <a:xfrm>
            <a:off x="166636" y="3926303"/>
            <a:ext cx="1616148" cy="307777"/>
          </a:xfrm>
          <a:prstGeom prst="rect">
            <a:avLst/>
          </a:prstGeom>
        </p:spPr>
        <p:txBody>
          <a:bodyPr wrap="none">
            <a:spAutoFit/>
          </a:bodyPr>
          <a:lstStyle/>
          <a:p>
            <a:r>
              <a:rPr lang="en-US" altLang="zh-CN" sz="1400" b="1" dirty="0">
                <a:solidFill>
                  <a:srgbClr val="0070C0"/>
                </a:solidFill>
                <a:ea typeface="方正兰亭中粗黑_GBK" pitchFamily="2" charset="-122"/>
                <a:sym typeface="Calibri" panose="020F0502020204030204" pitchFamily="34" charset="0"/>
              </a:rPr>
              <a:t>Super slim cassette</a:t>
            </a:r>
            <a:endParaRPr lang="zh-CN" altLang="en-US" dirty="0">
              <a:solidFill>
                <a:srgbClr val="0070C0"/>
              </a:solidFill>
            </a:endParaRPr>
          </a:p>
        </p:txBody>
      </p:sp>
      <p:sp>
        <p:nvSpPr>
          <p:cNvPr id="22" name="矩形 21"/>
          <p:cNvSpPr/>
          <p:nvPr/>
        </p:nvSpPr>
        <p:spPr bwMode="auto">
          <a:xfrm>
            <a:off x="3911893" y="1369686"/>
            <a:ext cx="421165" cy="6649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23" name="矩形 22"/>
          <p:cNvSpPr/>
          <p:nvPr/>
        </p:nvSpPr>
        <p:spPr bwMode="auto">
          <a:xfrm>
            <a:off x="3911893" y="3404053"/>
            <a:ext cx="421165" cy="63427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24" name="矩形 23"/>
          <p:cNvSpPr/>
          <p:nvPr/>
        </p:nvSpPr>
        <p:spPr>
          <a:xfrm>
            <a:off x="5737218" y="4088053"/>
            <a:ext cx="774571" cy="307777"/>
          </a:xfrm>
          <a:prstGeom prst="rect">
            <a:avLst/>
          </a:prstGeom>
        </p:spPr>
        <p:txBody>
          <a:bodyPr wrap="none">
            <a:spAutoFit/>
          </a:bodyPr>
          <a:lstStyle/>
          <a:p>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5" name="矩形 24"/>
          <p:cNvSpPr/>
          <p:nvPr/>
        </p:nvSpPr>
        <p:spPr>
          <a:xfrm>
            <a:off x="5737218" y="4377914"/>
            <a:ext cx="3406782" cy="830997"/>
          </a:xfrm>
          <a:prstGeom prst="rect">
            <a:avLst/>
          </a:prstGeom>
        </p:spPr>
        <p:txBody>
          <a:bodyPr wrap="square">
            <a:spAutoFit/>
          </a:bodyPr>
          <a:lstStyle/>
          <a:p>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 WIRES WC(</a:t>
            </a:r>
            <a:r>
              <a:rPr lang="en-US" altLang="zh-CN" sz="1200" i="1" u="sng" dirty="0">
                <a:solidFill>
                  <a:srgbClr val="1178FE"/>
                </a:solidFill>
                <a:latin typeface="微软雅黑" panose="020B0503020204020204" pitchFamily="34" charset="-122"/>
                <a:ea typeface="微软雅黑" panose="020B0503020204020204" pitchFamily="34" charset="-122"/>
              </a:rPr>
              <a:t>2 core non-polarity Wired controller</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and 4 WIRES WC(</a:t>
            </a:r>
            <a:r>
              <a:rPr lang="en-US" altLang="zh-CN" sz="1200" dirty="0">
                <a:solidFill>
                  <a:srgbClr val="1478FE"/>
                </a:solidFill>
                <a:latin typeface="微软雅黑" panose="020B0503020204020204" pitchFamily="34" charset="-122"/>
                <a:ea typeface="微软雅黑" panose="020B0503020204020204" pitchFamily="34" charset="-122"/>
                <a:cs typeface="Arial" panose="020B0604020202020204" pitchFamily="34" charset="0"/>
              </a:rPr>
              <a:t>485 communication Wired controller</a:t>
            </a:r>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 can not exist at same time.</a:t>
            </a:r>
            <a:endParaRPr lang="zh-CN" altLang="en-US" sz="1200" dirty="0">
              <a:latin typeface="微软雅黑" panose="020B0503020204020204" pitchFamily="34" charset="-122"/>
              <a:ea typeface="微软雅黑" panose="020B0503020204020204" pitchFamily="34" charset="-122"/>
            </a:endParaRPr>
          </a:p>
        </p:txBody>
      </p:sp>
      <p:sp>
        <p:nvSpPr>
          <p:cNvPr id="2" name="左箭头 1"/>
          <p:cNvSpPr/>
          <p:nvPr/>
        </p:nvSpPr>
        <p:spPr>
          <a:xfrm>
            <a:off x="5737218" y="1930913"/>
            <a:ext cx="548321" cy="212931"/>
          </a:xfrm>
          <a:prstGeom prst="leftArrow">
            <a:avLst/>
          </a:prstGeom>
          <a:solidFill>
            <a:schemeClr val="accent1"/>
          </a:solidFill>
          <a:ln w="6350" cap="flat">
            <a:solidFill>
              <a:schemeClr val="accent1">
                <a:alpha val="30000"/>
              </a:schemeClr>
            </a:solidFill>
            <a:prstDash val="sysDot"/>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26" name="左箭头 25"/>
          <p:cNvSpPr/>
          <p:nvPr/>
        </p:nvSpPr>
        <p:spPr>
          <a:xfrm>
            <a:off x="5737217" y="3623726"/>
            <a:ext cx="548321" cy="212931"/>
          </a:xfrm>
          <a:prstGeom prst="leftArrow">
            <a:avLst/>
          </a:prstGeom>
          <a:solidFill>
            <a:schemeClr val="accent1"/>
          </a:solidFill>
          <a:ln w="6350" cap="flat">
            <a:solidFill>
              <a:schemeClr val="accent1">
                <a:alpha val="30000"/>
              </a:schemeClr>
            </a:solidFill>
            <a:prstDash val="sysDot"/>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8" name="文本框 7"/>
          <p:cNvSpPr txBox="1"/>
          <p:nvPr/>
        </p:nvSpPr>
        <p:spPr>
          <a:xfrm>
            <a:off x="6304320" y="3486977"/>
            <a:ext cx="2839680" cy="55399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Standard is 4 core wired controller</a:t>
            </a:r>
          </a:p>
          <a:p>
            <a:pPr marL="0" marR="0" indent="0" algn="l" defTabSz="1828800" rtl="0" fontAlgn="auto" latinLnBrk="0" hangingPunct="0">
              <a:lnSpc>
                <a:spcPct val="100000"/>
              </a:lnSpc>
              <a:spcBef>
                <a:spcPts val="0"/>
              </a:spcBef>
              <a:spcAft>
                <a:spcPts val="0"/>
              </a:spcAft>
              <a:buClrTx/>
              <a:buSzTx/>
              <a:buFontTx/>
              <a:buNone/>
            </a:pP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Port </a:t>
            </a:r>
            <a:r>
              <a:rPr kumimoji="0" lang="en-US" altLang="zh-CN" sz="1200" b="0" i="0" u="none" strike="noStrike" cap="none" spc="0" normalizeH="0" baseline="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rPr>
              <a:t>120G2/120X2</a:t>
            </a:r>
            <a:endParaRPr kumimoji="0" lang="zh-CN" altLang="en-US" sz="1200" b="0" i="0" u="none" strike="noStrike" cap="none" spc="0" normalizeH="0" baseline="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endParaRPr>
          </a:p>
        </p:txBody>
      </p:sp>
      <p:sp>
        <p:nvSpPr>
          <p:cNvPr id="27" name="文本框 26"/>
          <p:cNvSpPr txBox="1"/>
          <p:nvPr/>
        </p:nvSpPr>
        <p:spPr>
          <a:xfrm>
            <a:off x="6304320" y="1760382"/>
            <a:ext cx="2839680" cy="92332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Standard is 2 core wired controller</a:t>
            </a:r>
          </a:p>
          <a:p>
            <a:pPr defTabSz="1828800"/>
            <a:r>
              <a:rPr kumimoji="0" lang="en-US" altLang="zh-CN" sz="1200" b="0" i="0" u="none" strike="noStrike" cap="none" spc="0" normalizeH="0" baseline="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rPr>
              <a:t>120G/120X port</a:t>
            </a:r>
            <a:r>
              <a:rPr kumimoji="0" lang="en-US" altLang="zh-CN" sz="1200" b="0" i="0" u="none" strike="noStrike" cap="none" spc="0" normalizeH="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rPr>
              <a:t> and 12B </a:t>
            </a:r>
            <a:r>
              <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wired controller </a:t>
            </a:r>
            <a:r>
              <a:rPr kumimoji="0" lang="en-US" altLang="zh-CN" sz="1200" b="0" i="0" u="none" strike="noStrike" cap="none" spc="0" normalizeH="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rPr>
              <a:t>port</a:t>
            </a:r>
            <a:endParaRPr kumimoji="0" lang="en-US" altLang="zh-CN" sz="1200" b="0" i="0" u="none" strike="noStrike" cap="none" spc="0" normalizeH="0" baseline="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endParaRPr>
          </a:p>
          <a:p>
            <a:pPr marL="0" marR="0" indent="0" algn="l" defTabSz="1828800" rtl="0" fontAlgn="auto" latinLnBrk="0" hangingPunct="0">
              <a:lnSpc>
                <a:spcPct val="100000"/>
              </a:lnSpc>
              <a:spcBef>
                <a:spcPts val="0"/>
              </a:spcBef>
              <a:spcAft>
                <a:spcPts val="0"/>
              </a:spcAft>
              <a:buClrTx/>
              <a:buSzTx/>
              <a:buFontTx/>
              <a:buNone/>
            </a:pPr>
            <a:endParaRPr kumimoji="0" lang="zh-CN" altLang="en-US" sz="1200" b="0" i="0" u="none" strike="noStrike" cap="none" spc="0" normalizeH="0" baseline="0" dirty="0">
              <a:ln>
                <a:noFill/>
              </a:ln>
              <a:solidFill>
                <a:schemeClr val="tx1"/>
              </a:solidFill>
              <a:effectLst/>
              <a:uFillTx/>
              <a:latin typeface="微软雅黑" panose="020B0503020204020204" pitchFamily="34" charset="-122"/>
              <a:ea typeface="微软雅黑"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4599623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02806" y="168606"/>
            <a:ext cx="2332719" cy="259136"/>
            <a:chOff x="980973" y="1490919"/>
            <a:chExt cx="3110292" cy="345515"/>
          </a:xfrm>
        </p:grpSpPr>
        <p:sp>
          <p:nvSpPr>
            <p:cNvPr id="5" name="矩形 4"/>
            <p:cNvSpPr/>
            <p:nvPr/>
          </p:nvSpPr>
          <p:spPr>
            <a:xfrm>
              <a:off x="980973" y="1490919"/>
              <a:ext cx="3110292" cy="345515"/>
            </a:xfrm>
            <a:prstGeom prst="rect">
              <a:avLst/>
            </a:prstGeom>
            <a:solidFill>
              <a:srgbClr val="0091D7"/>
            </a:solidFill>
            <a:ln>
              <a:no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6" name="文本框 5"/>
            <p:cNvSpPr txBox="1"/>
            <p:nvPr/>
          </p:nvSpPr>
          <p:spPr>
            <a:xfrm>
              <a:off x="980973" y="1490919"/>
              <a:ext cx="3110292" cy="345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64247" tIns="38100" rIns="38100" bIns="38100" numCol="1" spcCol="1270" anchor="ctr" anchorCtr="0">
              <a:noAutofit/>
            </a:bodyPr>
            <a:lstStyle/>
            <a:p>
              <a:pPr defTabSz="666750">
                <a:lnSpc>
                  <a:spcPct val="90000"/>
                </a:lnSpc>
                <a:spcBef>
                  <a:spcPct val="0"/>
                </a:spcBef>
                <a:spcAft>
                  <a:spcPct val="35000"/>
                </a:spcAft>
              </a:pPr>
              <a:r>
                <a:rPr lang="en-US" altLang="zh-CN" sz="1500" kern="1200" dirty="0"/>
                <a:t>Electrical difference</a:t>
              </a:r>
              <a:endParaRPr lang="zh-CN" altLang="en-US" sz="1500" kern="1200" dirty="0"/>
            </a:p>
          </p:txBody>
        </p:sp>
      </p:grpSp>
      <p:sp>
        <p:nvSpPr>
          <p:cNvPr id="7" name="文本框 6"/>
          <p:cNvSpPr txBox="1"/>
          <p:nvPr/>
        </p:nvSpPr>
        <p:spPr>
          <a:xfrm>
            <a:off x="216271" y="508849"/>
            <a:ext cx="2002471" cy="323165"/>
          </a:xfrm>
          <a:prstGeom prst="rect">
            <a:avLst/>
          </a:prstGeom>
          <a:noFill/>
        </p:spPr>
        <p:txBody>
          <a:bodyPr wrap="none" rtlCol="0">
            <a:spAutoFit/>
          </a:bodyPr>
          <a:lstStyle/>
          <a:p>
            <a:pPr marL="257175" indent="-257175">
              <a:buBlip>
                <a:blip r:embed="rId3"/>
              </a:buBlip>
            </a:pPr>
            <a:r>
              <a:rPr lang="en-US" altLang="zh-CN"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function </a:t>
            </a:r>
            <a:endParaRPr lang="zh-CN" altLang="en-US" sz="1500" b="1" spc="225"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8" name="矩形 7"/>
          <p:cNvSpPr/>
          <p:nvPr/>
        </p:nvSpPr>
        <p:spPr>
          <a:xfrm>
            <a:off x="2093041" y="553415"/>
            <a:ext cx="1502334" cy="307777"/>
          </a:xfrm>
          <a:prstGeom prst="rect">
            <a:avLst/>
          </a:prstGeom>
        </p:spPr>
        <p:txBody>
          <a:bodyPr wrap="none">
            <a:spAutoFit/>
          </a:bodyPr>
          <a:lstStyle/>
          <a:p>
            <a:pPr defTabSz="816582" hangingPunct="1">
              <a:defRPr/>
            </a:pPr>
            <a:r>
              <a:rPr lang="en-US" altLang="zh-CN" sz="1050" b="1" dirty="0">
                <a:solidFill>
                  <a:srgbClr val="00B0F0"/>
                </a:solidFill>
                <a:latin typeface="微软雅黑" panose="020B0503020204020204" charset="-122"/>
                <a:ea typeface="微软雅黑" panose="020B0503020204020204" charset="-122"/>
              </a:rPr>
              <a:t>- </a:t>
            </a:r>
            <a:r>
              <a:rPr lang="en-US" altLang="zh-CN" sz="1400" b="1" dirty="0">
                <a:solidFill>
                  <a:srgbClr val="00B0F0"/>
                </a:solidFill>
                <a:latin typeface="微软雅黑" panose="020B0503020204020204" charset="-122"/>
                <a:ea typeface="微软雅黑" panose="020B0503020204020204" charset="-122"/>
              </a:rPr>
              <a:t>New Cassette</a:t>
            </a:r>
            <a:endParaRPr lang="zh-CN" altLang="en-US" sz="1400" b="1" dirty="0">
              <a:solidFill>
                <a:srgbClr val="00B0F0"/>
              </a:solidFill>
              <a:latin typeface="微软雅黑" panose="020B0503020204020204" charset="-122"/>
              <a:ea typeface="微软雅黑" panose="020B050302020402020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1915725861"/>
              </p:ext>
            </p:extLst>
          </p:nvPr>
        </p:nvGraphicFramePr>
        <p:xfrm>
          <a:off x="1350420" y="1243562"/>
          <a:ext cx="6374355" cy="2093930"/>
        </p:xfrm>
        <a:graphic>
          <a:graphicData uri="http://schemas.openxmlformats.org/drawingml/2006/table">
            <a:tbl>
              <a:tblPr firstRow="1" firstCol="1" bandRow="1">
                <a:tableStyleId>{5C22544A-7EE6-4342-B048-85BDC9FD1C3A}</a:tableStyleId>
              </a:tblPr>
              <a:tblGrid>
                <a:gridCol w="1999939">
                  <a:extLst>
                    <a:ext uri="{9D8B030D-6E8A-4147-A177-3AD203B41FA5}">
                      <a16:colId xmlns:a16="http://schemas.microsoft.com/office/drawing/2014/main" val="150554798"/>
                    </a:ext>
                  </a:extLst>
                </a:gridCol>
                <a:gridCol w="1678274">
                  <a:extLst>
                    <a:ext uri="{9D8B030D-6E8A-4147-A177-3AD203B41FA5}">
                      <a16:colId xmlns:a16="http://schemas.microsoft.com/office/drawing/2014/main" val="1080750403"/>
                    </a:ext>
                  </a:extLst>
                </a:gridCol>
                <a:gridCol w="857534">
                  <a:extLst>
                    <a:ext uri="{9D8B030D-6E8A-4147-A177-3AD203B41FA5}">
                      <a16:colId xmlns:a16="http://schemas.microsoft.com/office/drawing/2014/main" val="3081743100"/>
                    </a:ext>
                  </a:extLst>
                </a:gridCol>
                <a:gridCol w="1838608">
                  <a:extLst>
                    <a:ext uri="{9D8B030D-6E8A-4147-A177-3AD203B41FA5}">
                      <a16:colId xmlns:a16="http://schemas.microsoft.com/office/drawing/2014/main" val="1954882485"/>
                    </a:ext>
                  </a:extLst>
                </a:gridCol>
              </a:tblGrid>
              <a:tr h="446904">
                <a:tc>
                  <a:txBody>
                    <a:bodyPr/>
                    <a:lstStyle/>
                    <a:p>
                      <a:pPr>
                        <a:spcAft>
                          <a:spcPts val="0"/>
                        </a:spcAft>
                      </a:pPr>
                      <a:r>
                        <a:rPr lang="en-US" sz="1400" dirty="0">
                          <a:effectLst/>
                          <a:latin typeface="+mn-lt"/>
                          <a:ea typeface="微软雅黑" panose="020B0503020204020204" pitchFamily="34" charset="-122"/>
                        </a:rPr>
                        <a:t>New</a:t>
                      </a:r>
                      <a:r>
                        <a:rPr lang="en-US" sz="1400" baseline="0" dirty="0">
                          <a:effectLst/>
                          <a:latin typeface="+mn-lt"/>
                          <a:ea typeface="微软雅黑" panose="020B0503020204020204" pitchFamily="34" charset="-122"/>
                        </a:rPr>
                        <a:t> Cassette</a:t>
                      </a:r>
                    </a:p>
                    <a:p>
                      <a:pPr>
                        <a:spcAft>
                          <a:spcPts val="0"/>
                        </a:spcAft>
                      </a:pPr>
                      <a:r>
                        <a:rPr lang="en-US" altLang="zh-CN" sz="1400" baseline="0" dirty="0">
                          <a:effectLst/>
                          <a:latin typeface="+mn-lt"/>
                          <a:ea typeface="微软雅黑" panose="020B0503020204020204" pitchFamily="34" charset="-122"/>
                        </a:rPr>
                        <a:t>Main control PCB</a:t>
                      </a:r>
                      <a:endParaRPr lang="zh-CN" sz="1400" dirty="0">
                        <a:effectLst/>
                        <a:latin typeface="+mn-lt"/>
                        <a:ea typeface="微软雅黑" panose="020B0503020204020204" pitchFamily="34" charset="-122"/>
                      </a:endParaRPr>
                    </a:p>
                  </a:txBody>
                  <a:tcPr marL="51435" marR="51435" marT="0" marB="0"/>
                </a:tc>
                <a:tc>
                  <a:txBody>
                    <a:bodyPr/>
                    <a:lstStyle/>
                    <a:p>
                      <a:pPr>
                        <a:spcAft>
                          <a:spcPts val="0"/>
                        </a:spcAft>
                      </a:pPr>
                      <a:r>
                        <a:rPr lang="en-US" sz="1400">
                          <a:effectLst/>
                          <a:latin typeface="+mn-lt"/>
                          <a:ea typeface="微软雅黑" panose="020B0503020204020204" pitchFamily="34" charset="-122"/>
                        </a:rPr>
                        <a:t>Wired controller port </a:t>
                      </a:r>
                      <a:endParaRPr lang="zh-CN" sz="1400">
                        <a:effectLst/>
                        <a:latin typeface="+mn-lt"/>
                        <a:ea typeface="微软雅黑" panose="020B0503020204020204" pitchFamily="34" charset="-122"/>
                      </a:endParaRPr>
                    </a:p>
                  </a:txBody>
                  <a:tcPr marL="51435" marR="51435" marT="0" marB="0"/>
                </a:tc>
                <a:tc>
                  <a:txBody>
                    <a:bodyPr/>
                    <a:lstStyle/>
                    <a:p>
                      <a:pPr>
                        <a:spcAft>
                          <a:spcPts val="0"/>
                        </a:spcAft>
                      </a:pPr>
                      <a:r>
                        <a:rPr lang="en-US" sz="1400" dirty="0" err="1">
                          <a:effectLst/>
                          <a:latin typeface="+mn-lt"/>
                          <a:ea typeface="微软雅黑" panose="020B0503020204020204" pitchFamily="34" charset="-122"/>
                        </a:rPr>
                        <a:t>Wifi</a:t>
                      </a:r>
                      <a:r>
                        <a:rPr lang="en-US" sz="1400" dirty="0">
                          <a:effectLst/>
                          <a:latin typeface="+mn-lt"/>
                          <a:ea typeface="微软雅黑" panose="020B0503020204020204" pitchFamily="34" charset="-122"/>
                        </a:rPr>
                        <a:t> port</a:t>
                      </a:r>
                      <a:endParaRPr lang="zh-CN" sz="1400" dirty="0">
                        <a:effectLst/>
                        <a:latin typeface="+mn-lt"/>
                        <a:ea typeface="微软雅黑" panose="020B0503020204020204" pitchFamily="34" charset="-122"/>
                      </a:endParaRPr>
                    </a:p>
                  </a:txBody>
                  <a:tcPr marL="51435" marR="51435"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zh-CN" sz="1400" dirty="0">
                          <a:effectLst/>
                          <a:latin typeface="+mn-lt"/>
                          <a:ea typeface="微软雅黑" panose="020B0503020204020204" pitchFamily="34" charset="-122"/>
                        </a:rPr>
                        <a:t>Central</a:t>
                      </a:r>
                      <a:r>
                        <a:rPr lang="en-US" altLang="zh-CN" sz="1400" baseline="0" dirty="0">
                          <a:effectLst/>
                          <a:latin typeface="+mn-lt"/>
                          <a:ea typeface="微软雅黑" panose="020B0503020204020204" pitchFamily="34" charset="-122"/>
                        </a:rPr>
                        <a:t> control </a:t>
                      </a:r>
                      <a:r>
                        <a:rPr lang="en-US" altLang="zh-CN" sz="1400" dirty="0">
                          <a:effectLst/>
                          <a:latin typeface="+mn-lt"/>
                          <a:ea typeface="微软雅黑" panose="020B0503020204020204" pitchFamily="34" charset="-122"/>
                        </a:rPr>
                        <a:t>port</a:t>
                      </a:r>
                      <a:endParaRPr lang="zh-CN" altLang="zh-CN" sz="1400" dirty="0">
                        <a:effectLst/>
                        <a:latin typeface="+mn-lt"/>
                        <a:ea typeface="微软雅黑" panose="020B0503020204020204" pitchFamily="34" charset="-122"/>
                      </a:endParaRPr>
                    </a:p>
                    <a:p>
                      <a:pPr>
                        <a:spcAft>
                          <a:spcPts val="0"/>
                        </a:spcAft>
                      </a:pPr>
                      <a:endParaRPr lang="zh-CN" sz="1400" dirty="0">
                        <a:effectLst/>
                        <a:latin typeface="+mn-lt"/>
                        <a:ea typeface="微软雅黑" panose="020B0503020204020204" pitchFamily="34" charset="-122"/>
                      </a:endParaRPr>
                    </a:p>
                  </a:txBody>
                  <a:tcPr marL="51435" marR="51435" marT="0" marB="0"/>
                </a:tc>
                <a:extLst>
                  <a:ext uri="{0D108BD9-81ED-4DB2-BD59-A6C34878D82A}">
                    <a16:rowId xmlns:a16="http://schemas.microsoft.com/office/drawing/2014/main" val="2679511490"/>
                  </a:ext>
                </a:extLst>
              </a:tr>
              <a:tr h="823513">
                <a:tc>
                  <a:txBody>
                    <a:bodyPr/>
                    <a:lstStyle/>
                    <a:p>
                      <a:pPr>
                        <a:spcAft>
                          <a:spcPts val="0"/>
                        </a:spcAft>
                      </a:pPr>
                      <a:r>
                        <a:rPr lang="en-US" sz="1400" dirty="0">
                          <a:effectLst/>
                          <a:latin typeface="+mn-lt"/>
                          <a:ea typeface="微软雅黑" panose="020B0503020204020204" pitchFamily="34" charset="-122"/>
                        </a:rPr>
                        <a:t>PCB1(standard)</a:t>
                      </a:r>
                    </a:p>
                    <a:p>
                      <a:pPr>
                        <a:spcAft>
                          <a:spcPts val="0"/>
                        </a:spcAft>
                      </a:pPr>
                      <a:r>
                        <a:rPr lang="en-US" altLang="zh-CN" sz="1350" b="0" i="0" u="none" strike="noStrike" kern="1200" dirty="0">
                          <a:solidFill>
                            <a:schemeClr val="lt1"/>
                          </a:solidFill>
                          <a:effectLst/>
                          <a:latin typeface="+mn-lt"/>
                          <a:ea typeface="+mn-ea"/>
                          <a:cs typeface="+mn-cs"/>
                        </a:rPr>
                        <a:t>24/30K 17122500004213</a:t>
                      </a:r>
                    </a:p>
                    <a:p>
                      <a:pPr>
                        <a:spcAft>
                          <a:spcPts val="0"/>
                        </a:spcAft>
                      </a:pPr>
                      <a:r>
                        <a:rPr lang="en-US" altLang="zh-CN" sz="1350" b="0" i="0" u="none" strike="noStrike" kern="1200" dirty="0">
                          <a:solidFill>
                            <a:schemeClr val="lt1"/>
                          </a:solidFill>
                          <a:effectLst/>
                          <a:latin typeface="+mn-lt"/>
                          <a:ea typeface="+mn-ea"/>
                          <a:cs typeface="+mn-cs"/>
                        </a:rPr>
                        <a:t>36~60K 17122500004211</a:t>
                      </a:r>
                      <a:endParaRPr lang="zh-CN" sz="1400" dirty="0">
                        <a:effectLst/>
                        <a:latin typeface="+mn-lt"/>
                        <a:ea typeface="微软雅黑" panose="020B0503020204020204" pitchFamily="34" charset="-122"/>
                      </a:endParaRPr>
                    </a:p>
                  </a:txBody>
                  <a:tcPr marL="51435" marR="51435" marT="0" marB="0"/>
                </a:tc>
                <a:tc>
                  <a:txBody>
                    <a:bodyPr/>
                    <a:lstStyle/>
                    <a:p>
                      <a:pPr>
                        <a:spcAft>
                          <a:spcPts val="0"/>
                        </a:spcAft>
                      </a:pPr>
                      <a:r>
                        <a:rPr lang="en-US" sz="1400" dirty="0">
                          <a:effectLst/>
                          <a:latin typeface="+mn-lt"/>
                          <a:ea typeface="微软雅黑" panose="020B0503020204020204" pitchFamily="34" charset="-122"/>
                        </a:rPr>
                        <a:t>120X(2core wired controller port</a:t>
                      </a:r>
                      <a:endParaRPr lang="zh-CN" sz="1400" dirty="0">
                        <a:effectLst/>
                        <a:latin typeface="+mn-lt"/>
                        <a:ea typeface="微软雅黑" panose="020B0503020204020204" pitchFamily="34" charset="-122"/>
                      </a:endParaRPr>
                    </a:p>
                  </a:txBody>
                  <a:tcPr marL="51435" marR="51435" marT="0" marB="0"/>
                </a:tc>
                <a:tc>
                  <a:txBody>
                    <a:bodyPr/>
                    <a:lstStyle/>
                    <a:p>
                      <a:pPr>
                        <a:spcAft>
                          <a:spcPts val="0"/>
                        </a:spcAft>
                      </a:pPr>
                      <a:r>
                        <a:rPr lang="en-US" altLang="zh-CN" sz="1400" dirty="0">
                          <a:effectLst/>
                          <a:latin typeface="+mn-lt"/>
                          <a:ea typeface="微软雅黑" panose="020B0503020204020204" pitchFamily="34" charset="-122"/>
                        </a:rPr>
                        <a:t>yes</a:t>
                      </a:r>
                      <a:endParaRPr lang="zh-CN" altLang="zh-CN" sz="1400" dirty="0">
                        <a:effectLst/>
                        <a:latin typeface="+mn-lt"/>
                        <a:ea typeface="微软雅黑" panose="020B0503020204020204" pitchFamily="34" charset="-122"/>
                      </a:endParaRPr>
                    </a:p>
                  </a:txBody>
                  <a:tcPr marL="51435" marR="51435" marT="0" marB="0"/>
                </a:tc>
                <a:tc>
                  <a:txBody>
                    <a:bodyPr/>
                    <a:lstStyle/>
                    <a:p>
                      <a:pPr>
                        <a:spcAft>
                          <a:spcPts val="0"/>
                        </a:spcAft>
                      </a:pPr>
                      <a:r>
                        <a:rPr lang="en-US" altLang="zh-CN" sz="1400" dirty="0">
                          <a:effectLst/>
                          <a:latin typeface="+mn-lt"/>
                          <a:ea typeface="微软雅黑" panose="020B0503020204020204" pitchFamily="34" charset="-122"/>
                        </a:rPr>
                        <a:t>yes</a:t>
                      </a:r>
                      <a:endParaRPr lang="zh-CN" altLang="zh-CN" sz="1400" dirty="0">
                        <a:effectLst/>
                        <a:latin typeface="+mn-lt"/>
                        <a:ea typeface="微软雅黑" panose="020B0503020204020204" pitchFamily="34" charset="-122"/>
                      </a:endParaRPr>
                    </a:p>
                  </a:txBody>
                  <a:tcPr marL="51435" marR="51435" marT="0" marB="0"/>
                </a:tc>
                <a:extLst>
                  <a:ext uri="{0D108BD9-81ED-4DB2-BD59-A6C34878D82A}">
                    <a16:rowId xmlns:a16="http://schemas.microsoft.com/office/drawing/2014/main" val="545431541"/>
                  </a:ext>
                </a:extLst>
              </a:tr>
              <a:tr h="823513">
                <a:tc>
                  <a:txBody>
                    <a:bodyPr/>
                    <a:lstStyle/>
                    <a:p>
                      <a:pPr>
                        <a:spcAft>
                          <a:spcPts val="0"/>
                        </a:spcAft>
                      </a:pPr>
                      <a:r>
                        <a:rPr lang="en-US" sz="1400" dirty="0">
                          <a:effectLst/>
                          <a:latin typeface="+mn-lt"/>
                          <a:ea typeface="微软雅黑" panose="020B0503020204020204" pitchFamily="34" charset="-122"/>
                        </a:rPr>
                        <a:t>PCB2(optional)</a:t>
                      </a:r>
                    </a:p>
                    <a:p>
                      <a:pPr>
                        <a:spcAft>
                          <a:spcPts val="0"/>
                        </a:spcAft>
                      </a:pPr>
                      <a:r>
                        <a:rPr lang="en-US" altLang="zh-CN" sz="1350" b="0" i="0" u="none" strike="noStrike" kern="1200" dirty="0">
                          <a:solidFill>
                            <a:schemeClr val="lt1"/>
                          </a:solidFill>
                          <a:effectLst/>
                          <a:latin typeface="+mn-lt"/>
                          <a:ea typeface="+mn-ea"/>
                          <a:cs typeface="+mn-cs"/>
                        </a:rPr>
                        <a:t>24/30K </a:t>
                      </a:r>
                      <a:r>
                        <a:rPr lang="en-US" altLang="zh-CN" sz="1350" b="0" i="0" kern="1200" dirty="0">
                          <a:solidFill>
                            <a:schemeClr val="lt1"/>
                          </a:solidFill>
                          <a:effectLst/>
                          <a:latin typeface="+mn-lt"/>
                          <a:ea typeface="+mn-ea"/>
                          <a:cs typeface="+mn-cs"/>
                        </a:rPr>
                        <a:t>17122500A02909</a:t>
                      </a:r>
                    </a:p>
                    <a:p>
                      <a:pPr>
                        <a:spcAft>
                          <a:spcPts val="0"/>
                        </a:spcAft>
                      </a:pPr>
                      <a:r>
                        <a:rPr lang="en-US" altLang="zh-CN" sz="1350" b="0" i="0" u="none" strike="noStrike" kern="1200" dirty="0">
                          <a:solidFill>
                            <a:schemeClr val="lt1"/>
                          </a:solidFill>
                          <a:effectLst/>
                          <a:latin typeface="+mn-lt"/>
                          <a:ea typeface="+mn-ea"/>
                          <a:cs typeface="+mn-cs"/>
                        </a:rPr>
                        <a:t>36~60K </a:t>
                      </a:r>
                      <a:r>
                        <a:rPr lang="en-US" altLang="zh-CN" sz="1350" b="0" i="0" kern="1200" dirty="0">
                          <a:solidFill>
                            <a:schemeClr val="lt1"/>
                          </a:solidFill>
                          <a:effectLst/>
                          <a:latin typeface="+mn-lt"/>
                          <a:ea typeface="+mn-ea"/>
                          <a:cs typeface="+mn-cs"/>
                        </a:rPr>
                        <a:t>17122500A02907</a:t>
                      </a:r>
                      <a:endParaRPr lang="zh-CN" sz="1400" dirty="0">
                        <a:effectLst/>
                        <a:latin typeface="+mn-lt"/>
                        <a:ea typeface="微软雅黑" panose="020B0503020204020204" pitchFamily="34" charset="-122"/>
                      </a:endParaRPr>
                    </a:p>
                  </a:txBody>
                  <a:tcPr marL="51435" marR="51435" marT="0" marB="0"/>
                </a:tc>
                <a:tc>
                  <a:txBody>
                    <a:bodyPr/>
                    <a:lstStyle/>
                    <a:p>
                      <a:pPr>
                        <a:spcAft>
                          <a:spcPts val="0"/>
                        </a:spcAft>
                      </a:pPr>
                      <a:r>
                        <a:rPr lang="en-US" sz="1400">
                          <a:effectLst/>
                          <a:latin typeface="+mn-lt"/>
                          <a:ea typeface="微软雅黑" panose="020B0503020204020204" pitchFamily="34" charset="-122"/>
                        </a:rPr>
                        <a:t>120X2/120G2 (4core wired controller) port</a:t>
                      </a:r>
                      <a:endParaRPr lang="zh-CN" sz="1400">
                        <a:effectLst/>
                        <a:latin typeface="+mn-lt"/>
                        <a:ea typeface="微软雅黑" panose="020B0503020204020204" pitchFamily="34" charset="-122"/>
                      </a:endParaRPr>
                    </a:p>
                  </a:txBody>
                  <a:tcPr marL="51435" marR="51435" marT="0" marB="0"/>
                </a:tc>
                <a:tc>
                  <a:txBody>
                    <a:bodyPr/>
                    <a:lstStyle/>
                    <a:p>
                      <a:pPr>
                        <a:spcAft>
                          <a:spcPts val="0"/>
                        </a:spcAft>
                      </a:pPr>
                      <a:r>
                        <a:rPr lang="en-US" sz="1400" dirty="0">
                          <a:effectLst/>
                          <a:latin typeface="+mn-lt"/>
                          <a:ea typeface="微软雅黑" panose="020B0503020204020204" pitchFamily="34" charset="-122"/>
                        </a:rPr>
                        <a:t>yes</a:t>
                      </a:r>
                      <a:endParaRPr lang="zh-CN" sz="1400" dirty="0">
                        <a:effectLst/>
                        <a:latin typeface="+mn-lt"/>
                        <a:ea typeface="微软雅黑" panose="020B0503020204020204" pitchFamily="34" charset="-122"/>
                      </a:endParaRPr>
                    </a:p>
                  </a:txBody>
                  <a:tcPr marL="51435" marR="51435" marT="0" marB="0"/>
                </a:tc>
                <a:tc>
                  <a:txBody>
                    <a:bodyPr/>
                    <a:lstStyle/>
                    <a:p>
                      <a:pPr>
                        <a:spcAft>
                          <a:spcPts val="0"/>
                        </a:spcAft>
                      </a:pPr>
                      <a:r>
                        <a:rPr lang="en-US" altLang="zh-CN" sz="1400" dirty="0">
                          <a:effectLst/>
                          <a:latin typeface="+mn-lt"/>
                          <a:ea typeface="微软雅黑" panose="020B0503020204020204" pitchFamily="34" charset="-122"/>
                        </a:rPr>
                        <a:t>yes</a:t>
                      </a:r>
                      <a:endParaRPr lang="zh-CN" sz="1400" dirty="0">
                        <a:effectLst/>
                        <a:latin typeface="+mn-lt"/>
                        <a:ea typeface="微软雅黑" panose="020B0503020204020204" pitchFamily="34" charset="-122"/>
                      </a:endParaRPr>
                    </a:p>
                  </a:txBody>
                  <a:tcPr marL="51435" marR="51435" marT="0" marB="0"/>
                </a:tc>
                <a:extLst>
                  <a:ext uri="{0D108BD9-81ED-4DB2-BD59-A6C34878D82A}">
                    <a16:rowId xmlns:a16="http://schemas.microsoft.com/office/drawing/2014/main" val="124398091"/>
                  </a:ext>
                </a:extLst>
              </a:tr>
            </a:tbl>
          </a:graphicData>
        </a:graphic>
      </p:graphicFrame>
      <p:sp>
        <p:nvSpPr>
          <p:cNvPr id="9" name="矩形 8"/>
          <p:cNvSpPr/>
          <p:nvPr/>
        </p:nvSpPr>
        <p:spPr>
          <a:xfrm>
            <a:off x="1891984" y="3481081"/>
            <a:ext cx="774571" cy="307777"/>
          </a:xfrm>
          <a:prstGeom prst="rect">
            <a:avLst/>
          </a:prstGeom>
        </p:spPr>
        <p:txBody>
          <a:bodyPr wrap="none">
            <a:spAutoFit/>
          </a:bodyPr>
          <a:lstStyle/>
          <a:p>
            <a:r>
              <a:rPr lang="en-US" altLang="zh-CN" sz="1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Note</a:t>
            </a:r>
            <a:r>
              <a:rPr lang="zh-CN" altLang="en-US"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1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矩形 9"/>
          <p:cNvSpPr/>
          <p:nvPr/>
        </p:nvSpPr>
        <p:spPr>
          <a:xfrm>
            <a:off x="1836805" y="3770942"/>
            <a:ext cx="3406782" cy="646331"/>
          </a:xfrm>
          <a:prstGeom prst="rect">
            <a:avLst/>
          </a:prstGeom>
        </p:spPr>
        <p:txBody>
          <a:bodyPr wrap="square">
            <a:spAutoFit/>
          </a:bodyPr>
          <a:lstStyle/>
          <a:p>
            <a:r>
              <a:rPr lang="en-US" altLang="zh-CN" sz="1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TWINS and Central controller use same terminal X/Y/E, so these two functions you can just choose one</a:t>
            </a:r>
            <a:endParaRPr lang="zh-CN" altLang="en-US"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8224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pic>
        <p:nvPicPr>
          <p:cNvPr id="8" name="图片 7"/>
          <p:cNvPicPr>
            <a:picLocks noChangeAspect="1"/>
          </p:cNvPicPr>
          <p:nvPr/>
        </p:nvPicPr>
        <p:blipFill>
          <a:blip r:embed="rId3"/>
          <a:stretch>
            <a:fillRect/>
          </a:stretch>
        </p:blipFill>
        <p:spPr>
          <a:xfrm>
            <a:off x="365268" y="2423246"/>
            <a:ext cx="8417870" cy="2380334"/>
          </a:xfrm>
          <a:prstGeom prst="rect">
            <a:avLst/>
          </a:prstGeom>
        </p:spPr>
      </p:pic>
      <p:sp>
        <p:nvSpPr>
          <p:cNvPr id="9" name="矩形 8"/>
          <p:cNvSpPr/>
          <p:nvPr/>
        </p:nvSpPr>
        <p:spPr bwMode="auto">
          <a:xfrm>
            <a:off x="6754574" y="2785708"/>
            <a:ext cx="481013" cy="41005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0" name="矩形 9"/>
          <p:cNvSpPr/>
          <p:nvPr/>
        </p:nvSpPr>
        <p:spPr bwMode="auto">
          <a:xfrm>
            <a:off x="7662147" y="2758478"/>
            <a:ext cx="492283" cy="398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1" name="矩形 10"/>
          <p:cNvSpPr/>
          <p:nvPr/>
        </p:nvSpPr>
        <p:spPr bwMode="auto">
          <a:xfrm>
            <a:off x="5906848" y="2466927"/>
            <a:ext cx="421165" cy="4415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2" name="矩形 11"/>
          <p:cNvSpPr/>
          <p:nvPr/>
        </p:nvSpPr>
        <p:spPr bwMode="auto">
          <a:xfrm>
            <a:off x="1992074" y="2518807"/>
            <a:ext cx="395288" cy="44152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3" name="矩形 12"/>
          <p:cNvSpPr/>
          <p:nvPr/>
        </p:nvSpPr>
        <p:spPr bwMode="auto">
          <a:xfrm>
            <a:off x="3570526" y="2490433"/>
            <a:ext cx="509905" cy="3952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4" name="矩形 13"/>
          <p:cNvSpPr/>
          <p:nvPr/>
        </p:nvSpPr>
        <p:spPr bwMode="auto">
          <a:xfrm>
            <a:off x="7968217" y="3293063"/>
            <a:ext cx="317501" cy="398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5" name="TextBox 64"/>
          <p:cNvSpPr txBox="1"/>
          <p:nvPr/>
        </p:nvSpPr>
        <p:spPr>
          <a:xfrm>
            <a:off x="1361178" y="1685959"/>
            <a:ext cx="1629503" cy="338554"/>
          </a:xfrm>
          <a:prstGeom prst="rect">
            <a:avLst/>
          </a:prstGeom>
          <a:noFill/>
        </p:spPr>
        <p:txBody>
          <a:bodyPr wrap="square" rtlCol="0">
            <a:spAutoFit/>
          </a:bodyPr>
          <a:lstStyle/>
          <a:p>
            <a:pPr algn="ctr"/>
            <a:r>
              <a:rPr lang="en-US" altLang="zh-CN" sz="1600" i="1" u="sng" dirty="0">
                <a:solidFill>
                  <a:srgbClr val="1178FE"/>
                </a:solidFill>
              </a:rPr>
              <a:t>New Fan</a:t>
            </a:r>
            <a:endParaRPr lang="zh-CN" altLang="en-US" sz="1600" i="1" u="sng" dirty="0">
              <a:solidFill>
                <a:srgbClr val="1178FE"/>
              </a:solidFill>
            </a:endParaRPr>
          </a:p>
        </p:txBody>
      </p:sp>
      <p:cxnSp>
        <p:nvCxnSpPr>
          <p:cNvPr id="16" name="直接箭头连接符 15"/>
          <p:cNvCxnSpPr/>
          <p:nvPr/>
        </p:nvCxnSpPr>
        <p:spPr>
          <a:xfrm>
            <a:off x="2184394" y="1969941"/>
            <a:ext cx="0" cy="60000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7" name="TextBox 64"/>
          <p:cNvSpPr txBox="1"/>
          <p:nvPr/>
        </p:nvSpPr>
        <p:spPr>
          <a:xfrm>
            <a:off x="3042676" y="1464103"/>
            <a:ext cx="1629503" cy="523220"/>
          </a:xfrm>
          <a:prstGeom prst="rect">
            <a:avLst/>
          </a:prstGeom>
          <a:noFill/>
        </p:spPr>
        <p:txBody>
          <a:bodyPr wrap="square" rtlCol="0">
            <a:spAutoFit/>
          </a:bodyPr>
          <a:lstStyle/>
          <a:p>
            <a:pPr algn="ctr"/>
            <a:r>
              <a:rPr lang="en-US" altLang="zh-CN" sz="1400" i="1" u="sng" dirty="0">
                <a:solidFill>
                  <a:srgbClr val="1178FE"/>
                </a:solidFill>
              </a:rPr>
              <a:t>2 core non-polarity Wired controller</a:t>
            </a:r>
            <a:endParaRPr lang="zh-CN" altLang="en-US" sz="1400" i="1" u="sng" dirty="0">
              <a:solidFill>
                <a:srgbClr val="1178FE"/>
              </a:solidFill>
            </a:endParaRPr>
          </a:p>
        </p:txBody>
      </p:sp>
      <p:cxnSp>
        <p:nvCxnSpPr>
          <p:cNvPr id="18" name="直接箭头连接符 17"/>
          <p:cNvCxnSpPr/>
          <p:nvPr/>
        </p:nvCxnSpPr>
        <p:spPr>
          <a:xfrm>
            <a:off x="3813897" y="1930839"/>
            <a:ext cx="0" cy="58241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TextBox 64"/>
          <p:cNvSpPr txBox="1"/>
          <p:nvPr/>
        </p:nvSpPr>
        <p:spPr>
          <a:xfrm>
            <a:off x="5193351" y="1699338"/>
            <a:ext cx="1629503" cy="338554"/>
          </a:xfrm>
          <a:prstGeom prst="rect">
            <a:avLst/>
          </a:prstGeom>
          <a:noFill/>
        </p:spPr>
        <p:txBody>
          <a:bodyPr wrap="square" rtlCol="0">
            <a:spAutoFit/>
          </a:bodyPr>
          <a:lstStyle/>
          <a:p>
            <a:pPr algn="ctr"/>
            <a:r>
              <a:rPr lang="en-US" altLang="zh-CN" sz="1600" i="1" u="sng" dirty="0">
                <a:solidFill>
                  <a:srgbClr val="1178FE"/>
                </a:solidFill>
              </a:rPr>
              <a:t>Alarm</a:t>
            </a:r>
            <a:endParaRPr lang="zh-CN" altLang="en-US" sz="1600" i="1" u="sng" dirty="0">
              <a:solidFill>
                <a:srgbClr val="1178FE"/>
              </a:solidFill>
            </a:endParaRPr>
          </a:p>
        </p:txBody>
      </p:sp>
      <p:cxnSp>
        <p:nvCxnSpPr>
          <p:cNvPr id="20" name="直接箭头连接符 19"/>
          <p:cNvCxnSpPr/>
          <p:nvPr/>
        </p:nvCxnSpPr>
        <p:spPr>
          <a:xfrm>
            <a:off x="6102344" y="1969941"/>
            <a:ext cx="0" cy="50941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1" name="TextBox 64"/>
          <p:cNvSpPr txBox="1"/>
          <p:nvPr/>
        </p:nvSpPr>
        <p:spPr>
          <a:xfrm>
            <a:off x="6165414" y="1727391"/>
            <a:ext cx="1629503" cy="338554"/>
          </a:xfrm>
          <a:prstGeom prst="rect">
            <a:avLst/>
          </a:prstGeom>
          <a:noFill/>
        </p:spPr>
        <p:txBody>
          <a:bodyPr wrap="square" rtlCol="0">
            <a:spAutoFit/>
          </a:bodyPr>
          <a:lstStyle/>
          <a:p>
            <a:pPr algn="ctr"/>
            <a:r>
              <a:rPr lang="en-US" altLang="zh-CN" sz="1600" i="1" u="sng" dirty="0">
                <a:solidFill>
                  <a:srgbClr val="1178FE"/>
                </a:solidFill>
              </a:rPr>
              <a:t>XYE/TWINS</a:t>
            </a:r>
            <a:endParaRPr lang="zh-CN" altLang="en-US" sz="1600" i="1" u="sng" dirty="0">
              <a:solidFill>
                <a:srgbClr val="1178FE"/>
              </a:solidFill>
            </a:endParaRPr>
          </a:p>
        </p:txBody>
      </p:sp>
      <p:cxnSp>
        <p:nvCxnSpPr>
          <p:cNvPr id="22" name="直接箭头连接符 21"/>
          <p:cNvCxnSpPr/>
          <p:nvPr/>
        </p:nvCxnSpPr>
        <p:spPr>
          <a:xfrm>
            <a:off x="6972294" y="2024513"/>
            <a:ext cx="0" cy="77462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3" name="TextBox 64"/>
          <p:cNvSpPr txBox="1"/>
          <p:nvPr/>
        </p:nvSpPr>
        <p:spPr>
          <a:xfrm>
            <a:off x="7215617" y="1744509"/>
            <a:ext cx="1629503" cy="338554"/>
          </a:xfrm>
          <a:prstGeom prst="rect">
            <a:avLst/>
          </a:prstGeom>
          <a:noFill/>
        </p:spPr>
        <p:txBody>
          <a:bodyPr wrap="square" rtlCol="0">
            <a:spAutoFit/>
          </a:bodyPr>
          <a:lstStyle/>
          <a:p>
            <a:pPr algn="ctr"/>
            <a:r>
              <a:rPr lang="en-US" altLang="zh-CN" sz="1600" i="1" u="sng" dirty="0">
                <a:solidFill>
                  <a:srgbClr val="1178FE"/>
                </a:solidFill>
              </a:rPr>
              <a:t>ON-OFF</a:t>
            </a:r>
            <a:endParaRPr lang="zh-CN" altLang="en-US" sz="1600" i="1" u="sng" dirty="0">
              <a:solidFill>
                <a:srgbClr val="1178FE"/>
              </a:solidFill>
            </a:endParaRPr>
          </a:p>
        </p:txBody>
      </p:sp>
      <p:cxnSp>
        <p:nvCxnSpPr>
          <p:cNvPr id="24" name="直接箭头连接符 23"/>
          <p:cNvCxnSpPr/>
          <p:nvPr/>
        </p:nvCxnSpPr>
        <p:spPr>
          <a:xfrm>
            <a:off x="8006808" y="2041726"/>
            <a:ext cx="0" cy="760576"/>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5" name="TextBox 64"/>
          <p:cNvSpPr txBox="1"/>
          <p:nvPr/>
        </p:nvSpPr>
        <p:spPr>
          <a:xfrm>
            <a:off x="7514497" y="2041726"/>
            <a:ext cx="1629503" cy="338554"/>
          </a:xfrm>
          <a:prstGeom prst="rect">
            <a:avLst/>
          </a:prstGeom>
          <a:noFill/>
        </p:spPr>
        <p:txBody>
          <a:bodyPr wrap="square" rtlCol="0">
            <a:spAutoFit/>
          </a:bodyPr>
          <a:lstStyle/>
          <a:p>
            <a:pPr algn="ctr"/>
            <a:r>
              <a:rPr lang="en-US" altLang="zh-CN" sz="1600" i="1" u="sng" dirty="0">
                <a:solidFill>
                  <a:srgbClr val="1178FE"/>
                </a:solidFill>
              </a:rPr>
              <a:t>WIFI</a:t>
            </a:r>
            <a:endParaRPr lang="zh-CN" altLang="en-US" sz="1600" i="1" u="sng" dirty="0">
              <a:solidFill>
                <a:srgbClr val="1178FE"/>
              </a:solidFill>
            </a:endParaRPr>
          </a:p>
        </p:txBody>
      </p:sp>
      <p:cxnSp>
        <p:nvCxnSpPr>
          <p:cNvPr id="26" name="直接箭头连接符 25"/>
          <p:cNvCxnSpPr/>
          <p:nvPr/>
        </p:nvCxnSpPr>
        <p:spPr>
          <a:xfrm>
            <a:off x="8307149" y="2322120"/>
            <a:ext cx="0" cy="97094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3570526" y="1290523"/>
            <a:ext cx="577402" cy="307777"/>
          </a:xfrm>
          <a:prstGeom prst="rect">
            <a:avLst/>
          </a:prstGeom>
        </p:spPr>
        <p:txBody>
          <a:bodyPr wrap="none">
            <a:spAutoFit/>
          </a:bodyPr>
          <a:lstStyle/>
          <a:p>
            <a:r>
              <a:rPr lang="en-US" altLang="zh-CN" sz="1400" i="1" u="sng" dirty="0">
                <a:solidFill>
                  <a:srgbClr val="C00000"/>
                </a:solidFill>
              </a:rPr>
              <a:t>CN41</a:t>
            </a:r>
            <a:endParaRPr lang="zh-CN" altLang="en-US" dirty="0"/>
          </a:p>
        </p:txBody>
      </p:sp>
      <p:sp>
        <p:nvSpPr>
          <p:cNvPr id="44" name="矩形 43"/>
          <p:cNvSpPr/>
          <p:nvPr/>
        </p:nvSpPr>
        <p:spPr>
          <a:xfrm>
            <a:off x="1932914" y="1513463"/>
            <a:ext cx="486030" cy="307777"/>
          </a:xfrm>
          <a:prstGeom prst="rect">
            <a:avLst/>
          </a:prstGeom>
        </p:spPr>
        <p:txBody>
          <a:bodyPr wrap="none">
            <a:spAutoFit/>
          </a:bodyPr>
          <a:lstStyle/>
          <a:p>
            <a:r>
              <a:rPr lang="en-US" altLang="zh-CN" sz="1400" i="1" u="sng" dirty="0">
                <a:solidFill>
                  <a:srgbClr val="C00000"/>
                </a:solidFill>
              </a:rPr>
              <a:t>CN8</a:t>
            </a:r>
            <a:endParaRPr lang="zh-CN" altLang="en-US" dirty="0"/>
          </a:p>
        </p:txBody>
      </p:sp>
      <p:sp>
        <p:nvSpPr>
          <p:cNvPr id="45" name="矩形 44"/>
          <p:cNvSpPr/>
          <p:nvPr/>
        </p:nvSpPr>
        <p:spPr>
          <a:xfrm>
            <a:off x="5738568" y="1497124"/>
            <a:ext cx="577402" cy="307777"/>
          </a:xfrm>
          <a:prstGeom prst="rect">
            <a:avLst/>
          </a:prstGeom>
        </p:spPr>
        <p:txBody>
          <a:bodyPr wrap="none">
            <a:spAutoFit/>
          </a:bodyPr>
          <a:lstStyle/>
          <a:p>
            <a:r>
              <a:rPr lang="en-US" altLang="zh-CN" sz="1400" i="1" u="sng" dirty="0">
                <a:solidFill>
                  <a:srgbClr val="C00000"/>
                </a:solidFill>
              </a:rPr>
              <a:t>CN33</a:t>
            </a:r>
            <a:endParaRPr lang="zh-CN" altLang="en-US" dirty="0"/>
          </a:p>
        </p:txBody>
      </p:sp>
      <p:sp>
        <p:nvSpPr>
          <p:cNvPr id="46" name="矩形 45"/>
          <p:cNvSpPr/>
          <p:nvPr/>
        </p:nvSpPr>
        <p:spPr>
          <a:xfrm>
            <a:off x="6742816" y="1550397"/>
            <a:ext cx="486030" cy="307777"/>
          </a:xfrm>
          <a:prstGeom prst="rect">
            <a:avLst/>
          </a:prstGeom>
        </p:spPr>
        <p:txBody>
          <a:bodyPr wrap="none">
            <a:spAutoFit/>
          </a:bodyPr>
          <a:lstStyle/>
          <a:p>
            <a:r>
              <a:rPr lang="en-US" altLang="zh-CN" sz="1400" i="1" u="sng" dirty="0">
                <a:solidFill>
                  <a:srgbClr val="C00000"/>
                </a:solidFill>
              </a:rPr>
              <a:t>CN3</a:t>
            </a:r>
            <a:endParaRPr lang="zh-CN" altLang="en-US" dirty="0"/>
          </a:p>
        </p:txBody>
      </p:sp>
      <p:sp>
        <p:nvSpPr>
          <p:cNvPr id="47" name="矩形 46"/>
          <p:cNvSpPr/>
          <p:nvPr/>
        </p:nvSpPr>
        <p:spPr>
          <a:xfrm>
            <a:off x="7693078" y="1532836"/>
            <a:ext cx="577402" cy="307777"/>
          </a:xfrm>
          <a:prstGeom prst="rect">
            <a:avLst/>
          </a:prstGeom>
        </p:spPr>
        <p:txBody>
          <a:bodyPr wrap="none">
            <a:spAutoFit/>
          </a:bodyPr>
          <a:lstStyle/>
          <a:p>
            <a:r>
              <a:rPr lang="en-US" altLang="zh-CN" sz="1400" i="1" u="sng" dirty="0">
                <a:solidFill>
                  <a:srgbClr val="C00000"/>
                </a:solidFill>
              </a:rPr>
              <a:t>CN23</a:t>
            </a:r>
            <a:endParaRPr lang="zh-CN" altLang="en-US" dirty="0"/>
          </a:p>
        </p:txBody>
      </p:sp>
      <p:sp>
        <p:nvSpPr>
          <p:cNvPr id="48" name="矩形 47"/>
          <p:cNvSpPr/>
          <p:nvPr/>
        </p:nvSpPr>
        <p:spPr>
          <a:xfrm>
            <a:off x="8459869" y="2057114"/>
            <a:ext cx="577402" cy="307777"/>
          </a:xfrm>
          <a:prstGeom prst="rect">
            <a:avLst/>
          </a:prstGeom>
        </p:spPr>
        <p:txBody>
          <a:bodyPr wrap="none">
            <a:spAutoFit/>
          </a:bodyPr>
          <a:lstStyle/>
          <a:p>
            <a:r>
              <a:rPr lang="en-US" altLang="zh-CN" sz="1400" i="1" u="sng" dirty="0">
                <a:solidFill>
                  <a:srgbClr val="C00000"/>
                </a:solidFill>
              </a:rPr>
              <a:t>CN38</a:t>
            </a:r>
            <a:endParaRPr lang="zh-CN" altLang="en-US" dirty="0"/>
          </a:p>
        </p:txBody>
      </p:sp>
      <p:sp>
        <p:nvSpPr>
          <p:cNvPr id="33" name="文本框 32"/>
          <p:cNvSpPr txBox="1"/>
          <p:nvPr/>
        </p:nvSpPr>
        <p:spPr>
          <a:xfrm>
            <a:off x="288361" y="678465"/>
            <a:ext cx="4044697" cy="400110"/>
          </a:xfrm>
          <a:prstGeom prst="rect">
            <a:avLst/>
          </a:prstGeom>
          <a:noFill/>
        </p:spPr>
        <p:txBody>
          <a:bodyPr wrap="none" rtlCol="0">
            <a:spAutoFit/>
          </a:bodyPr>
          <a:lstStyle/>
          <a:p>
            <a:pPr marL="342900" indent="-342900">
              <a:buBlip>
                <a:blip r:embed="rId4"/>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standard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34" name="矩形 33"/>
          <p:cNvSpPr/>
          <p:nvPr/>
        </p:nvSpPr>
        <p:spPr>
          <a:xfrm>
            <a:off x="4050602" y="742957"/>
            <a:ext cx="1454244"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cassette</a:t>
            </a:r>
            <a:endParaRPr lang="zh-CN" altLang="en-US" sz="1400" b="1" dirty="0">
              <a:solidFill>
                <a:srgbClr val="00B0F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6455475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pic>
        <p:nvPicPr>
          <p:cNvPr id="8" name="图片 7"/>
          <p:cNvPicPr>
            <a:picLocks noChangeAspect="1"/>
          </p:cNvPicPr>
          <p:nvPr/>
        </p:nvPicPr>
        <p:blipFill>
          <a:blip r:embed="rId3"/>
          <a:stretch>
            <a:fillRect/>
          </a:stretch>
        </p:blipFill>
        <p:spPr>
          <a:xfrm>
            <a:off x="370523" y="1202810"/>
            <a:ext cx="5131117" cy="3379440"/>
          </a:xfrm>
          <a:prstGeom prst="rect">
            <a:avLst/>
          </a:prstGeom>
        </p:spPr>
      </p:pic>
      <p:sp>
        <p:nvSpPr>
          <p:cNvPr id="9" name="TextBox 64"/>
          <p:cNvSpPr txBox="1"/>
          <p:nvPr/>
        </p:nvSpPr>
        <p:spPr>
          <a:xfrm>
            <a:off x="5608028" y="3671842"/>
            <a:ext cx="2085307" cy="338554"/>
          </a:xfrm>
          <a:prstGeom prst="rect">
            <a:avLst/>
          </a:prstGeom>
          <a:noFill/>
        </p:spPr>
        <p:txBody>
          <a:bodyPr wrap="square" rtlCol="0">
            <a:spAutoFit/>
          </a:bodyPr>
          <a:lstStyle/>
          <a:p>
            <a:pPr algn="ctr"/>
            <a:r>
              <a:rPr lang="en-US" altLang="zh-CN" sz="1600" i="1" u="sng" dirty="0">
                <a:solidFill>
                  <a:srgbClr val="1178FE"/>
                </a:solidFill>
              </a:rPr>
              <a:t>New cassette PCB</a:t>
            </a:r>
            <a:endParaRPr lang="zh-CN" altLang="en-US" sz="1600" i="1" u="sng" dirty="0">
              <a:solidFill>
                <a:srgbClr val="1178FE"/>
              </a:solidFill>
            </a:endParaRPr>
          </a:p>
        </p:txBody>
      </p:sp>
      <p:sp>
        <p:nvSpPr>
          <p:cNvPr id="10" name="TextBox 64"/>
          <p:cNvSpPr txBox="1"/>
          <p:nvPr/>
        </p:nvSpPr>
        <p:spPr>
          <a:xfrm>
            <a:off x="5608028" y="1816687"/>
            <a:ext cx="2394691" cy="338554"/>
          </a:xfrm>
          <a:prstGeom prst="rect">
            <a:avLst/>
          </a:prstGeom>
          <a:noFill/>
        </p:spPr>
        <p:txBody>
          <a:bodyPr wrap="square" rtlCol="0">
            <a:spAutoFit/>
          </a:bodyPr>
          <a:lstStyle/>
          <a:p>
            <a:pPr algn="ctr"/>
            <a:r>
              <a:rPr lang="en-US" altLang="zh-CN" sz="1600" i="1" u="sng" dirty="0">
                <a:solidFill>
                  <a:srgbClr val="1178FE"/>
                </a:solidFill>
              </a:rPr>
              <a:t>Super Slim cassette PCB</a:t>
            </a:r>
            <a:endParaRPr lang="zh-CN" altLang="en-US" sz="1600" i="1" u="sng" dirty="0">
              <a:solidFill>
                <a:srgbClr val="1178FE"/>
              </a:solidFill>
            </a:endParaRPr>
          </a:p>
        </p:txBody>
      </p:sp>
      <p:sp>
        <p:nvSpPr>
          <p:cNvPr id="11" name="文本框 10"/>
          <p:cNvSpPr txBox="1"/>
          <p:nvPr/>
        </p:nvSpPr>
        <p:spPr>
          <a:xfrm>
            <a:off x="288361" y="678465"/>
            <a:ext cx="4044697" cy="400110"/>
          </a:xfrm>
          <a:prstGeom prst="rect">
            <a:avLst/>
          </a:prstGeom>
          <a:noFill/>
        </p:spPr>
        <p:txBody>
          <a:bodyPr wrap="none" rtlCol="0">
            <a:spAutoFit/>
          </a:bodyPr>
          <a:lstStyle/>
          <a:p>
            <a:pPr marL="342900" indent="-342900">
              <a:buBlip>
                <a:blip r:embed="rId4"/>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PCB standard function </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2" name="矩形 11"/>
          <p:cNvSpPr/>
          <p:nvPr/>
        </p:nvSpPr>
        <p:spPr>
          <a:xfrm>
            <a:off x="4050602" y="742957"/>
            <a:ext cx="1454244"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cassette</a:t>
            </a:r>
            <a:endParaRPr lang="zh-CN" altLang="en-US" sz="1400" b="1" dirty="0">
              <a:solidFill>
                <a:srgbClr val="00B0F0"/>
              </a:solidFill>
              <a:latin typeface="微软雅黑" panose="020B0503020204020204" charset="-122"/>
              <a:ea typeface="微软雅黑" panose="020B0503020204020204" charset="-122"/>
            </a:endParaRPr>
          </a:p>
        </p:txBody>
      </p:sp>
      <p:sp>
        <p:nvSpPr>
          <p:cNvPr id="14" name="矩形 13"/>
          <p:cNvSpPr/>
          <p:nvPr/>
        </p:nvSpPr>
        <p:spPr bwMode="auto">
          <a:xfrm>
            <a:off x="2256557" y="3043683"/>
            <a:ext cx="417487" cy="39528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5" name="矩形 14"/>
          <p:cNvSpPr/>
          <p:nvPr/>
        </p:nvSpPr>
        <p:spPr bwMode="auto">
          <a:xfrm>
            <a:off x="4892295" y="3511286"/>
            <a:ext cx="252517" cy="398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6" name="矩形 15"/>
          <p:cNvSpPr/>
          <p:nvPr/>
        </p:nvSpPr>
        <p:spPr bwMode="auto">
          <a:xfrm>
            <a:off x="4056827" y="1990776"/>
            <a:ext cx="352349" cy="19591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25000">
              <a:ln>
                <a:noFill/>
              </a:ln>
              <a:solidFill>
                <a:schemeClr val="tx1"/>
              </a:solidFill>
              <a:effectLst/>
              <a:latin typeface="Calibri" pitchFamily="34" charset="0"/>
              <a:ea typeface="宋体" pitchFamily="2" charset="-122"/>
              <a:sym typeface="宋体" pitchFamily="2" charset="-122"/>
            </a:endParaRPr>
          </a:p>
        </p:txBody>
      </p:sp>
      <p:sp>
        <p:nvSpPr>
          <p:cNvPr id="17" name="TextBox 64"/>
          <p:cNvSpPr txBox="1"/>
          <p:nvPr/>
        </p:nvSpPr>
        <p:spPr>
          <a:xfrm>
            <a:off x="190973" y="4661034"/>
            <a:ext cx="1629503" cy="523220"/>
          </a:xfrm>
          <a:prstGeom prst="rect">
            <a:avLst/>
          </a:prstGeom>
          <a:noFill/>
        </p:spPr>
        <p:txBody>
          <a:bodyPr wrap="square" rtlCol="0">
            <a:spAutoFit/>
          </a:bodyPr>
          <a:lstStyle/>
          <a:p>
            <a:pPr algn="ctr"/>
            <a:r>
              <a:rPr lang="en-US" altLang="zh-CN" sz="1400" i="1" u="sng" dirty="0">
                <a:solidFill>
                  <a:srgbClr val="1178FE"/>
                </a:solidFill>
              </a:rPr>
              <a:t>2 core non-polarity Wired controller</a:t>
            </a:r>
            <a:endParaRPr lang="zh-CN" altLang="en-US" sz="1400" i="1" u="sng" dirty="0">
              <a:solidFill>
                <a:srgbClr val="1178FE"/>
              </a:solidFill>
            </a:endParaRPr>
          </a:p>
        </p:txBody>
      </p:sp>
      <p:cxnSp>
        <p:nvCxnSpPr>
          <p:cNvPr id="18" name="直接箭头连接符 17"/>
          <p:cNvCxnSpPr/>
          <p:nvPr/>
        </p:nvCxnSpPr>
        <p:spPr>
          <a:xfrm flipV="1">
            <a:off x="1339017" y="3438972"/>
            <a:ext cx="1126283" cy="126751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722830" y="4518092"/>
            <a:ext cx="577402" cy="307777"/>
          </a:xfrm>
          <a:prstGeom prst="rect">
            <a:avLst/>
          </a:prstGeom>
        </p:spPr>
        <p:txBody>
          <a:bodyPr wrap="none">
            <a:spAutoFit/>
          </a:bodyPr>
          <a:lstStyle/>
          <a:p>
            <a:r>
              <a:rPr lang="en-US" altLang="zh-CN" sz="1400" i="1" u="sng" dirty="0">
                <a:solidFill>
                  <a:srgbClr val="C00000"/>
                </a:solidFill>
              </a:rPr>
              <a:t>CN41</a:t>
            </a:r>
            <a:endParaRPr lang="zh-CN" altLang="en-US" dirty="0"/>
          </a:p>
        </p:txBody>
      </p:sp>
      <p:sp>
        <p:nvSpPr>
          <p:cNvPr id="29" name="矩形 28"/>
          <p:cNvSpPr/>
          <p:nvPr/>
        </p:nvSpPr>
        <p:spPr>
          <a:xfrm>
            <a:off x="3938075" y="4760407"/>
            <a:ext cx="577402" cy="307777"/>
          </a:xfrm>
          <a:prstGeom prst="rect">
            <a:avLst/>
          </a:prstGeom>
        </p:spPr>
        <p:txBody>
          <a:bodyPr wrap="none">
            <a:spAutoFit/>
          </a:bodyPr>
          <a:lstStyle/>
          <a:p>
            <a:r>
              <a:rPr lang="en-US" altLang="zh-CN" sz="1400" i="1" u="sng" dirty="0">
                <a:solidFill>
                  <a:srgbClr val="C00000"/>
                </a:solidFill>
              </a:rPr>
              <a:t>CN38</a:t>
            </a:r>
            <a:endParaRPr lang="zh-CN" altLang="en-US" dirty="0"/>
          </a:p>
        </p:txBody>
      </p:sp>
      <p:sp>
        <p:nvSpPr>
          <p:cNvPr id="30" name="TextBox 64"/>
          <p:cNvSpPr txBox="1"/>
          <p:nvPr/>
        </p:nvSpPr>
        <p:spPr>
          <a:xfrm>
            <a:off x="3001967" y="4729630"/>
            <a:ext cx="1629503" cy="338554"/>
          </a:xfrm>
          <a:prstGeom prst="rect">
            <a:avLst/>
          </a:prstGeom>
          <a:noFill/>
        </p:spPr>
        <p:txBody>
          <a:bodyPr wrap="square" rtlCol="0">
            <a:spAutoFit/>
          </a:bodyPr>
          <a:lstStyle/>
          <a:p>
            <a:pPr algn="ctr"/>
            <a:r>
              <a:rPr lang="en-US" altLang="zh-CN" sz="1600" i="1" u="sng" dirty="0">
                <a:solidFill>
                  <a:srgbClr val="1178FE"/>
                </a:solidFill>
              </a:rPr>
              <a:t>WIFI</a:t>
            </a:r>
            <a:endParaRPr lang="zh-CN" altLang="en-US" sz="1600" i="1" u="sng" dirty="0">
              <a:solidFill>
                <a:srgbClr val="1178FE"/>
              </a:solidFill>
            </a:endParaRPr>
          </a:p>
        </p:txBody>
      </p:sp>
      <p:cxnSp>
        <p:nvCxnSpPr>
          <p:cNvPr id="31" name="直接箭头连接符 30"/>
          <p:cNvCxnSpPr/>
          <p:nvPr/>
        </p:nvCxnSpPr>
        <p:spPr>
          <a:xfrm flipV="1">
            <a:off x="4121523" y="3841119"/>
            <a:ext cx="894762" cy="91928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3" name="TextBox 64"/>
          <p:cNvSpPr txBox="1"/>
          <p:nvPr/>
        </p:nvSpPr>
        <p:spPr>
          <a:xfrm>
            <a:off x="3700725" y="2458908"/>
            <a:ext cx="1629503" cy="584775"/>
          </a:xfrm>
          <a:prstGeom prst="rect">
            <a:avLst/>
          </a:prstGeom>
          <a:noFill/>
        </p:spPr>
        <p:txBody>
          <a:bodyPr wrap="square" rtlCol="0">
            <a:spAutoFit/>
          </a:bodyPr>
          <a:lstStyle/>
          <a:p>
            <a:pPr algn="ctr"/>
            <a:r>
              <a:rPr lang="en-US" altLang="zh-CN" sz="1600" i="1" u="sng" dirty="0">
                <a:solidFill>
                  <a:srgbClr val="FFFF00"/>
                </a:solidFill>
              </a:rPr>
              <a:t>4 core</a:t>
            </a:r>
            <a:r>
              <a:rPr lang="en-US" altLang="zh-CN" sz="1600" i="1" dirty="0">
                <a:solidFill>
                  <a:srgbClr val="FFFF00"/>
                </a:solidFill>
              </a:rPr>
              <a:t>  </a:t>
            </a:r>
            <a:r>
              <a:rPr lang="en-US" altLang="zh-CN" sz="1600" i="1" u="sng" dirty="0">
                <a:solidFill>
                  <a:schemeClr val="bg1"/>
                </a:solidFill>
              </a:rPr>
              <a:t>CN40</a:t>
            </a:r>
          </a:p>
          <a:p>
            <a:pPr algn="ctr"/>
            <a:r>
              <a:rPr lang="en-US" altLang="zh-CN" sz="1600" i="1" u="sng" dirty="0">
                <a:solidFill>
                  <a:srgbClr val="FFFF00"/>
                </a:solidFill>
              </a:rPr>
              <a:t>Wired controller</a:t>
            </a:r>
            <a:endParaRPr lang="zh-CN" altLang="en-US" sz="1600" i="1" u="sng" dirty="0">
              <a:solidFill>
                <a:srgbClr val="FFFF00"/>
              </a:solidFill>
            </a:endParaRPr>
          </a:p>
        </p:txBody>
      </p:sp>
      <p:cxnSp>
        <p:nvCxnSpPr>
          <p:cNvPr id="34" name="直接箭头连接符 33"/>
          <p:cNvCxnSpPr>
            <a:endCxn id="16" idx="2"/>
          </p:cNvCxnSpPr>
          <p:nvPr/>
        </p:nvCxnSpPr>
        <p:spPr>
          <a:xfrm flipH="1" flipV="1">
            <a:off x="4233002" y="2186688"/>
            <a:ext cx="544724" cy="38398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387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190973" y="188641"/>
            <a:ext cx="2880701" cy="542986"/>
            <a:chOff x="480" y="1246"/>
            <a:chExt cx="1963" cy="413"/>
          </a:xfrm>
        </p:grpSpPr>
        <p:sp>
          <p:nvSpPr>
            <p:cNvPr id="4" name="Freeform 3"/>
            <p:cNvSpPr>
              <a:spLocks/>
            </p:cNvSpPr>
            <p:nvPr/>
          </p:nvSpPr>
          <p:spPr bwMode="auto">
            <a:xfrm>
              <a:off x="480" y="1246"/>
              <a:ext cx="1963" cy="413"/>
            </a:xfrm>
            <a:custGeom>
              <a:avLst/>
              <a:gdLst/>
              <a:ahLst/>
              <a:cxnLst>
                <a:cxn ang="0">
                  <a:pos x="1158" y="122"/>
                </a:cxn>
                <a:cxn ang="0">
                  <a:pos x="1040" y="244"/>
                </a:cxn>
                <a:cxn ang="0">
                  <a:pos x="118" y="244"/>
                </a:cxn>
                <a:cxn ang="0">
                  <a:pos x="0" y="122"/>
                </a:cxn>
                <a:cxn ang="0">
                  <a:pos x="0" y="122"/>
                </a:cxn>
                <a:cxn ang="0">
                  <a:pos x="118" y="0"/>
                </a:cxn>
                <a:cxn ang="0">
                  <a:pos x="1040" y="0"/>
                </a:cxn>
                <a:cxn ang="0">
                  <a:pos x="1158" y="122"/>
                </a:cxn>
              </a:cxnLst>
              <a:rect l="0" t="0" r="r" b="b"/>
              <a:pathLst>
                <a:path w="1158" h="244">
                  <a:moveTo>
                    <a:pt x="1158" y="122"/>
                  </a:moveTo>
                  <a:cubicBezTo>
                    <a:pt x="1158" y="189"/>
                    <a:pt x="1106" y="244"/>
                    <a:pt x="1040" y="244"/>
                  </a:cubicBezTo>
                  <a:cubicBezTo>
                    <a:pt x="118" y="244"/>
                    <a:pt x="118" y="244"/>
                    <a:pt x="118" y="244"/>
                  </a:cubicBezTo>
                  <a:cubicBezTo>
                    <a:pt x="53" y="244"/>
                    <a:pt x="0" y="189"/>
                    <a:pt x="0" y="122"/>
                  </a:cubicBezTo>
                  <a:cubicBezTo>
                    <a:pt x="0" y="122"/>
                    <a:pt x="0" y="122"/>
                    <a:pt x="0" y="122"/>
                  </a:cubicBezTo>
                  <a:cubicBezTo>
                    <a:pt x="0" y="54"/>
                    <a:pt x="53" y="0"/>
                    <a:pt x="118" y="0"/>
                  </a:cubicBezTo>
                  <a:cubicBezTo>
                    <a:pt x="1040" y="0"/>
                    <a:pt x="1040" y="0"/>
                    <a:pt x="1040" y="0"/>
                  </a:cubicBezTo>
                  <a:cubicBezTo>
                    <a:pt x="1106" y="0"/>
                    <a:pt x="1158" y="54"/>
                    <a:pt x="1158" y="122"/>
                  </a:cubicBezTo>
                  <a:close/>
                </a:path>
              </a:pathLst>
            </a:custGeom>
            <a:gradFill rotWithShape="1">
              <a:gsLst>
                <a:gs pos="0">
                  <a:schemeClr val="bg2">
                    <a:gamma/>
                    <a:tint val="44314"/>
                    <a:invGamma/>
                  </a:schemeClr>
                </a:gs>
                <a:gs pos="100000">
                  <a:schemeClr val="bg2"/>
                </a:gs>
              </a:gsLst>
              <a:lin ang="5400000" scaled="1"/>
            </a:gradFill>
            <a:ln w="9525">
              <a:noFill/>
              <a:round/>
              <a:headEnd/>
              <a:tailEnd/>
            </a:ln>
          </p:spPr>
          <p:txBody>
            <a:bodyPr/>
            <a:lstStyle/>
            <a:p>
              <a:endParaRPr lang="zh-CN" altLang="zh-CN"/>
            </a:p>
          </p:txBody>
        </p:sp>
        <p:sp>
          <p:nvSpPr>
            <p:cNvPr id="5" name="Freeform 4"/>
            <p:cNvSpPr>
              <a:spLocks/>
            </p:cNvSpPr>
            <p:nvPr/>
          </p:nvSpPr>
          <p:spPr bwMode="auto">
            <a:xfrm>
              <a:off x="490" y="1255"/>
              <a:ext cx="1932" cy="377"/>
            </a:xfrm>
            <a:custGeom>
              <a:avLst/>
              <a:gdLst/>
              <a:ahLst/>
              <a:cxnLst>
                <a:cxn ang="0">
                  <a:pos x="1140" y="112"/>
                </a:cxn>
                <a:cxn ang="0">
                  <a:pos x="1024" y="223"/>
                </a:cxn>
                <a:cxn ang="0">
                  <a:pos x="116" y="223"/>
                </a:cxn>
                <a:cxn ang="0">
                  <a:pos x="0" y="112"/>
                </a:cxn>
                <a:cxn ang="0">
                  <a:pos x="0" y="112"/>
                </a:cxn>
                <a:cxn ang="0">
                  <a:pos x="116" y="0"/>
                </a:cxn>
                <a:cxn ang="0">
                  <a:pos x="1024" y="0"/>
                </a:cxn>
                <a:cxn ang="0">
                  <a:pos x="1140" y="112"/>
                </a:cxn>
              </a:cxnLst>
              <a:rect l="0" t="0" r="r" b="b"/>
              <a:pathLst>
                <a:path w="1140" h="223">
                  <a:moveTo>
                    <a:pt x="1140" y="112"/>
                  </a:moveTo>
                  <a:cubicBezTo>
                    <a:pt x="1140" y="173"/>
                    <a:pt x="1088" y="223"/>
                    <a:pt x="1024" y="223"/>
                  </a:cubicBezTo>
                  <a:cubicBezTo>
                    <a:pt x="116" y="223"/>
                    <a:pt x="116" y="223"/>
                    <a:pt x="116" y="223"/>
                  </a:cubicBezTo>
                  <a:cubicBezTo>
                    <a:pt x="52" y="223"/>
                    <a:pt x="0" y="173"/>
                    <a:pt x="0" y="112"/>
                  </a:cubicBezTo>
                  <a:cubicBezTo>
                    <a:pt x="0" y="112"/>
                    <a:pt x="0" y="112"/>
                    <a:pt x="0" y="112"/>
                  </a:cubicBezTo>
                  <a:cubicBezTo>
                    <a:pt x="0" y="50"/>
                    <a:pt x="52" y="0"/>
                    <a:pt x="116" y="0"/>
                  </a:cubicBezTo>
                  <a:cubicBezTo>
                    <a:pt x="1024" y="0"/>
                    <a:pt x="1024" y="0"/>
                    <a:pt x="1024" y="0"/>
                  </a:cubicBezTo>
                  <a:cubicBezTo>
                    <a:pt x="1088" y="0"/>
                    <a:pt x="1140" y="50"/>
                    <a:pt x="1140" y="112"/>
                  </a:cubicBezTo>
                  <a:close/>
                </a:path>
              </a:pathLst>
            </a:custGeom>
            <a:gradFill rotWithShape="1">
              <a:gsLst>
                <a:gs pos="0">
                  <a:schemeClr val="bg1"/>
                </a:gs>
                <a:gs pos="100000">
                  <a:schemeClr val="bg1">
                    <a:gamma/>
                    <a:shade val="66667"/>
                    <a:invGamma/>
                  </a:schemeClr>
                </a:gs>
              </a:gsLst>
              <a:lin ang="5400000" scaled="1"/>
            </a:gradFill>
            <a:ln w="9525">
              <a:noFill/>
              <a:round/>
              <a:headEnd/>
              <a:tailEnd/>
            </a:ln>
          </p:spPr>
          <p:txBody>
            <a:bodyPr/>
            <a:lstStyle/>
            <a:p>
              <a:endParaRPr lang="zh-CN" altLang="zh-CN"/>
            </a:p>
          </p:txBody>
        </p:sp>
      </p:grpSp>
      <p:sp>
        <p:nvSpPr>
          <p:cNvPr id="6" name="Text Box 70"/>
          <p:cNvSpPr txBox="1">
            <a:spLocks noChangeArrowheads="1"/>
          </p:cNvSpPr>
          <p:nvPr/>
        </p:nvSpPr>
        <p:spPr bwMode="auto">
          <a:xfrm rot="-5400000">
            <a:off x="1596152" y="-711292"/>
            <a:ext cx="492443" cy="23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square">
            <a:spAutoFit/>
          </a:bodyPr>
          <a:lstStyle>
            <a:lvl1pPr eaLnBrk="0" hangingPunct="0">
              <a:defRPr b="1">
                <a:solidFill>
                  <a:schemeClr val="bg2"/>
                </a:solidFill>
                <a:latin typeface="Arial" charset="0"/>
              </a:defRPr>
            </a:lvl1pPr>
            <a:lvl2pPr marL="742950" indent="-285750" eaLnBrk="0" hangingPunct="0">
              <a:defRPr b="1">
                <a:solidFill>
                  <a:schemeClr val="bg2"/>
                </a:solidFill>
                <a:latin typeface="Arial" charset="0"/>
              </a:defRPr>
            </a:lvl2pPr>
            <a:lvl3pPr marL="1143000" indent="-228600" eaLnBrk="0" hangingPunct="0">
              <a:defRPr b="1">
                <a:solidFill>
                  <a:schemeClr val="bg2"/>
                </a:solidFill>
                <a:latin typeface="Arial" charset="0"/>
              </a:defRPr>
            </a:lvl3pPr>
            <a:lvl4pPr marL="1600200" indent="-228600" eaLnBrk="0" hangingPunct="0">
              <a:defRPr b="1">
                <a:solidFill>
                  <a:schemeClr val="bg2"/>
                </a:solidFill>
                <a:latin typeface="Arial" charset="0"/>
              </a:defRPr>
            </a:lvl4pPr>
            <a:lvl5pPr marL="2057400" indent="-228600" eaLnBrk="0" hangingPunct="0">
              <a:defRPr b="1">
                <a:solidFill>
                  <a:schemeClr val="bg2"/>
                </a:solidFill>
                <a:latin typeface="Arial" charset="0"/>
              </a:defRPr>
            </a:lvl5pPr>
            <a:lvl6pPr marL="2514600" indent="-228600" eaLnBrk="0" fontAlgn="base" hangingPunct="0">
              <a:spcBef>
                <a:spcPct val="0"/>
              </a:spcBef>
              <a:spcAft>
                <a:spcPct val="0"/>
              </a:spcAft>
              <a:defRPr b="1">
                <a:solidFill>
                  <a:schemeClr val="bg2"/>
                </a:solidFill>
                <a:latin typeface="Arial" charset="0"/>
              </a:defRPr>
            </a:lvl6pPr>
            <a:lvl7pPr marL="2971800" indent="-228600" eaLnBrk="0" fontAlgn="base" hangingPunct="0">
              <a:spcBef>
                <a:spcPct val="0"/>
              </a:spcBef>
              <a:spcAft>
                <a:spcPct val="0"/>
              </a:spcAft>
              <a:defRPr b="1">
                <a:solidFill>
                  <a:schemeClr val="bg2"/>
                </a:solidFill>
                <a:latin typeface="Arial" charset="0"/>
              </a:defRPr>
            </a:lvl7pPr>
            <a:lvl8pPr marL="3429000" indent="-228600" eaLnBrk="0" fontAlgn="base" hangingPunct="0">
              <a:spcBef>
                <a:spcPct val="0"/>
              </a:spcBef>
              <a:spcAft>
                <a:spcPct val="0"/>
              </a:spcAft>
              <a:defRPr b="1">
                <a:solidFill>
                  <a:schemeClr val="bg2"/>
                </a:solidFill>
                <a:latin typeface="Arial" charset="0"/>
              </a:defRPr>
            </a:lvl8pPr>
            <a:lvl9pPr marL="3886200" indent="-228600" eaLnBrk="0" fontAlgn="base" hangingPunct="0">
              <a:spcBef>
                <a:spcPct val="0"/>
              </a:spcBef>
              <a:spcAft>
                <a:spcPct val="0"/>
              </a:spcAft>
              <a:defRPr b="1">
                <a:solidFill>
                  <a:schemeClr val="bg2"/>
                </a:solidFill>
                <a:latin typeface="Arial" charset="0"/>
              </a:defRPr>
            </a:lvl9pPr>
          </a:lstStyle>
          <a:p>
            <a:r>
              <a:rPr lang="en-US" altLang="ko-KR" sz="2000" b="0" dirty="0">
                <a:solidFill>
                  <a:srgbClr val="746E6F"/>
                </a:solidFill>
                <a:ea typeface="굴림" charset="-127"/>
              </a:rPr>
              <a:t>Electrical difference</a:t>
            </a:r>
          </a:p>
        </p:txBody>
      </p:sp>
      <p:sp>
        <p:nvSpPr>
          <p:cNvPr id="7" name="Oval 24"/>
          <p:cNvSpPr>
            <a:spLocks noChangeArrowheads="1"/>
          </p:cNvSpPr>
          <p:nvPr/>
        </p:nvSpPr>
        <p:spPr bwMode="auto">
          <a:xfrm>
            <a:off x="288361" y="271984"/>
            <a:ext cx="394421" cy="393106"/>
          </a:xfrm>
          <a:prstGeom prst="ellipse">
            <a:avLst/>
          </a:prstGeom>
          <a:gradFill rotWithShape="1">
            <a:gsLst>
              <a:gs pos="0">
                <a:schemeClr val="accent1">
                  <a:gamma/>
                  <a:tint val="54118"/>
                  <a:invGamma/>
                </a:schemeClr>
              </a:gs>
              <a:gs pos="100000">
                <a:schemeClr val="accent1"/>
              </a:gs>
            </a:gsLst>
            <a:lin ang="5400000" scaled="1"/>
          </a:gradFill>
          <a:ln w="9525">
            <a:noFill/>
            <a:round/>
            <a:headEnd/>
            <a:tailEnd/>
          </a:ln>
        </p:spPr>
        <p:txBody>
          <a:bodyPr/>
          <a:lstStyle/>
          <a:p>
            <a:endParaRPr lang="zh-CN" altLang="zh-CN"/>
          </a:p>
        </p:txBody>
      </p:sp>
      <p:sp>
        <p:nvSpPr>
          <p:cNvPr id="11" name="文本框 10"/>
          <p:cNvSpPr txBox="1"/>
          <p:nvPr/>
        </p:nvSpPr>
        <p:spPr>
          <a:xfrm>
            <a:off x="288361" y="678465"/>
            <a:ext cx="2978701" cy="400110"/>
          </a:xfrm>
          <a:prstGeom prst="rect">
            <a:avLst/>
          </a:prstGeom>
          <a:noFill/>
        </p:spPr>
        <p:txBody>
          <a:bodyPr wrap="none" rtlCol="0">
            <a:spAutoFit/>
          </a:bodyPr>
          <a:lstStyle/>
          <a:p>
            <a:pPr marL="342900" indent="-342900">
              <a:buBlip>
                <a:blip r:embed="rId3"/>
              </a:buBlip>
            </a:pPr>
            <a:r>
              <a:rPr lang="en-US" altLang="zh-CN"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WIFI connection</a:t>
            </a:r>
            <a:endParaRPr lang="zh-CN" altLang="en-US" sz="2000" b="1" spc="300" dirty="0">
              <a:solidFill>
                <a:schemeClr val="tx1">
                  <a:lumMod val="75000"/>
                  <a:lumOff val="25000"/>
                </a:schemeClr>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2" name="矩形 11"/>
          <p:cNvSpPr/>
          <p:nvPr/>
        </p:nvSpPr>
        <p:spPr>
          <a:xfrm>
            <a:off x="3267062" y="768688"/>
            <a:ext cx="2895344" cy="307777"/>
          </a:xfrm>
          <a:prstGeom prst="rect">
            <a:avLst/>
          </a:prstGeom>
        </p:spPr>
        <p:txBody>
          <a:bodyPr wrap="none">
            <a:spAutoFit/>
          </a:bodyPr>
          <a:lstStyle/>
          <a:p>
            <a:pPr defTabSz="1088776" hangingPunct="1">
              <a:defRPr/>
            </a:pPr>
            <a:r>
              <a:rPr lang="en-US" altLang="zh-CN" sz="1400" b="1" dirty="0">
                <a:solidFill>
                  <a:srgbClr val="00B0F0"/>
                </a:solidFill>
                <a:latin typeface="微软雅黑" panose="020B0503020204020204" charset="-122"/>
                <a:ea typeface="微软雅黑" panose="020B0503020204020204" charset="-122"/>
              </a:rPr>
              <a:t>-New cassette </a:t>
            </a:r>
            <a:r>
              <a:rPr lang="en-US" altLang="zh-CN" sz="1400" b="1" dirty="0" err="1">
                <a:solidFill>
                  <a:srgbClr val="00B0F0"/>
                </a:solidFill>
                <a:latin typeface="微软雅黑" panose="020B0503020204020204" charset="-122"/>
                <a:ea typeface="微软雅黑" panose="020B0503020204020204" charset="-122"/>
              </a:rPr>
              <a:t>wifi</a:t>
            </a:r>
            <a:r>
              <a:rPr lang="en-US" altLang="zh-CN" sz="1400" b="1" dirty="0">
                <a:solidFill>
                  <a:srgbClr val="00B0F0"/>
                </a:solidFill>
                <a:latin typeface="微软雅黑" panose="020B0503020204020204" charset="-122"/>
                <a:ea typeface="微软雅黑" panose="020B0503020204020204" charset="-122"/>
              </a:rPr>
              <a:t> connection</a:t>
            </a:r>
            <a:endParaRPr lang="zh-CN" altLang="en-US" sz="1400" b="1" dirty="0">
              <a:solidFill>
                <a:srgbClr val="00B0F0"/>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4"/>
          <a:stretch>
            <a:fillRect/>
          </a:stretch>
        </p:blipFill>
        <p:spPr>
          <a:xfrm>
            <a:off x="3998153" y="2931894"/>
            <a:ext cx="1910821" cy="1022423"/>
          </a:xfrm>
          <a:prstGeom prst="rect">
            <a:avLst/>
          </a:prstGeom>
        </p:spPr>
      </p:pic>
      <p:pic>
        <p:nvPicPr>
          <p:cNvPr id="9" name="图片 8"/>
          <p:cNvPicPr>
            <a:picLocks noChangeAspect="1"/>
          </p:cNvPicPr>
          <p:nvPr/>
        </p:nvPicPr>
        <p:blipFill>
          <a:blip r:embed="rId5"/>
          <a:stretch>
            <a:fillRect/>
          </a:stretch>
        </p:blipFill>
        <p:spPr>
          <a:xfrm rot="5400000">
            <a:off x="1849141" y="1748074"/>
            <a:ext cx="2031309" cy="1165980"/>
          </a:xfrm>
          <a:prstGeom prst="rect">
            <a:avLst/>
          </a:prstGeom>
        </p:spPr>
      </p:pic>
      <p:pic>
        <p:nvPicPr>
          <p:cNvPr id="10" name="图片 9"/>
          <p:cNvPicPr>
            <a:picLocks noChangeAspect="1"/>
          </p:cNvPicPr>
          <p:nvPr/>
        </p:nvPicPr>
        <p:blipFill>
          <a:blip r:embed="rId6"/>
          <a:stretch>
            <a:fillRect/>
          </a:stretch>
        </p:blipFill>
        <p:spPr>
          <a:xfrm rot="16200000">
            <a:off x="-408137" y="2630243"/>
            <a:ext cx="3178334" cy="1322685"/>
          </a:xfrm>
          <a:prstGeom prst="rect">
            <a:avLst/>
          </a:prstGeom>
        </p:spPr>
      </p:pic>
      <p:pic>
        <p:nvPicPr>
          <p:cNvPr id="13" name="图片 12"/>
          <p:cNvPicPr>
            <a:picLocks noChangeAspect="1"/>
          </p:cNvPicPr>
          <p:nvPr/>
        </p:nvPicPr>
        <p:blipFill>
          <a:blip r:embed="rId7"/>
          <a:stretch>
            <a:fillRect/>
          </a:stretch>
        </p:blipFill>
        <p:spPr>
          <a:xfrm>
            <a:off x="6162406" y="1638597"/>
            <a:ext cx="2784859" cy="3416244"/>
          </a:xfrm>
          <a:prstGeom prst="rect">
            <a:avLst/>
          </a:prstGeom>
        </p:spPr>
      </p:pic>
      <p:sp>
        <p:nvSpPr>
          <p:cNvPr id="14" name="右箭头 13"/>
          <p:cNvSpPr/>
          <p:nvPr/>
        </p:nvSpPr>
        <p:spPr>
          <a:xfrm rot="10800000">
            <a:off x="1200841" y="3236450"/>
            <a:ext cx="1337964" cy="110267"/>
          </a:xfrm>
          <a:prstGeom prst="rightArrow">
            <a:avLst/>
          </a:prstGeom>
          <a:solidFill>
            <a:srgbClr val="FFFF00"/>
          </a:solid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15" name="右箭头 14"/>
          <p:cNvSpPr/>
          <p:nvPr/>
        </p:nvSpPr>
        <p:spPr>
          <a:xfrm>
            <a:off x="5761745" y="3294554"/>
            <a:ext cx="1508284" cy="112272"/>
          </a:xfrm>
          <a:prstGeom prst="rightArrow">
            <a:avLst/>
          </a:prstGeom>
          <a:solidFill>
            <a:srgbClr val="FFFF00"/>
          </a:solid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pic>
        <p:nvPicPr>
          <p:cNvPr id="16" name="图片 15"/>
          <p:cNvPicPr>
            <a:picLocks noChangeAspect="1"/>
          </p:cNvPicPr>
          <p:nvPr/>
        </p:nvPicPr>
        <p:blipFill>
          <a:blip r:embed="rId8"/>
          <a:stretch>
            <a:fillRect/>
          </a:stretch>
        </p:blipFill>
        <p:spPr>
          <a:xfrm rot="10800000">
            <a:off x="3998153" y="2124065"/>
            <a:ext cx="1528499" cy="664088"/>
          </a:xfrm>
          <a:prstGeom prst="rect">
            <a:avLst/>
          </a:prstGeom>
        </p:spPr>
      </p:pic>
      <p:sp>
        <p:nvSpPr>
          <p:cNvPr id="17" name="左右箭头 16"/>
          <p:cNvSpPr/>
          <p:nvPr/>
        </p:nvSpPr>
        <p:spPr>
          <a:xfrm>
            <a:off x="3333600" y="2456109"/>
            <a:ext cx="664553" cy="85491"/>
          </a:xfrm>
          <a:prstGeom prst="leftRightArrow">
            <a:avLst/>
          </a:prstGeom>
          <a:solidFill>
            <a:srgbClr val="FFFF00"/>
          </a:solid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18" name="圆角矩形 17"/>
          <p:cNvSpPr/>
          <p:nvPr/>
        </p:nvSpPr>
        <p:spPr>
          <a:xfrm>
            <a:off x="4140000" y="3528000"/>
            <a:ext cx="1621745" cy="273600"/>
          </a:xfrm>
          <a:prstGeom prst="roundRect">
            <a:avLst/>
          </a:prstGeom>
          <a:no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19" name="右箭头 18"/>
          <p:cNvSpPr/>
          <p:nvPr/>
        </p:nvSpPr>
        <p:spPr>
          <a:xfrm rot="5400000">
            <a:off x="4584381" y="3103447"/>
            <a:ext cx="740851" cy="110268"/>
          </a:xfrm>
          <a:prstGeom prst="rightArrow">
            <a:avLst/>
          </a:prstGeom>
          <a:solidFill>
            <a:srgbClr val="FFFF00"/>
          </a:solidFill>
          <a:ln w="19050" cap="flat">
            <a:solidFill>
              <a:srgbClr val="FF0000">
                <a:alpha val="30000"/>
              </a:srgbClr>
            </a:solidFill>
            <a:prstDash val="solid"/>
            <a:miter lim="400000"/>
          </a:ln>
          <a:effectLst/>
        </p:spPr>
        <p:txBody>
          <a:bodyPr wrap="square" lIns="0" tIns="0" rIns="0" bIns="0" numCol="1" rtlCol="0" anchor="ctr">
            <a:noAutofit/>
          </a:bodyPr>
          <a:lstStyle/>
          <a:p>
            <a:pPr algn="l" defTabSz="144425"/>
            <a:endParaRPr lang="zh-CN" altLang="en-US" sz="375" b="1" dirty="0">
              <a:solidFill>
                <a:srgbClr val="000000"/>
              </a:solidFill>
              <a:sym typeface="Microsoft YaHei"/>
            </a:endParaRPr>
          </a:p>
        </p:txBody>
      </p:sp>
      <p:sp>
        <p:nvSpPr>
          <p:cNvPr id="2" name="文本框 1"/>
          <p:cNvSpPr txBox="1"/>
          <p:nvPr/>
        </p:nvSpPr>
        <p:spPr>
          <a:xfrm>
            <a:off x="1661218" y="1111325"/>
            <a:ext cx="362310" cy="40010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kumimoji="0" lang="zh-CN" altLang="en-US" sz="1400" b="1" i="0" u="none" strike="noStrike" cap="none" spc="0" normalizeH="0" baseline="0" dirty="0">
                <a:ln>
                  <a:noFill/>
                </a:ln>
                <a:solidFill>
                  <a:schemeClr val="tx1"/>
                </a:solidFill>
                <a:effectLst/>
                <a:uFillTx/>
                <a:latin typeface="宋体" panose="02010600030101010101" pitchFamily="2" charset="-122"/>
                <a:ea typeface="宋体" panose="02010600030101010101" pitchFamily="2" charset="-122"/>
                <a:cs typeface="Arial" panose="020B0604020202020204" pitchFamily="34" charset="0"/>
                <a:sym typeface="Helvetica"/>
              </a:rPr>
              <a:t>①</a:t>
            </a:r>
            <a:endParaRPr kumimoji="0" lang="zh-CN" altLang="en-US" sz="1400" b="1"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
        <p:nvSpPr>
          <p:cNvPr id="20" name="文本框 19"/>
          <p:cNvSpPr txBox="1"/>
          <p:nvPr/>
        </p:nvSpPr>
        <p:spPr>
          <a:xfrm>
            <a:off x="4533579" y="1543195"/>
            <a:ext cx="362310" cy="40010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kumimoji="0" lang="zh-CN" altLang="en-US" sz="1400" b="1" i="0" u="none" strike="noStrike" cap="none" spc="0" normalizeH="0" baseline="0" dirty="0">
                <a:ln>
                  <a:noFill/>
                </a:ln>
                <a:solidFill>
                  <a:schemeClr val="tx1"/>
                </a:solidFill>
                <a:effectLst/>
                <a:uFillTx/>
                <a:latin typeface="宋体" panose="02010600030101010101" pitchFamily="2" charset="-122"/>
                <a:ea typeface="宋体" panose="02010600030101010101" pitchFamily="2" charset="-122"/>
                <a:cs typeface="Arial" panose="020B0604020202020204" pitchFamily="34" charset="0"/>
                <a:sym typeface="Helvetica"/>
              </a:rPr>
              <a:t>②</a:t>
            </a:r>
            <a:endParaRPr kumimoji="0" lang="zh-CN" altLang="en-US" sz="1400" b="1"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
        <p:nvSpPr>
          <p:cNvPr id="21" name="文本框 20"/>
          <p:cNvSpPr txBox="1"/>
          <p:nvPr/>
        </p:nvSpPr>
        <p:spPr>
          <a:xfrm>
            <a:off x="7183208" y="1057164"/>
            <a:ext cx="362310" cy="40010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91437" tIns="91437" rIns="91437" bIns="91437"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pPr>
            <a:r>
              <a:rPr kumimoji="0" lang="zh-CN" altLang="en-US" sz="1400" b="1" i="0" u="none" strike="noStrike" cap="none" spc="0" normalizeH="0" baseline="0" dirty="0">
                <a:ln>
                  <a:noFill/>
                </a:ln>
                <a:solidFill>
                  <a:schemeClr val="tx1"/>
                </a:solidFill>
                <a:effectLst/>
                <a:uFillTx/>
                <a:latin typeface="宋体" panose="02010600030101010101" pitchFamily="2" charset="-122"/>
                <a:ea typeface="宋体" panose="02010600030101010101" pitchFamily="2" charset="-122"/>
                <a:cs typeface="Arial" panose="020B0604020202020204" pitchFamily="34" charset="0"/>
                <a:sym typeface="Helvetica"/>
              </a:rPr>
              <a:t>③</a:t>
            </a:r>
            <a:endParaRPr kumimoji="0" lang="zh-CN" altLang="en-US" sz="1400" b="1" i="0" u="none" strike="noStrike" cap="none" spc="0" normalizeH="0" baseline="0" dirty="0">
              <a:ln>
                <a:noFill/>
              </a:ln>
              <a:solidFill>
                <a:schemeClr val="tx1"/>
              </a:solidFill>
              <a:effectLst/>
              <a:uFillTx/>
              <a:latin typeface="Arial" panose="020B0604020202020204" pitchFamily="34" charset="0"/>
              <a:ea typeface="Microsoft YaHei" panose="020B0503020204020204" pitchFamily="34" charset="-122"/>
              <a:cs typeface="Arial" panose="020B0604020202020204" pitchFamily="34" charset="0"/>
              <a:sym typeface="Helvetica"/>
            </a:endParaRPr>
          </a:p>
        </p:txBody>
      </p:sp>
    </p:spTree>
    <p:extLst>
      <p:ext uri="{BB962C8B-B14F-4D97-AF65-F5344CB8AC3E}">
        <p14:creationId xmlns:p14="http://schemas.microsoft.com/office/powerpoint/2010/main" val="793765320"/>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6350" cap="flat">
          <a:solidFill>
            <a:srgbClr val="009CDB">
              <a:alpha val="30000"/>
            </a:srgbClr>
          </a:solidFill>
          <a:prstDash val="sysDot"/>
          <a:miter lim="400000"/>
        </a:ln>
        <a:effectLst/>
      </a:spPr>
      <a:bodyPr wrap="square" lIns="0" tIns="0" rIns="0" bIns="0" numCol="1" anchor="ctr">
        <a:noAutofit/>
      </a:bodyPr>
      <a:lstStyle>
        <a:defPPr algn="l" defTabSz="144425">
          <a:defRPr sz="375" b="1" dirty="0">
            <a:solidFill>
              <a:srgbClr val="000000"/>
            </a:solidFill>
            <a:sym typeface="Microsoft YaHei"/>
          </a:defRPr>
        </a:defPPr>
      </a:lstStyle>
    </a:spDef>
    <a:txDef>
      <a:spPr>
        <a:noFill/>
        <a:ln w="12700" cap="flat">
          <a:noFill/>
          <a:miter lim="400000"/>
        </a:ln>
      </a:spPr>
      <a:bodyPr rot="0" spcFirstLastPara="1" vertOverflow="overflow" horzOverflow="overflow" vert="horz" wrap="non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defRPr kumimoji="0" sz="1200" b="0" i="0" u="none" strike="noStrike" cap="none" spc="0" normalizeH="0" baseline="0" dirty="0">
            <a:ln>
              <a:noFill/>
            </a:ln>
            <a:solidFill>
              <a:srgbClr val="B0CEFF"/>
            </a:solidFill>
            <a:effectLst/>
            <a:uFillTx/>
            <a:latin typeface="Arial" panose="020B0604020202020204" pitchFamily="34" charset="0"/>
            <a:ea typeface="Microsoft YaHei" panose="020B0503020204020204" pitchFamily="34" charset="-122"/>
            <a:cs typeface="Arial" panose="020B0604020202020204" pitchFamily="34" charset="0"/>
            <a:sym typeface="Helvetica"/>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91437" tIns="91437" rIns="91437" bIns="9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7" tIns="91437" rIns="91437" bIns="91437"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2564</Words>
  <Application>Microsoft Office PowerPoint</Application>
  <PresentationFormat>Diavoorstelling (16:9)</PresentationFormat>
  <Paragraphs>902</Paragraphs>
  <Slides>48</Slides>
  <Notes>48</Notes>
  <HiddenSlides>0</HiddenSlides>
  <MMClips>0</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48</vt:i4>
      </vt:variant>
    </vt:vector>
  </HeadingPairs>
  <TitlesOfParts>
    <vt:vector size="59" baseType="lpstr">
      <vt:lpstr>等线</vt:lpstr>
      <vt:lpstr>Microsoft JhengHei Light</vt:lpstr>
      <vt:lpstr>微软雅黑</vt:lpstr>
      <vt:lpstr>宋体</vt:lpstr>
      <vt:lpstr>Arial</vt:lpstr>
      <vt:lpstr>Calibri</vt:lpstr>
      <vt:lpstr>Calibri Light</vt:lpstr>
      <vt:lpstr>Century Gothic</vt:lpstr>
      <vt:lpstr>Times New Roman</vt:lpstr>
      <vt:lpstr>Wingdings</vt:lpstr>
      <vt:lpstr>Office 主题</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2021-05-21T09:42:06Z</dcterms:created>
  <dcterms:modified xsi:type="dcterms:W3CDTF">2021-05-27T06:02:19Z</dcterms:modified>
</cp:coreProperties>
</file>